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7" r:id="rId4"/>
  </p:sldMasterIdLst>
  <p:notesMasterIdLst>
    <p:notesMasterId r:id="rId19"/>
  </p:notesMasterIdLst>
  <p:sldIdLst>
    <p:sldId id="311" r:id="rId5"/>
    <p:sldId id="312" r:id="rId6"/>
    <p:sldId id="317" r:id="rId7"/>
    <p:sldId id="318" r:id="rId8"/>
    <p:sldId id="319" r:id="rId9"/>
    <p:sldId id="320" r:id="rId10"/>
    <p:sldId id="321" r:id="rId11"/>
    <p:sldId id="322" r:id="rId12"/>
    <p:sldId id="313" r:id="rId13"/>
    <p:sldId id="323" r:id="rId14"/>
    <p:sldId id="259" r:id="rId15"/>
    <p:sldId id="293" r:id="rId16"/>
    <p:sldId id="309" r:id="rId17"/>
    <p:sldId id="310" r:id="rId18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C6"/>
    <a:srgbClr val="009246"/>
    <a:srgbClr val="0001BE"/>
    <a:srgbClr val="00D7A7"/>
    <a:srgbClr val="FD4F00"/>
    <a:srgbClr val="DB2719"/>
    <a:srgbClr val="F5A3C7"/>
    <a:srgbClr val="9FC9EB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75" autoAdjust="0"/>
    <p:restoredTop sz="92077" autoAdjust="0"/>
  </p:normalViewPr>
  <p:slideViewPr>
    <p:cSldViewPr snapToGrid="0">
      <p:cViewPr varScale="1">
        <p:scale>
          <a:sx n="78" d="100"/>
          <a:sy n="78" d="100"/>
        </p:scale>
        <p:origin x="-96" y="-4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2956EC9-597C-40E3-B3F5-EAB7A3B6821A}" type="datetimeFigureOut">
              <a:rPr lang="fi-FI"/>
              <a:pPr>
                <a:defRPr/>
              </a:pPr>
              <a:t>20/06/17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F52220B-28E9-4D5F-AEAE-7B1EBEECD88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7697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hmet-kansilehti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noProof="0" dirty="0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noProof="0" dirty="0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noProof="0" dirty="0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noProof="0" dirty="0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noProof="0" dirty="0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noProof="0" dirty="0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noProof="0" dirty="0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noProof="0" dirty="0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noProof="0" dirty="0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noProof="0" dirty="0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 noProof="0" dirty="0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8324242" cy="1981200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noProof="0" dirty="0" smtClean="0"/>
              <a:t>Muokkaa </a:t>
            </a:r>
            <a:r>
              <a:rPr lang="fi-FI" noProof="0" dirty="0" err="1" smtClean="0"/>
              <a:t>perustyyl</a:t>
            </a:r>
            <a:r>
              <a:rPr lang="fi-FI" noProof="0" dirty="0" smtClean="0"/>
              <a:t>. </a:t>
            </a:r>
            <a:r>
              <a:rPr lang="fi-FI" noProof="0" dirty="0" err="1" smtClean="0"/>
              <a:t>napsautt</a:t>
            </a:r>
            <a:r>
              <a:rPr lang="fi-FI" noProof="0" dirty="0" smtClean="0"/>
              <a:t>.</a:t>
            </a:r>
            <a:endParaRPr lang="fi-FI" noProof="0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7A6C68-645B-4F41-ABC8-019B81F00910}" type="datetime1">
              <a:rPr lang="fi-FI" noProof="0"/>
              <a:pPr>
                <a:defRPr/>
              </a:pPr>
              <a:t>20/06/17</a:t>
            </a:fld>
            <a:endParaRPr lang="fi-FI" noProof="0" dirty="0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 noProof="0" dirty="0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09E99C8-8CCD-4720-861E-909799E61B02}" type="slidenum">
              <a:rPr lang="fi-FI" noProof="0"/>
              <a:pPr>
                <a:defRPr/>
              </a:pPr>
              <a:t>‹#›</a:t>
            </a:fld>
            <a:endParaRPr lang="fi-FI" noProof="0" dirty="0"/>
          </a:p>
        </p:txBody>
      </p:sp>
      <p:grpSp>
        <p:nvGrpSpPr>
          <p:cNvPr id="19" name="Ryhmä 18"/>
          <p:cNvGrpSpPr>
            <a:grpSpLocks noChangeAspect="1"/>
          </p:cNvGrpSpPr>
          <p:nvPr userDrawn="1"/>
        </p:nvGrpSpPr>
        <p:grpSpPr>
          <a:xfrm>
            <a:off x="8485693" y="2245393"/>
            <a:ext cx="3471523" cy="2323432"/>
            <a:chOff x="5676903" y="1810547"/>
            <a:chExt cx="5997572" cy="4014075"/>
          </a:xfrm>
        </p:grpSpPr>
        <p:grpSp>
          <p:nvGrpSpPr>
            <p:cNvPr id="20" name="Ryhmä 19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4" name="Kuva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2" name="Kuva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1337700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26" name="Tekstin paikkamerkki 11"/>
          <p:cNvSpPr>
            <a:spLocks noGrp="1"/>
          </p:cNvSpPr>
          <p:nvPr>
            <p:ph type="body" sz="quarter" idx="14"/>
          </p:nvPr>
        </p:nvSpPr>
        <p:spPr>
          <a:xfrm>
            <a:off x="486382" y="4216228"/>
            <a:ext cx="7925003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32259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hmet-kolme-kuvaa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F623-B4BB-4BA9-94B0-5FCD5E9CC118}" type="datetime1">
              <a:rPr lang="fi-FI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E3441-211B-4FAE-844A-6F0F418E898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20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hmet-kuusi-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82C77-360B-40F4-9F3F-4C48F04B9639}" type="datetime1">
              <a:rPr lang="fi-FI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46FE-DE78-43ED-B92F-F451ED1A685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71266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hmet-kuvapohja-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03583-DBA3-4E51-9577-D003BE5B364F}" type="datetime1">
              <a:rPr lang="fi-FI"/>
              <a:pPr>
                <a:defRPr/>
              </a:pPr>
              <a:t>20/06/17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33C52-3939-4B31-8F57-2F1453C471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3899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hmet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895789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hme-vain-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4F39-16EF-4CAE-8D7D-D7E28F08240C}" type="datetime1">
              <a:rPr lang="fi-FI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2C2E-1894-47C6-8C45-A75AB5596D3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6284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ehmet-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D144D-A55D-46C5-A00D-1C253264F70D}" type="datetime1">
              <a:rPr lang="fi-FI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8BA27-5A6D-4D9A-B51A-B3F539A5E9A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669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hmet-sisällysluettel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680301" cy="1961147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83171E9-DB45-4935-8103-E2FD507E4EE6}" type="datetime1">
              <a:rPr lang="fi-FI"/>
              <a:pPr>
                <a:defRPr/>
              </a:pPr>
              <a:t>20/06/17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9E0BBBE-72AA-48AE-B8C9-683FB2D1490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3215932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4883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hmet-väliotsikk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D270131-D298-4E66-8347-236AF470D665}" type="datetime1">
              <a:rPr lang="fi-FI"/>
              <a:pPr>
                <a:defRPr/>
              </a:pPr>
              <a:t>20/06/17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721E670-1F5B-4A49-8DE6-16F3E62BC8C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63915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hmet-otsikko-ja-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60011"/>
            <a:ext cx="11234738" cy="461695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3E8FF-0D86-4156-9F0A-94F0D78AD399}" type="datetime1">
              <a:rPr lang="fi-FI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C6C-3633-4E4E-A1CE-7741E7EBFD5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9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457200" y="1070812"/>
            <a:ext cx="11234738" cy="445252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fi-FI" dirty="0" smtClean="0"/>
              <a:t>[muokkaa ohje tähän]</a:t>
            </a:r>
          </a:p>
        </p:txBody>
      </p:sp>
    </p:spTree>
    <p:extLst>
      <p:ext uri="{BB962C8B-B14F-4D97-AF65-F5344CB8AC3E}">
        <p14:creationId xmlns:p14="http://schemas.microsoft.com/office/powerpoint/2010/main" val="1243490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ehmet-kaksi-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23474"/>
            <a:ext cx="5364000" cy="485412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323474"/>
            <a:ext cx="5364000" cy="485412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289CD-BC0E-4898-812E-A6A43EF32DBA}" type="datetime1">
              <a:rPr lang="fi-FI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CFB45-9A1F-4BF1-AEB1-168A3EE59D0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75041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hmet-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CF9F1-E9BA-4577-88F3-3C23F9C0C1A0}" type="datetime1">
              <a:rPr lang="fi-FI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9DBF-2A29-43B1-9F7E-346CAF37AC6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596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hmet-sisältö-ja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1172387"/>
          </a:xfrm>
        </p:spPr>
        <p:txBody>
          <a:bodyPr/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720516"/>
            <a:ext cx="6371618" cy="445708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ECD06-8F20-4CE8-943F-B69CD98B9D5E}" type="datetime1">
              <a:rPr lang="fi-FI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53895-AB2C-4C0C-8295-D1EE2770F9C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48179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hmet-iso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1AE9D-5030-41AB-A4FF-78CB0C415936}" type="datetime1">
              <a:rPr lang="fi-FI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2B2FB-3A4B-4871-9BF7-9291A37AF9F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181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hmet-kolme-kuvaa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C054D-5469-4F93-96B9-22A37617ACB9}" type="datetime1">
              <a:rPr lang="fi-FI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BF7D-A071-4EEB-BDBC-D210FAA6695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0483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21B3815A-B376-4C20-976A-CC788C852782}" type="datetime1">
              <a:rPr lang="fi-FI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3CC8933F-2D5B-4E8A-B1D8-F79D01572547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427429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21" r:id="rId2"/>
    <p:sldLayoutId id="2147483923" r:id="rId3"/>
    <p:sldLayoutId id="2147483928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3" r:id="rId13"/>
    <p:sldLayoutId id="2147483944" r:id="rId14"/>
    <p:sldLayoutId id="2147483945" r:id="rId15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</a:t>
            </a:r>
            <a:r>
              <a:rPr lang="fi-FI" dirty="0" smtClean="0"/>
              <a:t>Hankkeen/kokeilun </a:t>
            </a:r>
            <a:r>
              <a:rPr lang="fi-FI" dirty="0" smtClean="0"/>
              <a:t>nimi&gt;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7A6C68-645B-4F41-ABC8-019B81F00910}" type="datetime1">
              <a:rPr lang="fi-FI" noProof="0" smtClean="0"/>
              <a:pPr>
                <a:defRPr/>
              </a:pPr>
              <a:t>20/06/17</a:t>
            </a:fld>
            <a:endParaRPr lang="fi-FI" noProof="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noProof="0" dirty="0" smtClean="0"/>
              <a:t>Etunimi Sukunimi</a:t>
            </a:r>
            <a:endParaRPr lang="fi-FI" noProof="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E99C8-8CCD-4720-861E-909799E61B02}" type="slidenum">
              <a:rPr lang="fi-FI" noProof="0" smtClean="0"/>
              <a:pPr>
                <a:defRPr/>
              </a:pPr>
              <a:t>1</a:t>
            </a:fld>
            <a:endParaRPr lang="fi-FI" noProof="0" dirty="0"/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smtClean="0"/>
              <a:t>Loppuraportti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&lt;Etunimi Sukunimi&gt;</a:t>
            </a:r>
          </a:p>
          <a:p>
            <a:r>
              <a:rPr lang="fi-FI" dirty="0" smtClean="0"/>
              <a:t>&lt;pvm&gt;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86787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1949116"/>
            <a:ext cx="10661515" cy="3644288"/>
          </a:xfrm>
        </p:spPr>
        <p:txBody>
          <a:bodyPr/>
          <a:lstStyle/>
          <a:p>
            <a:pPr algn="ctr"/>
            <a:r>
              <a:rPr lang="fi-FI" dirty="0" smtClean="0"/>
              <a:t>Yleiset värien käyttöohjeet ja asetteluohjeet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270131-D298-4E66-8347-236AF470D665}" type="datetime1">
              <a:rPr lang="fi-FI" smtClean="0"/>
              <a:pPr>
                <a:defRPr/>
              </a:pPr>
              <a:t>20/06/17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Etunimi Sukunimi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1E670-1F5B-4A49-8DE6-16F3E62BC8C2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28054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3" y="3532188"/>
            <a:ext cx="5110162" cy="210185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smtClean="0"/>
              <a:t>Asettelumallit</a:t>
            </a:r>
          </a:p>
        </p:txBody>
      </p:sp>
      <p:sp>
        <p:nvSpPr>
          <p:cNvPr id="69635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388"/>
            <a:ext cx="5364163" cy="2233612"/>
          </a:xfrm>
        </p:spPr>
        <p:txBody>
          <a:bodyPr/>
          <a:lstStyle/>
          <a:p>
            <a:r>
              <a:rPr lang="fi-FI" altLang="fi-FI" smtClean="0"/>
              <a:t>Uutta sivua luotaessa valitse valikosta ”</a:t>
            </a:r>
            <a:r>
              <a:rPr lang="fi-FI" altLang="fi-FI" b="1" smtClean="0"/>
              <a:t>Aloitus / Uusi dia</a:t>
            </a:r>
            <a:r>
              <a:rPr lang="fi-FI" altLang="fi-FI" smtClean="0"/>
              <a:t>”...</a:t>
            </a:r>
            <a:br>
              <a:rPr lang="fi-FI" altLang="fi-FI" smtClean="0"/>
            </a:br>
            <a:r>
              <a:rPr lang="fi-FI" altLang="fi-FI" smtClean="0"/>
              <a:t>jolloin saat näkyviin listan valmiiksi</a:t>
            </a:r>
            <a:br>
              <a:rPr lang="fi-FI" altLang="fi-FI" smtClean="0"/>
            </a:br>
            <a:r>
              <a:rPr lang="fi-FI" altLang="fi-FI" smtClean="0"/>
              <a:t>määritellyistä mallipohjista. </a:t>
            </a:r>
          </a:p>
        </p:txBody>
      </p:sp>
      <p:sp>
        <p:nvSpPr>
          <p:cNvPr id="69636" name="Sisällön paikkamerkki 7"/>
          <p:cNvSpPr>
            <a:spLocks noGrp="1"/>
          </p:cNvSpPr>
          <p:nvPr>
            <p:ph sz="half" idx="2"/>
          </p:nvPr>
        </p:nvSpPr>
        <p:spPr>
          <a:xfrm>
            <a:off x="6172200" y="1195388"/>
            <a:ext cx="5364163" cy="5073650"/>
          </a:xfrm>
        </p:spPr>
        <p:txBody>
          <a:bodyPr/>
          <a:lstStyle/>
          <a:p>
            <a:r>
              <a:rPr lang="fi-FI" altLang="fi-FI" smtClean="0"/>
              <a:t>Voit myös muuttaa olemassa olevan sivun merkitystä tai ilmettä valikosta ”</a:t>
            </a:r>
            <a:r>
              <a:rPr lang="fi-FI" altLang="fi-FI" b="1" smtClean="0"/>
              <a:t>Aloitus / Asettelu”</a:t>
            </a:r>
            <a:r>
              <a:rPr lang="fi-FI" altLang="fi-FI" smtClean="0"/>
              <a:t>, jolloin saat näkyviin listan mallipohjan sivuista</a:t>
            </a:r>
            <a:br>
              <a:rPr lang="fi-FI" altLang="fi-FI" smtClean="0"/>
            </a:br>
            <a:r>
              <a:rPr lang="fi-FI" altLang="fi-FI" smtClean="0"/>
              <a:t>ja voit muuttaa sivun tarkoitusta. </a:t>
            </a:r>
            <a:br>
              <a:rPr lang="fi-FI" altLang="fi-FI" smtClean="0"/>
            </a:br>
            <a:endParaRPr lang="fi-FI" altLang="fi-FI" smtClean="0"/>
          </a:p>
          <a:p>
            <a:endParaRPr lang="fi-FI" altLang="fi-FI" smtClean="0"/>
          </a:p>
        </p:txBody>
      </p:sp>
      <p:sp>
        <p:nvSpPr>
          <p:cNvPr id="69637" name="Päivämäärän paikkamerkki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5D1F36-1A61-43ED-A562-091E34EDBCEF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20/06/17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69638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69639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6161C7-D95B-4DEB-B696-E68330252EE2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i-FI" altLang="fi-FI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altLang="fi-FI" dirty="0" smtClean="0"/>
              <a:t>Huomioita &amp; ohjeita käyttäjälle</a:t>
            </a:r>
          </a:p>
        </p:txBody>
      </p:sp>
      <p:sp>
        <p:nvSpPr>
          <p:cNvPr id="70662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388"/>
            <a:ext cx="5364163" cy="5662612"/>
          </a:xfrm>
          <a:solidFill>
            <a:schemeClr val="bg1"/>
          </a:solidFill>
        </p:spPr>
        <p:txBody>
          <a:bodyPr/>
          <a:lstStyle/>
          <a:p>
            <a:r>
              <a:rPr lang="fi-FI" altLang="fi-FI" sz="2000" b="1" smtClean="0"/>
              <a:t>Teemat</a:t>
            </a:r>
            <a:r>
              <a:rPr lang="fi-FI" altLang="fi-FI" sz="2000" smtClean="0"/>
              <a:t> – Presentaatiossa on neljä erillaista teemaa: HKI-perus, spåra, bussi ja metro. Helsinki-kehystunnuksen ja värimäärittelyt on tehty jokaiseen teemaan sopivaksi eikä teemoja tulisi sekoittaa. </a:t>
            </a:r>
            <a:r>
              <a:rPr lang="fi-FI" altLang="fi-FI" sz="2000" i="1" smtClean="0"/>
              <a:t>Valitussa teemassa tulisi siis pitäytyä läpi esityksen!</a:t>
            </a:r>
            <a:endParaRPr lang="fi-FI" altLang="fi-FI" sz="2000" smtClean="0"/>
          </a:p>
          <a:p>
            <a:endParaRPr lang="fi-FI" altLang="fi-FI" sz="2000" smtClean="0"/>
          </a:p>
          <a:p>
            <a:r>
              <a:rPr lang="fi-FI" altLang="fi-FI" sz="2000" smtClean="0"/>
              <a:t>Lähes kaikki tämän esityksen esimerkkidiat ovat HKI-perus teemaa. Jos muita teemoja on käytetty esimerkeissä on niistä huomio käyttäjälle.</a:t>
            </a:r>
          </a:p>
          <a:p>
            <a:endParaRPr lang="fi-FI" altLang="fi-FI" sz="2000" smtClean="0"/>
          </a:p>
          <a:p>
            <a:r>
              <a:rPr lang="fi-FI" altLang="fi-FI" sz="2000" b="1" smtClean="0"/>
              <a:t>Kuvat</a:t>
            </a:r>
            <a:r>
              <a:rPr lang="fi-FI" altLang="fi-FI" sz="2000" smtClean="0"/>
              <a:t> (</a:t>
            </a:r>
            <a:r>
              <a:rPr lang="fi-FI" altLang="fi-FI" sz="2000" i="1" smtClean="0"/>
              <a:t>kuvapohjat: sivut 16-26</a:t>
            </a:r>
            <a:r>
              <a:rPr lang="fi-FI" altLang="fi-FI" sz="2000" smtClean="0"/>
              <a:t>) saat lisättyä esitykseen vetämällä halutun kuvan kuvalaatikon päälle tai painamalla sitä (kuvalaatikoissa lukee ”</a:t>
            </a:r>
            <a:r>
              <a:rPr lang="fi-FI" altLang="fi-FI" sz="2000" i="1" smtClean="0"/>
              <a:t>Drag picture to placeholder or click icon to add</a:t>
            </a:r>
            <a:r>
              <a:rPr lang="fi-FI" altLang="fi-FI" sz="2000" smtClean="0"/>
              <a:t>”).</a:t>
            </a:r>
          </a:p>
          <a:p>
            <a:endParaRPr lang="fi-FI" altLang="fi-FI" sz="2000" smtClean="0"/>
          </a:p>
          <a:p>
            <a:endParaRPr lang="fi-FI" altLang="fi-FI" sz="2000" smtClean="0"/>
          </a:p>
        </p:txBody>
      </p:sp>
      <p:sp>
        <p:nvSpPr>
          <p:cNvPr id="70658" name="Sisällön paikkamerkki 7"/>
          <p:cNvSpPr>
            <a:spLocks noGrp="1"/>
          </p:cNvSpPr>
          <p:nvPr>
            <p:ph sz="half" idx="2"/>
          </p:nvPr>
        </p:nvSpPr>
        <p:spPr>
          <a:xfrm>
            <a:off x="6172200" y="1195388"/>
            <a:ext cx="5364163" cy="5073650"/>
          </a:xfrm>
        </p:spPr>
        <p:txBody>
          <a:bodyPr/>
          <a:lstStyle/>
          <a:p>
            <a:r>
              <a:rPr lang="fi-FI" altLang="fi-FI" sz="2000" smtClean="0"/>
              <a:t>Esityksen </a:t>
            </a:r>
            <a:r>
              <a:rPr lang="fi-FI" altLang="fi-FI" sz="2000" b="1" smtClean="0"/>
              <a:t>kansista </a:t>
            </a:r>
            <a:r>
              <a:rPr lang="fi-FI" altLang="fi-FI" sz="2000" smtClean="0"/>
              <a:t>(</a:t>
            </a:r>
            <a:r>
              <a:rPr lang="fi-FI" altLang="fi-FI" sz="2000" i="1" smtClean="0"/>
              <a:t>sivut 3-6</a:t>
            </a:r>
            <a:r>
              <a:rPr lang="fi-FI" altLang="fi-FI" sz="2000" smtClean="0"/>
              <a:t>) on monta versiota. Niihin voi halutessaan lisätä kuvan, mutta ne toimivat myös ilman sitä. Koron asemoinnista on useampi vaihtoehto. </a:t>
            </a:r>
          </a:p>
          <a:p>
            <a:endParaRPr lang="fi-FI" altLang="fi-FI" sz="2000" smtClean="0"/>
          </a:p>
          <a:p>
            <a:r>
              <a:rPr lang="fi-FI" altLang="fi-FI" sz="2000" b="1" smtClean="0"/>
              <a:t>Väliotsikoille</a:t>
            </a:r>
            <a:r>
              <a:rPr lang="fi-FI" altLang="fi-FI" sz="2000" smtClean="0"/>
              <a:t> (</a:t>
            </a:r>
            <a:r>
              <a:rPr lang="fi-FI" altLang="fi-FI" sz="2000" i="1" smtClean="0"/>
              <a:t>sivut 27-28</a:t>
            </a:r>
            <a:r>
              <a:rPr lang="fi-FI" altLang="fi-FI" sz="2000" smtClean="0"/>
              <a:t>) on varattu yksivärinen dia (tausta jollain ilmeen värillä), eikä kantta tulisi sekoittaa niihin! </a:t>
            </a:r>
            <a:r>
              <a:rPr lang="fi-FI" altLang="fi-FI" sz="2000" b="1" smtClean="0"/>
              <a:t>Nostot</a:t>
            </a:r>
            <a:r>
              <a:rPr lang="fi-FI" altLang="fi-FI" sz="2000" smtClean="0"/>
              <a:t> (</a:t>
            </a:r>
            <a:r>
              <a:rPr lang="fi-FI" altLang="fi-FI" sz="2000" i="1" smtClean="0"/>
              <a:t>sivut 7-8</a:t>
            </a:r>
            <a:r>
              <a:rPr lang="fi-FI" altLang="fi-FI" sz="2000" smtClean="0"/>
              <a:t>) taas voidaan toteuttaa värillisellä tekstillä (teemasta riippumatta) valkoiselle pohjalle. Väliotsikoita ja nostoja ei tulisi käyttää toisinpäin.</a:t>
            </a:r>
          </a:p>
          <a:p>
            <a:endParaRPr lang="fi-FI" altLang="fi-FI" sz="2000" smtClean="0"/>
          </a:p>
          <a:p>
            <a:r>
              <a:rPr lang="fi-FI" altLang="fi-FI" sz="2000" smtClean="0"/>
              <a:t>Esityksessä tulisi käyttää vain Helsingin kaupungin ilmeen </a:t>
            </a:r>
            <a:r>
              <a:rPr lang="fi-FI" altLang="fi-FI" sz="2000" b="1" smtClean="0"/>
              <a:t>värejä</a:t>
            </a:r>
            <a:r>
              <a:rPr lang="fi-FI" altLang="fi-FI" sz="2000" smtClean="0"/>
              <a:t>. (Theme colors)</a:t>
            </a:r>
          </a:p>
        </p:txBody>
      </p:sp>
      <p:sp>
        <p:nvSpPr>
          <p:cNvPr id="70659" name="Päivämäärän paikkamerkki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41B89F6-6D7E-4A5E-AD58-65DF484EB05C}" type="datetime1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20/06/17</a:t>
            </a:fld>
            <a:endParaRPr lang="fi-FI" altLang="fi-FI">
              <a:solidFill>
                <a:srgbClr val="000000"/>
              </a:solidFill>
            </a:endParaRPr>
          </a:p>
        </p:txBody>
      </p:sp>
      <p:sp>
        <p:nvSpPr>
          <p:cNvPr id="70660" name="Alatunnisteen paikkamerkki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>
                <a:solidFill>
                  <a:srgbClr val="000000"/>
                </a:solidFill>
              </a:rPr>
              <a:t>Etunimi Sukunimi</a:t>
            </a:r>
          </a:p>
        </p:txBody>
      </p:sp>
      <p:sp>
        <p:nvSpPr>
          <p:cNvPr id="70661" name="Dian numeron paikkamerkki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F43579A-550A-4AFF-9155-680C06ECD1DB}" type="slidenum">
              <a:rPr lang="fi-FI" alt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i-FI" altLang="fi-FI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E289CD-BC0E-4898-812E-A6A43EF32DBA}" type="datetime1">
              <a:rPr lang="fi-FI" smtClean="0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Etunimi Sukunimi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ACFB45-9A1F-4BF1-AEB1-168A3EE59D06}" type="slidenum">
              <a:rPr lang="fi-FI" smtClean="0"/>
              <a:pPr>
                <a:defRPr/>
              </a:pPr>
              <a:t>13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93" y="566738"/>
            <a:ext cx="11997172" cy="5282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920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8D144D-A55D-46C5-A00D-1C253264F70D}" type="datetime1">
              <a:rPr lang="fi-FI" smtClean="0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Etunimi Sukunimi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78BA27-5A6D-4D9A-B51A-B3F539A5E9A6}" type="slidenum">
              <a:rPr lang="fi-FI" smtClean="0"/>
              <a:pPr>
                <a:defRPr/>
              </a:pPr>
              <a:t>14</a:t>
            </a:fld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2890" y="76200"/>
            <a:ext cx="10656697" cy="6114356"/>
          </a:xfrm>
          <a:prstGeom prst="rect">
            <a:avLst/>
          </a:prstGeom>
        </p:spPr>
      </p:pic>
      <p:sp>
        <p:nvSpPr>
          <p:cNvPr id="6" name="Pyöristetty suorakulmio 5"/>
          <p:cNvSpPr/>
          <p:nvPr/>
        </p:nvSpPr>
        <p:spPr>
          <a:xfrm>
            <a:off x="8210550" y="666750"/>
            <a:ext cx="504825" cy="5686425"/>
          </a:xfrm>
          <a:prstGeom prst="roundRect">
            <a:avLst>
              <a:gd name="adj" fmla="val 50000"/>
            </a:avLst>
          </a:prstGeom>
          <a:noFill/>
          <a:ln w="38100">
            <a:solidFill>
              <a:srgbClr val="0092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368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&lt;</a:t>
            </a:r>
            <a:r>
              <a:rPr lang="fi-FI" dirty="0" smtClean="0"/>
              <a:t>Hankkeen/kokeilun </a:t>
            </a:r>
            <a:r>
              <a:rPr lang="fi-FI" dirty="0" smtClean="0"/>
              <a:t>nimi&gt;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7A6C68-645B-4F41-ABC8-019B81F00910}" type="datetime1">
              <a:rPr lang="fi-FI" noProof="0" smtClean="0"/>
              <a:pPr>
                <a:defRPr/>
              </a:pPr>
              <a:t>20/06/17</a:t>
            </a:fld>
            <a:endParaRPr lang="fi-FI" noProof="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noProof="0" smtClean="0"/>
              <a:t>Etunimi Sukunimi</a:t>
            </a:r>
            <a:endParaRPr lang="fi-FI" noProof="0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9E99C8-8CCD-4720-861E-909799E61B02}" type="slidenum">
              <a:rPr lang="fi-FI" noProof="0" smtClean="0"/>
              <a:pPr>
                <a:defRPr/>
              </a:pPr>
              <a:t>2</a:t>
            </a:fld>
            <a:endParaRPr lang="fi-FI" noProof="0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sz="3200" dirty="0" smtClean="0"/>
              <a:t>Yhteenveto</a:t>
            </a:r>
          </a:p>
          <a:p>
            <a:r>
              <a:rPr lang="fi-FI" sz="3200" dirty="0" smtClean="0"/>
              <a:t>Lopputuotosten ja hyötyjen arviointi</a:t>
            </a:r>
          </a:p>
          <a:p>
            <a:r>
              <a:rPr lang="fi-FI" sz="3200" dirty="0" smtClean="0"/>
              <a:t>Organisaation toiminnan arviointi</a:t>
            </a:r>
          </a:p>
          <a:p>
            <a:r>
              <a:rPr lang="fi-FI" sz="3200" dirty="0" smtClean="0"/>
              <a:t>Opit seuraaville hankkeille</a:t>
            </a:r>
          </a:p>
          <a:p>
            <a:r>
              <a:rPr lang="fi-FI" sz="3200" dirty="0" smtClean="0"/>
              <a:t>Jatkotoimet</a:t>
            </a:r>
          </a:p>
          <a:p>
            <a:r>
              <a:rPr lang="fi-FI" sz="3200" dirty="0" smtClean="0"/>
              <a:t>Ylläpitoon siirtyminen</a:t>
            </a:r>
          </a:p>
        </p:txBody>
      </p:sp>
    </p:spTree>
    <p:extLst>
      <p:ext uri="{BB962C8B-B14F-4D97-AF65-F5344CB8AC3E}">
        <p14:creationId xmlns:p14="http://schemas.microsoft.com/office/powerpoint/2010/main" val="1213962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Yhteenveto</a:t>
            </a:r>
            <a:endParaRPr lang="fi-FI" dirty="0"/>
          </a:p>
        </p:txBody>
      </p:sp>
      <p:sp>
        <p:nvSpPr>
          <p:cNvPr id="11" name="Sisällön paikkamerkki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3171E9-DB45-4935-8103-E2FD507E4EE6}" type="datetime1">
              <a:rPr lang="fi-FI" smtClean="0"/>
              <a:pPr>
                <a:defRPr/>
              </a:pPr>
              <a:t>20/06/17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Etunimi Sukunimi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0BBBE-72AA-48AE-B8C9-683FB2D14905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sp>
        <p:nvSpPr>
          <p:cNvPr id="12" name="Sisällön paikkamerkki 1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/>
              <a:t>[Kuvaa tärkein sisältö ja </a:t>
            </a:r>
            <a:r>
              <a:rPr lang="fi-FI" dirty="0" smtClean="0"/>
              <a:t>tärkeimmät </a:t>
            </a:r>
            <a:r>
              <a:rPr lang="fi-FI" dirty="0"/>
              <a:t>saavutukset. Tiivistä keskeiset muutokset ja muut huomiot. Summaa opit sekä jatkotoimet.]</a:t>
            </a:r>
          </a:p>
        </p:txBody>
      </p:sp>
    </p:spTree>
    <p:extLst>
      <p:ext uri="{BB962C8B-B14F-4D97-AF65-F5344CB8AC3E}">
        <p14:creationId xmlns:p14="http://schemas.microsoft.com/office/powerpoint/2010/main" val="2559389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Lopputuotosten ja hyötyjen arviointi</a:t>
            </a:r>
            <a:endParaRPr lang="fi-FI" dirty="0"/>
          </a:p>
        </p:txBody>
      </p:sp>
      <p:sp>
        <p:nvSpPr>
          <p:cNvPr id="8" name="Sisällön paikkamerkk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D3E8FF-0D86-4156-9F0A-94F0D78AD399}" type="datetime1">
              <a:rPr lang="fi-FI" smtClean="0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FDC6C-3633-4E4E-A1CE-7741E7EBFD50}" type="slidenum">
              <a:rPr lang="fi-FI" smtClean="0"/>
              <a:pPr>
                <a:defRPr/>
              </a:pPr>
              <a:t>4</a:t>
            </a:fld>
            <a:endParaRPr lang="fi-FI" dirty="0"/>
          </a:p>
        </p:txBody>
      </p:sp>
      <p:sp>
        <p:nvSpPr>
          <p:cNvPr id="9" name="Sisällön paikkamerkki 8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/>
              <a:t>[Yhteenveto </a:t>
            </a:r>
            <a:r>
              <a:rPr lang="fi-FI" dirty="0" smtClean="0"/>
              <a:t>hyväksytyistä </a:t>
            </a:r>
            <a:r>
              <a:rPr lang="fi-FI" dirty="0"/>
              <a:t>lopputuotoksista. Yhteenveto </a:t>
            </a:r>
            <a:r>
              <a:rPr lang="fi-FI" dirty="0" smtClean="0"/>
              <a:t>toteutuksen aikana </a:t>
            </a:r>
            <a:r>
              <a:rPr lang="fi-FI" dirty="0"/>
              <a:t>tehdyistä muutoksista. Vertailu alussa asetettuihin </a:t>
            </a:r>
            <a:r>
              <a:rPr lang="fi-FI" dirty="0" smtClean="0"/>
              <a:t>tavoitteisiin. </a:t>
            </a:r>
            <a:r>
              <a:rPr lang="fi-FI" dirty="0"/>
              <a:t>Toteutuneet ja odotettavissa olevat </a:t>
            </a:r>
            <a:r>
              <a:rPr lang="fi-FI" dirty="0" smtClean="0"/>
              <a:t>hyödyt.]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23852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Organisaation toiminnan arviointi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D3E8FF-0D86-4156-9F0A-94F0D78AD399}" type="datetime1">
              <a:rPr lang="fi-FI" smtClean="0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FDC6C-3633-4E4E-A1CE-7741E7EBFD50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 smtClean="0"/>
              <a:t>[</a:t>
            </a:r>
            <a:r>
              <a:rPr lang="fi-FI" dirty="0"/>
              <a:t>E</a:t>
            </a:r>
            <a:r>
              <a:rPr lang="fi-FI" dirty="0" smtClean="0"/>
              <a:t>sim</a:t>
            </a:r>
            <a:r>
              <a:rPr lang="fi-FI" dirty="0"/>
              <a:t>. johto/ohjausryhmäkäytännöt, hankehallinta ja koordinointi ja </a:t>
            </a:r>
            <a:r>
              <a:rPr lang="fi-FI" dirty="0" smtClean="0"/>
              <a:t>tiimit. </a:t>
            </a:r>
            <a:r>
              <a:rPr lang="fi-FI" dirty="0" smtClean="0"/>
              <a:t>Suuremmissa hankkeissa: Miten </a:t>
            </a:r>
            <a:r>
              <a:rPr lang="fi-FI" dirty="0"/>
              <a:t>sidosryhmien hallinta onnistui</a:t>
            </a:r>
            <a:r>
              <a:rPr lang="fi-FI" dirty="0" smtClean="0"/>
              <a:t>. </a:t>
            </a:r>
            <a:r>
              <a:rPr lang="fi-FI" dirty="0"/>
              <a:t>Viestinnän onnistuminen. </a:t>
            </a:r>
            <a:r>
              <a:rPr lang="fi-FI" dirty="0" smtClean="0"/>
              <a:t>Arvio koulutuksista.]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84068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Opit seuraaville hankkeille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D3E8FF-0D86-4156-9F0A-94F0D78AD399}" type="datetime1">
              <a:rPr lang="fi-FI" smtClean="0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FDC6C-3633-4E4E-A1CE-7741E7EBFD50}" type="slidenum">
              <a:rPr lang="fi-FI" smtClean="0"/>
              <a:pPr>
                <a:defRPr/>
              </a:pPr>
              <a:t>6</a:t>
            </a:fld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 smtClean="0"/>
              <a:t>[</a:t>
            </a:r>
            <a:r>
              <a:rPr lang="fi-FI" dirty="0"/>
              <a:t>M</a:t>
            </a:r>
            <a:r>
              <a:rPr lang="fi-FI" dirty="0" smtClean="0"/>
              <a:t>ikä </a:t>
            </a:r>
            <a:r>
              <a:rPr lang="fi-FI" dirty="0"/>
              <a:t>meni </a:t>
            </a:r>
            <a:r>
              <a:rPr lang="fi-FI" dirty="0" smtClean="0"/>
              <a:t>hyvin </a:t>
            </a:r>
            <a:r>
              <a:rPr lang="fi-FI" dirty="0"/>
              <a:t>ja miksi. Listaa myös mitä kannattaa jatkossa tehdä toisin ja </a:t>
            </a:r>
            <a:r>
              <a:rPr lang="fi-FI" dirty="0" smtClean="0"/>
              <a:t>miksi.]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9540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Jatkotoimet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D3E8FF-0D86-4156-9F0A-94F0D78AD399}" type="datetime1">
              <a:rPr lang="fi-FI" smtClean="0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FDC6C-3633-4E4E-A1CE-7741E7EBFD50}" type="slidenum">
              <a:rPr lang="fi-FI" smtClean="0"/>
              <a:pPr>
                <a:defRPr/>
              </a:pPr>
              <a:t>7</a:t>
            </a:fld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 smtClean="0"/>
              <a:t>[</a:t>
            </a:r>
            <a:r>
              <a:rPr lang="fi-FI" dirty="0"/>
              <a:t>R</a:t>
            </a:r>
            <a:r>
              <a:rPr lang="fi-FI" dirty="0" smtClean="0"/>
              <a:t>yhmittele </a:t>
            </a:r>
            <a:r>
              <a:rPr lang="fi-FI" dirty="0" smtClean="0"/>
              <a:t>hankkeen/kokeilun </a:t>
            </a:r>
            <a:r>
              <a:rPr lang="fi-FI" dirty="0"/>
              <a:t>jälkeen tarvittavat </a:t>
            </a:r>
            <a:r>
              <a:rPr lang="fi-FI" dirty="0" smtClean="0"/>
              <a:t>jatkotoimet. </a:t>
            </a:r>
            <a:r>
              <a:rPr lang="fi-FI" dirty="0"/>
              <a:t>Ne voivat liittyä esimerkiksi koulutuksiin, jatkokehitystarpeisiin, toimittajahallintaan ja joskus jopa pidempään käyttöönottoon hankkeen jälkeen</a:t>
            </a:r>
            <a:r>
              <a:rPr lang="fi-FI" dirty="0" smtClean="0"/>
              <a:t>.]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20638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Ylläpitoon siirtyminen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D3E8FF-0D86-4156-9F0A-94F0D78AD399}" type="datetime1">
              <a:rPr lang="fi-FI" smtClean="0"/>
              <a:pPr>
                <a:defRPr/>
              </a:pPr>
              <a:t>20/06/17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FDC6C-3633-4E4E-A1CE-7741E7EBFD50}" type="slidenum">
              <a:rPr lang="fi-FI" smtClean="0"/>
              <a:pPr>
                <a:defRPr/>
              </a:pPr>
              <a:t>8</a:t>
            </a:fld>
            <a:endParaRPr lang="fi-FI" dirty="0"/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 smtClean="0"/>
              <a:t>[</a:t>
            </a:r>
            <a:r>
              <a:rPr lang="fi-FI" dirty="0"/>
              <a:t>Kuvaa alkuperäinen suunnitelma, tilanne ja arvio ylläpitoon siirtymisen osalta</a:t>
            </a:r>
            <a:r>
              <a:rPr lang="fi-FI" dirty="0" smtClean="0"/>
              <a:t>. </a:t>
            </a:r>
            <a:r>
              <a:rPr lang="fi-FI" dirty="0" smtClean="0"/>
              <a:t>Jos kyseessä oli kokeilu, </a:t>
            </a:r>
            <a:r>
              <a:rPr lang="fi-FI" dirty="0" smtClean="0"/>
              <a:t>kuvaa tällä kalvolla varsinaiseen toteutukseen siirtyminen.]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3782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Kiitos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3171E9-DB45-4935-8103-E2FD507E4EE6}" type="datetime1">
              <a:rPr lang="fi-FI" smtClean="0"/>
              <a:pPr>
                <a:defRPr/>
              </a:pPr>
              <a:t>20/06/17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Etunimi Sukunimi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0BBBE-72AA-48AE-B8C9-683FB2D14905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5000518"/>
      </p:ext>
    </p:extLst>
  </p:cSld>
  <p:clrMapOvr>
    <a:masterClrMapping/>
  </p:clrMapOvr>
</p:sld>
</file>

<file path=ppt/theme/theme1.xml><?xml version="1.0" encoding="utf-8"?>
<a:theme xmlns:a="http://schemas.openxmlformats.org/drawingml/2006/main" name="Kehmet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3094D0B79839644B9CB8A9F582781E1" ma:contentTypeVersion="3" ma:contentTypeDescription="Luo uusi asiakirja." ma:contentTypeScope="" ma:versionID="3c940bdcc8cdf1ac5ccca36d8a9d296f">
  <xsd:schema xmlns:xsd="http://www.w3.org/2001/XMLSchema" xmlns:xs="http://www.w3.org/2001/XMLSchema" xmlns:p="http://schemas.microsoft.com/office/2006/metadata/properties" xmlns:ns1="http://schemas.microsoft.com/sharepoint/v3" xmlns:ns2="8b3b672f-657e-441f-b6a9-44df23b3999a" xmlns:ns3="http://schemas.microsoft.com/sharepoint/v3/fields" targetNamespace="http://schemas.microsoft.com/office/2006/metadata/properties" ma:root="true" ma:fieldsID="7029fe07ed2dde08b69e8cac02f2d211" ns1:_="" ns2:_="" ns3:_="">
    <xsd:import namespace="http://schemas.microsoft.com/sharepoint/v3"/>
    <xsd:import namespace="8b3b672f-657e-441f-b6a9-44df23b3999a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Avainsanat"/>
                <xsd:element ref="ns3:_Forma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oituksen alkamispäivämäärä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b672f-657e-441f-b6a9-44df23b3999a" elementFormDefault="qualified">
    <xsd:import namespace="http://schemas.microsoft.com/office/2006/documentManagement/types"/>
    <xsd:import namespace="http://schemas.microsoft.com/office/infopath/2007/PartnerControls"/>
    <xsd:element name="Avainsanat" ma:index="10" ma:displayName="Avainsanat" ma:internalName="Avainsanat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Format" ma:index="11" nillable="true" ma:displayName="Muoto" ma:description="Mediatyyppi, tiedostomuoto tai ulottuvuudet" ma:internalName="_Forma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vainsanat xmlns="8b3b672f-657e-441f-b6a9-44df23b3999a">Uusi Helsinki-ilme PowerPoint-pohja</Avainsanat>
    <_Format xmlns="http://schemas.microsoft.com/sharepoint/v3/fields">PowerPoint</_Forma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05A184A-F3DB-4F1E-9109-EFFA112F66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b3b672f-657e-441f-b6a9-44df23b3999a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F7F2C-1433-48B5-97B9-3F8C81963E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DFE50D-650A-47E9-AC6F-90ABF7898DD8}">
  <ds:schemaRefs>
    <ds:schemaRef ds:uri="http://purl.org/dc/elements/1.1/"/>
    <ds:schemaRef ds:uri="8b3b672f-657e-441f-b6a9-44df23b3999a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sharepoint/v3/field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438</TotalTime>
  <Words>487</Words>
  <Application>Microsoft Macintosh PowerPoint</Application>
  <PresentationFormat>Mukautettu</PresentationFormat>
  <Paragraphs>81</Paragraphs>
  <Slides>14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5" baseType="lpstr">
      <vt:lpstr>Kehmet-perus</vt:lpstr>
      <vt:lpstr>&lt;Hankkeen/kokeilun nimi&gt;</vt:lpstr>
      <vt:lpstr>&lt;Hankkeen/kokeilun nimi&gt;</vt:lpstr>
      <vt:lpstr>Yhteenveto</vt:lpstr>
      <vt:lpstr>Lopputuotosten ja hyötyjen arviointi</vt:lpstr>
      <vt:lpstr>Organisaation toiminnan arviointi</vt:lpstr>
      <vt:lpstr>Opit seuraaville hankkeille</vt:lpstr>
      <vt:lpstr>Jatkotoimet</vt:lpstr>
      <vt:lpstr>Ylläpitoon siirtyminen</vt:lpstr>
      <vt:lpstr>Kiitos</vt:lpstr>
      <vt:lpstr>Yleiset värien käyttöohjeet ja asetteluohjeet</vt:lpstr>
      <vt:lpstr>Asettelumallit</vt:lpstr>
      <vt:lpstr>Huomioita &amp; ohjeita käyttäjälle</vt:lpstr>
      <vt:lpstr>PowerPoint-esitys</vt:lpstr>
      <vt:lpstr>PowerPoint-esitys</vt:lpstr>
    </vt:vector>
  </TitlesOfParts>
  <Company>City of Helsinki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Harju Mirva</dc:creator>
  <cp:lastModifiedBy>Karoliina Luoto</cp:lastModifiedBy>
  <cp:revision>41</cp:revision>
  <dcterms:created xsi:type="dcterms:W3CDTF">2017-05-03T10:47:49Z</dcterms:created>
  <dcterms:modified xsi:type="dcterms:W3CDTF">2017-06-20T11:06:02Z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