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8" r:id="rId4"/>
    <p:sldId id="272" r:id="rId5"/>
    <p:sldId id="273" r:id="rId6"/>
    <p:sldId id="276" r:id="rId7"/>
    <p:sldId id="259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06" autoAdjust="0"/>
    <p:restoredTop sz="94660"/>
  </p:normalViewPr>
  <p:slideViewPr>
    <p:cSldViewPr showGuides="1">
      <p:cViewPr varScale="1">
        <p:scale>
          <a:sx n="170" d="100"/>
          <a:sy n="170" d="100"/>
        </p:scale>
        <p:origin x="-504" y="-104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luoto:Documents:Helsinki:KEHMET-beta-kustannusarvio-poh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Hankkeen kannattavuus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'1. Vertailu'!$B$4</c:f>
              <c:strCache>
                <c:ptCount val="1"/>
                <c:pt idx="0">
                  <c:v>Kustannukset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'1. Vertailu'!$C$3:$M$3</c:f>
              <c:numCache>
                <c:formatCode>General</c:formatCode>
                <c:ptCount val="11"/>
                <c:pt idx="0">
                  <c:v>2017.0</c:v>
                </c:pt>
                <c:pt idx="1">
                  <c:v>2018.0</c:v>
                </c:pt>
                <c:pt idx="2">
                  <c:v>2019.0</c:v>
                </c:pt>
                <c:pt idx="3">
                  <c:v>2020.0</c:v>
                </c:pt>
                <c:pt idx="4">
                  <c:v>2021.0</c:v>
                </c:pt>
                <c:pt idx="5">
                  <c:v>2022.0</c:v>
                </c:pt>
                <c:pt idx="6">
                  <c:v>2023.0</c:v>
                </c:pt>
                <c:pt idx="7">
                  <c:v>2024.0</c:v>
                </c:pt>
                <c:pt idx="8">
                  <c:v>2025.0</c:v>
                </c:pt>
                <c:pt idx="9">
                  <c:v>2026.0</c:v>
                </c:pt>
                <c:pt idx="10">
                  <c:v>2027.0</c:v>
                </c:pt>
              </c:numCache>
            </c:numRef>
          </c:cat>
          <c:val>
            <c:numRef>
              <c:f>'1. Vertailu'!$C$4:$M$4</c:f>
              <c:numCache>
                <c:formatCode>General</c:formatCode>
                <c:ptCount val="11"/>
                <c:pt idx="0">
                  <c:v>28.0</c:v>
                </c:pt>
                <c:pt idx="1">
                  <c:v>8.0</c:v>
                </c:pt>
                <c:pt idx="2">
                  <c:v>0.0</c:v>
                </c:pt>
                <c:pt idx="3">
                  <c:v>8.0</c:v>
                </c:pt>
                <c:pt idx="4">
                  <c:v>2.0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'1. Vertailu'!$B$5</c:f>
              <c:strCache>
                <c:ptCount val="1"/>
                <c:pt idx="0">
                  <c:v>Hyödyt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'1. Vertailu'!$C$3:$M$3</c:f>
              <c:numCache>
                <c:formatCode>General</c:formatCode>
                <c:ptCount val="11"/>
                <c:pt idx="0">
                  <c:v>2017.0</c:v>
                </c:pt>
                <c:pt idx="1">
                  <c:v>2018.0</c:v>
                </c:pt>
                <c:pt idx="2">
                  <c:v>2019.0</c:v>
                </c:pt>
                <c:pt idx="3">
                  <c:v>2020.0</c:v>
                </c:pt>
                <c:pt idx="4">
                  <c:v>2021.0</c:v>
                </c:pt>
                <c:pt idx="5">
                  <c:v>2022.0</c:v>
                </c:pt>
                <c:pt idx="6">
                  <c:v>2023.0</c:v>
                </c:pt>
                <c:pt idx="7">
                  <c:v>2024.0</c:v>
                </c:pt>
                <c:pt idx="8">
                  <c:v>2025.0</c:v>
                </c:pt>
                <c:pt idx="9">
                  <c:v>2026.0</c:v>
                </c:pt>
                <c:pt idx="10">
                  <c:v>2027.0</c:v>
                </c:pt>
              </c:numCache>
            </c:numRef>
          </c:cat>
          <c:val>
            <c:numRef>
              <c:f>'1. Vertailu'!$C$5:$M$5</c:f>
              <c:numCache>
                <c:formatCode>General</c:formatCode>
                <c:ptCount val="11"/>
                <c:pt idx="0">
                  <c:v>5.0</c:v>
                </c:pt>
                <c:pt idx="1">
                  <c:v>6.0</c:v>
                </c:pt>
                <c:pt idx="2">
                  <c:v>14.0</c:v>
                </c:pt>
                <c:pt idx="3">
                  <c:v>11.0</c:v>
                </c:pt>
                <c:pt idx="4">
                  <c:v>7.0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5.0</c:v>
                </c:pt>
                <c:pt idx="9">
                  <c:v>2.0</c:v>
                </c:pt>
                <c:pt idx="10">
                  <c:v>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2219016"/>
        <c:axId val="2132421624"/>
      </c:lineChart>
      <c:catAx>
        <c:axId val="213221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132421624"/>
        <c:crosses val="autoZero"/>
        <c:auto val="1"/>
        <c:lblAlgn val="ctr"/>
        <c:lblOffset val="100"/>
        <c:noMultiLvlLbl val="0"/>
      </c:catAx>
      <c:valAx>
        <c:axId val="2132421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132219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28/06/17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Kustannushyötyvertailu</a:t>
            </a:r>
          </a:p>
          <a:p>
            <a:endParaRPr lang="fi-FI" dirty="0"/>
          </a:p>
          <a:p>
            <a:r>
              <a:rPr lang="fi-FI" dirty="0" smtClean="0"/>
              <a:t>&lt;Henkilön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Palvelun</a:t>
            </a:r>
            <a:r>
              <a:rPr lang="fi-FI" dirty="0" smtClean="0"/>
              <a:t> </a:t>
            </a:r>
            <a:r>
              <a:rPr lang="fi-FI" dirty="0" smtClean="0"/>
              <a:t>kustannukset</a:t>
            </a:r>
          </a:p>
          <a:p>
            <a:r>
              <a:rPr lang="fi-FI" dirty="0" smtClean="0"/>
              <a:t>Palvelun rahalliset hyödyt</a:t>
            </a:r>
            <a:endParaRPr lang="fi-FI" dirty="0" smtClean="0"/>
          </a:p>
          <a:p>
            <a:r>
              <a:rPr lang="fi-FI" dirty="0" smtClean="0"/>
              <a:t>Palvelun m</a:t>
            </a:r>
            <a:r>
              <a:rPr lang="fi-FI" dirty="0" smtClean="0"/>
              <a:t>uut </a:t>
            </a:r>
            <a:r>
              <a:rPr lang="fi-FI" dirty="0" smtClean="0"/>
              <a:t>hyödyt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Kustannukset ja hyödyt - yhteenveto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Palvelun kustannukset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889348"/>
              </p:ext>
            </p:extLst>
          </p:nvPr>
        </p:nvGraphicFramePr>
        <p:xfrm>
          <a:off x="254000" y="1916832"/>
          <a:ext cx="8432801" cy="2994872"/>
        </p:xfrm>
        <a:graphic>
          <a:graphicData uri="http://schemas.openxmlformats.org/drawingml/2006/table">
            <a:tbl>
              <a:tblPr/>
              <a:tblGrid>
                <a:gridCol w="3866076"/>
                <a:gridCol w="913345"/>
                <a:gridCol w="913345"/>
                <a:gridCol w="913345"/>
                <a:gridCol w="913345"/>
                <a:gridCol w="913345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Kehityskustannukset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Kehityskulut </a:t>
                      </a:r>
                      <a:r>
                        <a:rPr lang="fi-F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(ml. esim. muotoilu ja </a:t>
                      </a:r>
                      <a:r>
                        <a:rPr lang="fi-FI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täsmäkonsultoinnit</a:t>
                      </a:r>
                      <a:r>
                        <a:rPr lang="fi-F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Käyttöönotto </a:t>
                      </a:r>
                      <a:r>
                        <a:rPr lang="fi-F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(ml. viestintä</a:t>
                      </a:r>
                      <a:r>
                        <a:rPr lang="fi-FI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ja koulutus)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Infrastruktuuri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Hallintokulut + muut kulut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kustannukset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Ylläpito</a:t>
                      </a:r>
                      <a:r>
                        <a:rPr lang="fi-FI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ja tuki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Jatkokehitys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Infrastruktuuri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Hallintokulut + muut kulut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323528" y="764704"/>
            <a:ext cx="8424936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[Kirjaa rahallinen näkökulma kokonaiskuluina / vuosi riittävän pitkälle tulevaisuuteen. Muokkaa taulukkoa tarvittaessa. Kulujen yhteenvedossa tulisi näkyä vertailtavasti vaihtoehtojen hankekustannukset ja käytönaikaiset kustannukset.]</a:t>
            </a:r>
          </a:p>
        </p:txBody>
      </p:sp>
    </p:spTree>
    <p:extLst>
      <p:ext uri="{BB962C8B-B14F-4D97-AF65-F5344CB8AC3E}">
        <p14:creationId xmlns:p14="http://schemas.microsoft.com/office/powerpoint/2010/main" val="330570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Palvelun rahalliset hyödyt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564660"/>
              </p:ext>
            </p:extLst>
          </p:nvPr>
        </p:nvGraphicFramePr>
        <p:xfrm>
          <a:off x="254000" y="2636912"/>
          <a:ext cx="8432801" cy="2209236"/>
        </p:xfrm>
        <a:graphic>
          <a:graphicData uri="http://schemas.openxmlformats.org/drawingml/2006/table">
            <a:tbl>
              <a:tblPr/>
              <a:tblGrid>
                <a:gridCol w="3866076"/>
                <a:gridCol w="913345"/>
                <a:gridCol w="913345"/>
                <a:gridCol w="913345"/>
                <a:gridCol w="913345"/>
                <a:gridCol w="913345"/>
              </a:tblGrid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&lt;vuosi&gt;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Käytönaikaiset säästöt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Säästöt henkilöstökustannuksissa 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(esim. nopeutunut ylläpito tai säästetty asiakaspalveluaika)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Säästöt 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poistuvissa</a:t>
                      </a:r>
                      <a:r>
                        <a:rPr lang="fi-FI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tietojärjestelmäkustannuksissa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Säästöt muissa kustannuksissa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Lisätulot ja välilliset säästöt </a:t>
                      </a:r>
                      <a:r>
                        <a:rPr lang="fi-F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(vaikuttavuus)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0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Yhteensä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84" marR="9384" marT="9384" marB="0" anchor="b">
                    <a:lnL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23528" y="764704"/>
            <a:ext cx="8424936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[Kuvaa hyödyt rahallisesta näkökulmasta, kuten vanhan palvelun poistumisesta tai tehostuneesta työstä koituvat säästöt, uuden palvelun tuottamat käyntimaksut tai kokonaan korvatun palvelutarpeen tuottama säästö. Muokkaa taulukkoa tarvittaessa.]</a:t>
            </a:r>
          </a:p>
        </p:txBody>
      </p:sp>
    </p:spTree>
    <p:extLst>
      <p:ext uri="{BB962C8B-B14F-4D97-AF65-F5344CB8AC3E}">
        <p14:creationId xmlns:p14="http://schemas.microsoft.com/office/powerpoint/2010/main" val="167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Palvelun muut hyödyt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323528" y="765170"/>
            <a:ext cx="8424936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Kuvaa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asiakashyöty eri vaihtoehdoissa. Kuvaa myös laadulliset ja prosessi- tai toimintahyödyt itse ydintoiminnassa ja/tai tukitoiminnoissa. Hyödyt voivat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kohdentua esimerkiksi asiakaskokemukseen, prosessien virtaviivaistumiseen, palvelukokemukseen, käytettävyyteen, turvallisuuteen.]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487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683750"/>
          </a:xfrm>
        </p:spPr>
        <p:txBody>
          <a:bodyPr/>
          <a:lstStyle/>
          <a:p>
            <a:r>
              <a:rPr lang="fi-FI" sz="3600" dirty="0" smtClean="0"/>
              <a:t>Kustannukset ja hyödyt </a:t>
            </a:r>
            <a:r>
              <a:rPr lang="fi-FI" sz="3600" dirty="0" smtClean="0"/>
              <a:t>- yhteenveto</a:t>
            </a:r>
            <a:endParaRPr lang="fi-FI" sz="36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6</a:t>
            </a:fld>
            <a:endParaRPr lang="fi-FI"/>
          </a:p>
        </p:txBody>
      </p:sp>
      <p:graphicFrame>
        <p:nvGraphicFramePr>
          <p:cNvPr id="40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313634"/>
              </p:ext>
            </p:extLst>
          </p:nvPr>
        </p:nvGraphicFramePr>
        <p:xfrm>
          <a:off x="755576" y="1340768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Tekstiruutu 40"/>
          <p:cNvSpPr txBox="1"/>
          <p:nvPr/>
        </p:nvSpPr>
        <p:spPr>
          <a:xfrm>
            <a:off x="755576" y="980728"/>
            <a:ext cx="521544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dirty="0" smtClean="0">
                <a:solidFill>
                  <a:srgbClr val="D100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Esim.</a:t>
            </a:r>
          </a:p>
        </p:txBody>
      </p:sp>
    </p:spTree>
    <p:extLst>
      <p:ext uri="{BB962C8B-B14F-4D97-AF65-F5344CB8AC3E}">
        <p14:creationId xmlns:p14="http://schemas.microsoft.com/office/powerpoint/2010/main" val="278103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ED6D-8AC1-4AD4-8986-F3F6ED1D06EA}" type="datetime1">
              <a:rPr lang="fi-FI" smtClean="0"/>
              <a:t>28/06/17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808684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2109</TotalTime>
  <Words>254</Words>
  <Application>Microsoft Macintosh PowerPoint</Application>
  <PresentationFormat>Näytössä katseltava diaesitys (4:3)</PresentationFormat>
  <Paragraphs>146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Kaupunginkanslia_malliesitys_2014</vt:lpstr>
      <vt:lpstr>&lt;Hankkeen nimi&gt;</vt:lpstr>
      <vt:lpstr>&lt;Hankkeen nimi&gt;</vt:lpstr>
      <vt:lpstr>Palvelun kustannukset</vt:lpstr>
      <vt:lpstr>Palvelun rahalliset hyödyt</vt:lpstr>
      <vt:lpstr>Palvelun muut hyödyt</vt:lpstr>
      <vt:lpstr>Kustannukset ja hyödyt - yhteenveto</vt:lpstr>
      <vt:lpstr>Kiitos</vt:lpstr>
    </vt:vector>
  </TitlesOfParts>
  <Company>City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Karoliina Luoto</cp:lastModifiedBy>
  <cp:revision>62</cp:revision>
  <dcterms:created xsi:type="dcterms:W3CDTF">2017-02-14T06:16:42Z</dcterms:created>
  <dcterms:modified xsi:type="dcterms:W3CDTF">2017-06-28T15:18:52Z</dcterms:modified>
</cp:coreProperties>
</file>