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9" r:id="rId3"/>
    <p:sldId id="268" r:id="rId4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5" autoAdjust="0"/>
    <p:restoredTop sz="92077" autoAdjust="0"/>
  </p:normalViewPr>
  <p:slideViewPr>
    <p:cSldViewPr snapToGrid="0">
      <p:cViewPr varScale="1">
        <p:scale>
          <a:sx n="103" d="100"/>
          <a:sy n="103" d="100"/>
        </p:scale>
        <p:origin x="13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>
                <a:uFillTx/>
              </a:rPr>
              <a:t>Muokkaa tekstin perustyylejä napsauttamalla</a:t>
            </a:r>
          </a:p>
          <a:p>
            <a:pPr lvl="1"/>
            <a:r>
              <a:rPr lang="fi-FI" noProof="0" smtClean="0">
                <a:uFillTx/>
              </a:rPr>
              <a:t>toinen taso</a:t>
            </a:r>
          </a:p>
          <a:p>
            <a:pPr lvl="2"/>
            <a:r>
              <a:rPr lang="fi-FI" noProof="0" smtClean="0">
                <a:uFillTx/>
              </a:rPr>
              <a:t>kolmas taso</a:t>
            </a:r>
          </a:p>
          <a:p>
            <a:pPr lvl="3"/>
            <a:r>
              <a:rPr lang="fi-FI" noProof="0" smtClean="0">
                <a:uFillTx/>
              </a:rPr>
              <a:t>neljäs taso</a:t>
            </a:r>
          </a:p>
          <a:p>
            <a:pPr lvl="4"/>
            <a:r>
              <a:rPr lang="fi-FI" noProof="0" smtClean="0">
                <a:uFillTx/>
              </a:rPr>
              <a:t>viides taso</a:t>
            </a:r>
            <a:endParaRPr lang="fi-FI" noProof="0">
              <a:uFillTx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 smtClean="0">
                <a:uFillTx/>
              </a:rPr>
              <a:t>Muokkaa </a:t>
            </a:r>
            <a:r>
              <a:rPr lang="fi-FI" noProof="0" dirty="0" err="1" smtClean="0">
                <a:uFillTx/>
              </a:rPr>
              <a:t>perustyyl</a:t>
            </a:r>
            <a:r>
              <a:rPr lang="fi-FI" noProof="0" dirty="0" smtClean="0">
                <a:uFillTx/>
              </a:rPr>
              <a:t>. </a:t>
            </a:r>
            <a:r>
              <a:rPr lang="fi-FI" noProof="0" dirty="0" err="1" smtClean="0">
                <a:uFillTx/>
              </a:rPr>
              <a:t>napsautt</a:t>
            </a:r>
            <a:r>
              <a:rPr lang="fi-FI" noProof="0" dirty="0" smtClean="0">
                <a:uFillTx/>
              </a:rPr>
              <a:t>.</a:t>
            </a:r>
            <a:endParaRPr lang="fi-FI" noProof="0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 smtClean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fi-FI" noProof="0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altLang="fi-FI" smtClean="0">
                <a:uFillTx/>
              </a:rPr>
              <a:t>toinen taso</a:t>
            </a:r>
          </a:p>
          <a:p>
            <a:pPr lvl="2"/>
            <a:r>
              <a:rPr lang="fi-FI" altLang="fi-FI" smtClean="0">
                <a:uFillTx/>
              </a:rPr>
              <a:t>kolmas taso</a:t>
            </a:r>
          </a:p>
          <a:p>
            <a:pPr lvl="3"/>
            <a:r>
              <a:rPr lang="fi-FI" altLang="fi-FI" smtClean="0">
                <a:uFillTx/>
              </a:rPr>
              <a:t>neljäs taso</a:t>
            </a:r>
          </a:p>
          <a:p>
            <a:pPr lvl="4"/>
            <a:r>
              <a:rPr lang="fi-FI" altLang="fi-FI" smtClean="0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Visiolakana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9.7.2019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>
              <a:uFillTx/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276225" y="1501422"/>
            <a:ext cx="2809875" cy="156959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Mitä käyttäjien tarvetta ratkaistaan? Miten tarve on todennettu?</a:t>
            </a:r>
          </a:p>
        </p:txBody>
      </p:sp>
      <p:sp>
        <p:nvSpPr>
          <p:cNvPr id="10" name="Suorakulmio 9"/>
          <p:cNvSpPr/>
          <p:nvPr/>
        </p:nvSpPr>
        <p:spPr>
          <a:xfrm>
            <a:off x="3213100" y="1501422"/>
            <a:ext cx="2809875" cy="156959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Millä loppukäyttäjän ongelma aiotaan ratkaista? Miten ratkaisun toimivuus on todennettu</a:t>
            </a:r>
            <a:r>
              <a:rPr lang="fi-FI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fi-FI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uorakulmio 12"/>
          <p:cNvSpPr/>
          <p:nvPr/>
        </p:nvSpPr>
        <p:spPr>
          <a:xfrm>
            <a:off x="6149975" y="1490857"/>
            <a:ext cx="2809875" cy="34557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Mikä on se tekijä joka saa käyttäjät valitsemaan tämän ratkaisun muiden ratkaisuiden sijaan? Tärkein ominaisuus jolla helpotamme omaa työtämme? Miten ainutlaatuinen arvo on todennettu?</a:t>
            </a:r>
          </a:p>
        </p:txBody>
      </p:sp>
      <p:sp>
        <p:nvSpPr>
          <p:cNvPr id="14" name="Suorakulmio 13"/>
          <p:cNvSpPr/>
          <p:nvPr/>
        </p:nvSpPr>
        <p:spPr>
          <a:xfrm>
            <a:off x="9086850" y="1501422"/>
            <a:ext cx="2809875" cy="156959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Mitkä </a:t>
            </a:r>
            <a:r>
              <a:rPr lang="fi-FI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resurssit ja kyvykkyydet </a:t>
            </a: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ovat elintärkeät onnistumiselle?</a:t>
            </a:r>
          </a:p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Mitä toteuttajilta vaaditaan?</a:t>
            </a:r>
          </a:p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Budjetti projektille?</a:t>
            </a:r>
          </a:p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Budjetti jatkokehitykselle ja ylläpidolle?</a:t>
            </a:r>
          </a:p>
        </p:txBody>
      </p:sp>
      <p:sp>
        <p:nvSpPr>
          <p:cNvPr id="15" name="Suorakulmio 14"/>
          <p:cNvSpPr/>
          <p:nvPr/>
        </p:nvSpPr>
        <p:spPr>
          <a:xfrm>
            <a:off x="9085125" y="3366489"/>
            <a:ext cx="2811600" cy="156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Toiminnan sykli, johon aikataulun on </a:t>
            </a:r>
            <a:r>
              <a:rPr lang="fi-FI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osuttava. Lainsäädäntö </a:t>
            </a: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 muut </a:t>
            </a:r>
            <a:r>
              <a:rPr lang="fi-FI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säännökset. Tekniset rajoitukset. IT-arkkitehtuuriperiaatteet. Tarvittava </a:t>
            </a: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tietoturvan </a:t>
            </a:r>
            <a:r>
              <a:rPr lang="fi-FI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taso </a:t>
            </a:r>
            <a:r>
              <a:rPr lang="fi-FI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 tietosuojavaatimukset. </a:t>
            </a:r>
            <a:r>
              <a:rPr lang="fi-FI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Ratkaisun </a:t>
            </a: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tekniset </a:t>
            </a:r>
            <a:r>
              <a:rPr lang="fi-FI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riskit.</a:t>
            </a:r>
            <a:endParaRPr lang="fi-FI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uorakulmio 15"/>
          <p:cNvSpPr/>
          <p:nvPr/>
        </p:nvSpPr>
        <p:spPr>
          <a:xfrm>
            <a:off x="275362" y="3366489"/>
            <a:ext cx="2811600" cy="156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Millainen henkilö tärkein käyttäjä tai asiakas on?</a:t>
            </a:r>
          </a:p>
        </p:txBody>
      </p:sp>
      <p:sp>
        <p:nvSpPr>
          <p:cNvPr id="17" name="Suorakulmio 16"/>
          <p:cNvSpPr/>
          <p:nvPr/>
        </p:nvSpPr>
        <p:spPr>
          <a:xfrm>
            <a:off x="3212238" y="3366489"/>
            <a:ext cx="2811600" cy="156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Mistä tiedämme että onnistumme käyttäjän ongelman ratkaisemisessa? Miten onnistuminen todennetaan kehityksen aikana (kyselyt, proton testaus, analytiikka, tutkimukset)?</a:t>
            </a:r>
          </a:p>
        </p:txBody>
      </p:sp>
      <p:sp>
        <p:nvSpPr>
          <p:cNvPr id="18" name="Suorakulmio 17"/>
          <p:cNvSpPr/>
          <p:nvPr/>
        </p:nvSpPr>
        <p:spPr>
          <a:xfrm>
            <a:off x="276225" y="5242120"/>
            <a:ext cx="5746750" cy="9103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Millä teknologialla ratkaisu toteutetaan? Mitä sillä korvataan? Mikä on onnistumiselle ensiarvoista? Mihin jatkokehitettävyys perustuu? Voidaanko käyttää valmisratkaisuja? Mihin järjestelmiin ratkaisu liittyy ja mitä tietoa on liikuttava näiden välillä?</a:t>
            </a:r>
          </a:p>
        </p:txBody>
      </p:sp>
      <p:sp>
        <p:nvSpPr>
          <p:cNvPr id="19" name="Suorakulmio 18"/>
          <p:cNvSpPr/>
          <p:nvPr/>
        </p:nvSpPr>
        <p:spPr>
          <a:xfrm>
            <a:off x="6149975" y="5242120"/>
            <a:ext cx="5746750" cy="9103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Minkä muutoksen ratkaisu tuo (laadun paranemista, toiminnan nopeutumista)? Mitkä ovat välittömät toiminnan mittarit? Mitkä ovat välilliset mittarit muutoksen todentamiseksi?</a:t>
            </a:r>
          </a:p>
        </p:txBody>
      </p:sp>
      <p:sp>
        <p:nvSpPr>
          <p:cNvPr id="8" name="Suorakulmio 7"/>
          <p:cNvSpPr/>
          <p:nvPr/>
        </p:nvSpPr>
        <p:spPr>
          <a:xfrm>
            <a:off x="275362" y="1285872"/>
            <a:ext cx="2810738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Tarve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uorakulmio 19"/>
          <p:cNvSpPr/>
          <p:nvPr/>
        </p:nvSpPr>
        <p:spPr>
          <a:xfrm>
            <a:off x="3212668" y="1285872"/>
            <a:ext cx="2810738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Ratkaisu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uorakulmio 20"/>
          <p:cNvSpPr/>
          <p:nvPr/>
        </p:nvSpPr>
        <p:spPr>
          <a:xfrm>
            <a:off x="9085987" y="1285872"/>
            <a:ext cx="2810738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Avainresurssit ja kyvykkyydet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orakulmio 21"/>
          <p:cNvSpPr/>
          <p:nvPr/>
        </p:nvSpPr>
        <p:spPr>
          <a:xfrm>
            <a:off x="6149543" y="1285872"/>
            <a:ext cx="2810738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Ainutlaatuinen arvo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uorakulmio 22"/>
          <p:cNvSpPr/>
          <p:nvPr/>
        </p:nvSpPr>
        <p:spPr>
          <a:xfrm>
            <a:off x="275362" y="3161503"/>
            <a:ext cx="2810738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Kenelle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uorakulmio 23"/>
          <p:cNvSpPr/>
          <p:nvPr/>
        </p:nvSpPr>
        <p:spPr>
          <a:xfrm>
            <a:off x="3212668" y="3161503"/>
            <a:ext cx="2810738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Käyttäjäpalaute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orakulmio 24"/>
          <p:cNvSpPr/>
          <p:nvPr/>
        </p:nvSpPr>
        <p:spPr>
          <a:xfrm>
            <a:off x="9085987" y="3161503"/>
            <a:ext cx="2810738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Rajoitukset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uorakulmio 25"/>
          <p:cNvSpPr/>
          <p:nvPr/>
        </p:nvSpPr>
        <p:spPr>
          <a:xfrm>
            <a:off x="275361" y="5029661"/>
            <a:ext cx="5747613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Toteutusvisio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uorakulmio 26"/>
          <p:cNvSpPr/>
          <p:nvPr/>
        </p:nvSpPr>
        <p:spPr>
          <a:xfrm>
            <a:off x="6149543" y="5029661"/>
            <a:ext cx="5747613" cy="20498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Toimintamittarit</a:t>
            </a:r>
            <a:endParaRPr lang="fi-FI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5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731043" cy="5136204"/>
          </a:xfrm>
        </p:spPr>
        <p:txBody>
          <a:bodyPr/>
          <a:lstStyle/>
          <a:p>
            <a:r>
              <a:rPr lang="fi-FI" sz="4400" dirty="0" smtClean="0"/>
              <a:t>Voit täydentää visiolakanaa myös strategiakartaksi</a:t>
            </a:r>
            <a:br>
              <a:rPr lang="fi-FI" sz="4400" dirty="0" smtClean="0"/>
            </a:br>
            <a:r>
              <a:rPr lang="fi-FI" sz="4400" dirty="0"/>
              <a:t/>
            </a:r>
            <a:br>
              <a:rPr lang="fi-FI" sz="4400" dirty="0"/>
            </a:br>
            <a:r>
              <a:rPr lang="fi-FI" sz="3200" dirty="0" smtClean="0"/>
              <a:t>Jos haluat avata näkökulmia enemmän, tee jokaisesta näkökulmasta vaikkapa oma diansa.</a:t>
            </a:r>
            <a:endParaRPr lang="fi-FI" sz="32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8FF4F39-16EF-4CAE-8D7D-D7E28F08240C}" type="datetime1">
              <a:rPr lang="fi-FI" smtClean="0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CE842C2E-1894-47C6-8C45-A75AB5596D31}" type="slidenum">
              <a:rPr lang="fi-FI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8458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ko 15"/>
          <p:cNvSpPr>
            <a:spLocks noGrp="1"/>
          </p:cNvSpPr>
          <p:nvPr>
            <p:ph type="title"/>
          </p:nvPr>
        </p:nvSpPr>
        <p:spPr>
          <a:xfrm>
            <a:off x="248481" y="50184"/>
            <a:ext cx="11234738" cy="417513"/>
          </a:xfrm>
        </p:spPr>
        <p:txBody>
          <a:bodyPr/>
          <a:lstStyle/>
          <a:p>
            <a:r>
              <a:rPr lang="fi-FI" sz="3200" dirty="0" smtClean="0"/>
              <a:t>Strategiakartta</a:t>
            </a:r>
            <a:endParaRPr lang="fi-FI" sz="32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8FF4F39-16EF-4CAE-8D7D-D7E28F08240C}" type="datetime1">
              <a:rPr lang="fi-FI" smtClean="0">
                <a:uFillTx/>
              </a:rPr>
              <a:pPr>
                <a:defRPr>
                  <a:uFillTx/>
                </a:defRPr>
              </a:pPr>
              <a:t>9.7.2019</a:t>
            </a:fld>
            <a:endParaRPr lang="fi-FI" dirty="0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CE842C2E-1894-47C6-8C45-A75AB5596D31}" type="slidenum">
              <a:rPr lang="fi-FI" smtClean="0">
                <a:uFillTx/>
              </a:rPr>
              <a:pPr>
                <a:defRPr>
                  <a:uFillTx/>
                </a:defRPr>
              </a:pPr>
              <a:t>3</a:t>
            </a:fld>
            <a:endParaRPr lang="fi-FI" dirty="0">
              <a:uFillTx/>
            </a:endParaRPr>
          </a:p>
        </p:txBody>
      </p:sp>
      <p:grpSp>
        <p:nvGrpSpPr>
          <p:cNvPr id="15" name="Ryhmä 14"/>
          <p:cNvGrpSpPr/>
          <p:nvPr/>
        </p:nvGrpSpPr>
        <p:grpSpPr>
          <a:xfrm>
            <a:off x="265421" y="506896"/>
            <a:ext cx="11634425" cy="5645426"/>
            <a:chOff x="265421" y="73300"/>
            <a:chExt cx="11634425" cy="6357618"/>
          </a:xfrm>
        </p:grpSpPr>
        <p:sp>
          <p:nvSpPr>
            <p:cNvPr id="6" name="Suorakulmio 5"/>
            <p:cNvSpPr/>
            <p:nvPr/>
          </p:nvSpPr>
          <p:spPr>
            <a:xfrm>
              <a:off x="266285" y="288850"/>
              <a:ext cx="11630853" cy="137098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Kuvaa tässä mihin strategiseen tavoitteeseen arvolupaus kohdistuu ja miten:</a:t>
              </a:r>
            </a:p>
            <a:p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Jaottelu: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Kasvustrategia: uutta toimintaa, uusi palvelu, uusi markkina?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Toiminnan tuloksellisuus: millä lailla </a:t>
              </a:r>
              <a:r>
                <a:rPr lang="fi-FI" sz="1200" u="sng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olemassa oleva palvelu tai toiminta</a:t>
              </a: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tuottaa parempaa hyötyä tai enemmän lisäarvoa asiakkaalle?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Tehokkuus: millä lailla olemassa oleva toiminta tehostuu tai vaikkapa käyttöaste lisääntyy?</a:t>
              </a:r>
            </a:p>
            <a:p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Mainitse myös mihin kaupunkistrategian, tai toimintasuunnitelman strategiseen tavoitteeseen juuri tällä kehitysaktiviteetilla tuotetaan tulosta.</a:t>
              </a:r>
              <a:endPara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Suorakulmio 6"/>
            <p:cNvSpPr/>
            <p:nvPr/>
          </p:nvSpPr>
          <p:spPr>
            <a:xfrm>
              <a:off x="265421" y="73300"/>
              <a:ext cx="11634425" cy="204985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i-FI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Strateginen hyötytavoite</a:t>
              </a:r>
              <a:endParaRPr lang="fi-FI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Suorakulmio 8"/>
            <p:cNvSpPr/>
            <p:nvPr/>
          </p:nvSpPr>
          <p:spPr>
            <a:xfrm>
              <a:off x="266285" y="1875842"/>
              <a:ext cx="11630853" cy="137098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Kuvaa tähän, millä tavalla ratkaisu, palvelu tai tarjoama tarjoaa…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aatua ja/tai joustavuutta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inta- tai kustannusetua</a:t>
              </a:r>
              <a:endPara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asiakaskokemusta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brändihyötyä</a:t>
              </a:r>
            </a:p>
          </p:txBody>
        </p:sp>
        <p:sp>
          <p:nvSpPr>
            <p:cNvPr id="10" name="Suorakulmio 9"/>
            <p:cNvSpPr/>
            <p:nvPr/>
          </p:nvSpPr>
          <p:spPr>
            <a:xfrm>
              <a:off x="265421" y="1660292"/>
              <a:ext cx="11634425" cy="204985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i-FI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Asiakashyötytavoite</a:t>
              </a:r>
              <a:endParaRPr lang="fi-FI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Suorakulmio 10"/>
            <p:cNvSpPr/>
            <p:nvPr/>
          </p:nvSpPr>
          <p:spPr>
            <a:xfrm>
              <a:off x="266285" y="3462829"/>
              <a:ext cx="11630853" cy="137098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Kuvaa tähän, millä tavalla ratkaisu, palvelu tai tarjoama tuotetaan…</a:t>
              </a:r>
            </a:p>
            <a:p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Osa-alueita: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toiminta- tai hallintamalli- tai sisäiset prosessiparannukset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ääasialliset sidosryhmät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miten käytetään brändiä tai kehitetään sitä</a:t>
              </a:r>
              <a:endPara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Suorakulmio 11"/>
            <p:cNvSpPr/>
            <p:nvPr/>
          </p:nvSpPr>
          <p:spPr>
            <a:xfrm>
              <a:off x="265421" y="3247279"/>
              <a:ext cx="11634425" cy="204985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i-FI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Sisäiset toimintahyödyt</a:t>
              </a:r>
              <a:endParaRPr lang="fi-FI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Suorakulmio 12"/>
            <p:cNvSpPr/>
            <p:nvPr/>
          </p:nvSpPr>
          <p:spPr>
            <a:xfrm>
              <a:off x="266285" y="5059931"/>
              <a:ext cx="11630853" cy="137098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Kuvaa tähän, mitä kyvykkyyksiä ratkaisun, palvelun tai tarjoaman tuottamiseksi tai kehittämiseksi tarvitaan…</a:t>
              </a:r>
            </a:p>
            <a:p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Osa-alueita: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saaminen ja kyvykkyydet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 organisaation kulttuurin huomiointi tai hyödyntäminen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fi-FI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mitä rooli on teknologialla</a:t>
              </a:r>
              <a:endPara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Suorakulmio 13"/>
            <p:cNvSpPr/>
            <p:nvPr/>
          </p:nvSpPr>
          <p:spPr>
            <a:xfrm>
              <a:off x="265421" y="4844381"/>
              <a:ext cx="11634425" cy="204985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i-FI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Jatkuva kehittyminen, kyvykkyydet</a:t>
              </a:r>
              <a:endParaRPr lang="fi-FI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2108456"/>
      </p:ext>
    </p:extLst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606</TotalTime>
  <Words>371</Words>
  <Application>Microsoft Office PowerPoint</Application>
  <PresentationFormat>Laajakuva</PresentationFormat>
  <Paragraphs>57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Kehmet-perus</vt:lpstr>
      <vt:lpstr>Visiolakana</vt:lpstr>
      <vt:lpstr>Voit täydentää visiolakanaa myös strategiakartaksi  Jos haluat avata näkökulmia enemmän, tee jokaisesta näkökulmasta vaikkapa oma diansa.</vt:lpstr>
      <vt:lpstr>Strategiakartta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Berlin Karoliina</cp:lastModifiedBy>
  <cp:revision>57</cp:revision>
  <dcterms:created xsi:type="dcterms:W3CDTF">2017-05-03T10:47:49Z</dcterms:created>
  <dcterms:modified xsi:type="dcterms:W3CDTF">2019-07-09T11:53:06Z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