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400" r:id="rId3"/>
    <p:sldId id="405" r:id="rId4"/>
    <p:sldId id="406" r:id="rId5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00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 varScale="1">
        <p:scale>
          <a:sx n="61" d="100"/>
          <a:sy n="61" d="100"/>
        </p:scale>
        <p:origin x="3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>
                <a:uFillTx/>
              </a:rPr>
              <a:t>Muokkaa tekstin perustyylejä napsauttamalla</a:t>
            </a:r>
          </a:p>
          <a:p>
            <a:pPr lvl="1"/>
            <a:r>
              <a:rPr lang="fi-FI" noProof="0">
                <a:uFillTx/>
              </a:rPr>
              <a:t>toinen taso</a:t>
            </a:r>
          </a:p>
          <a:p>
            <a:pPr lvl="2"/>
            <a:r>
              <a:rPr lang="fi-FI" noProof="0">
                <a:uFillTx/>
              </a:rPr>
              <a:t>kolmas taso</a:t>
            </a:r>
          </a:p>
          <a:p>
            <a:pPr lvl="3"/>
            <a:r>
              <a:rPr lang="fi-FI" noProof="0">
                <a:uFillTx/>
              </a:rPr>
              <a:t>neljäs taso</a:t>
            </a:r>
          </a:p>
          <a:p>
            <a:pPr lvl="4"/>
            <a:r>
              <a:rPr lang="fi-FI" noProof="0">
                <a:uFillTx/>
              </a:rPr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590C1F-8149-0447-BCCB-D9E2DBD2A608}" type="slidenum">
              <a:rPr kumimoji="0" lang="fi-FI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62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590C1F-8149-0447-BCCB-D9E2DBD2A608}" type="slidenum">
              <a:rPr kumimoji="0" lang="fi-FI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317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590C1F-8149-0447-BCCB-D9E2DBD2A608}" type="slidenum">
              <a:rPr kumimoji="0" lang="fi-FI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178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>
                <a:uFillTx/>
              </a:rPr>
              <a:t>Muokkaa </a:t>
            </a:r>
            <a:r>
              <a:rPr lang="fi-FI" noProof="0" dirty="0" err="1">
                <a:uFillTx/>
              </a:rPr>
              <a:t>perustyyl</a:t>
            </a:r>
            <a:r>
              <a:rPr lang="fi-FI" noProof="0" dirty="0">
                <a:uFillTx/>
              </a:rPr>
              <a:t>. </a:t>
            </a:r>
            <a:r>
              <a:rPr lang="fi-FI" noProof="0" dirty="0" err="1">
                <a:uFillTx/>
              </a:rPr>
              <a:t>napsautt</a:t>
            </a:r>
            <a:r>
              <a:rPr lang="fi-FI" noProof="0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tekstin perustyylejä napsauttamalla</a:t>
            </a:r>
          </a:p>
          <a:p>
            <a:pPr lvl="1"/>
            <a:r>
              <a:rPr lang="fi-FI" altLang="fi-FI">
                <a:uFillTx/>
              </a:rPr>
              <a:t>toinen taso</a:t>
            </a:r>
          </a:p>
          <a:p>
            <a:pPr lvl="2"/>
            <a:r>
              <a:rPr lang="fi-FI" altLang="fi-FI">
                <a:uFillTx/>
              </a:rPr>
              <a:t>kolmas taso</a:t>
            </a:r>
          </a:p>
          <a:p>
            <a:pPr lvl="3"/>
            <a:r>
              <a:rPr lang="fi-FI" altLang="fi-FI">
                <a:uFillTx/>
              </a:rPr>
              <a:t>neljäs taso</a:t>
            </a:r>
          </a:p>
          <a:p>
            <a:pPr lvl="4"/>
            <a:r>
              <a:rPr lang="fi-FI" altLang="fi-FI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1949116"/>
            <a:ext cx="10661515" cy="3644288"/>
          </a:xfrm>
        </p:spPr>
        <p:txBody>
          <a:bodyPr/>
          <a:lstStyle/>
          <a:p>
            <a:pPr algn="ctr"/>
            <a:r>
              <a:rPr lang="fi-FI" dirty="0" err="1">
                <a:uFillTx/>
              </a:rPr>
              <a:t>Kano</a:t>
            </a:r>
            <a:r>
              <a:rPr lang="fi-FI" dirty="0">
                <a:uFillTx/>
              </a:rPr>
              <a:t>-malli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9D270131-D298-4E66-8347-236AF470D665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2721E670-1F5B-4A49-8DE6-16F3E62BC8C2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Down Arrow 82"/>
          <p:cNvSpPr/>
          <p:nvPr/>
        </p:nvSpPr>
        <p:spPr>
          <a:xfrm rot="18551361">
            <a:off x="4822885" y="1167150"/>
            <a:ext cx="1410773" cy="502969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5" name="Oval 84"/>
          <p:cNvSpPr/>
          <p:nvPr/>
        </p:nvSpPr>
        <p:spPr>
          <a:xfrm rot="5400000">
            <a:off x="5559426" y="5728812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:(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127268" y="3685793"/>
            <a:ext cx="6654279" cy="0"/>
          </a:xfrm>
          <a:prstGeom prst="line">
            <a:avLst/>
          </a:prstGeom>
          <a:ln>
            <a:solidFill>
              <a:srgbClr val="0072C6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 rot="5400000">
            <a:off x="4691156" y="1308556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467870" y="1672621"/>
            <a:ext cx="0" cy="4509752"/>
          </a:xfrm>
          <a:prstGeom prst="line">
            <a:avLst/>
          </a:prstGeom>
          <a:ln>
            <a:solidFill>
              <a:srgbClr val="0072C6"/>
            </a:solidFill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Freeform 93"/>
          <p:cNvSpPr/>
          <p:nvPr/>
        </p:nvSpPr>
        <p:spPr>
          <a:xfrm>
            <a:off x="1277878" y="3359449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5" name="Freeform 94"/>
          <p:cNvSpPr/>
          <p:nvPr/>
        </p:nvSpPr>
        <p:spPr>
          <a:xfrm>
            <a:off x="8992979" y="3362840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7" name="Trapezoid 96"/>
          <p:cNvSpPr/>
          <p:nvPr/>
        </p:nvSpPr>
        <p:spPr>
          <a:xfrm rot="10800000">
            <a:off x="9054701" y="3401206"/>
            <a:ext cx="389052" cy="482592"/>
          </a:xfrm>
          <a:prstGeom prst="trapezoid">
            <a:avLst>
              <a:gd name="adj" fmla="val 32263"/>
            </a:avLst>
          </a:prstGeom>
          <a:solidFill>
            <a:srgbClr val="0072C6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3481367" y="3972357"/>
            <a:ext cx="4438151" cy="2470259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0" name="Freeform 99"/>
          <p:cNvSpPr/>
          <p:nvPr/>
        </p:nvSpPr>
        <p:spPr>
          <a:xfrm flipH="1" flipV="1">
            <a:off x="2912016" y="1087929"/>
            <a:ext cx="4171816" cy="2454583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92D050"/>
            </a:solidFill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2678535" y="2142696"/>
            <a:ext cx="5588963" cy="3078601"/>
          </a:xfrm>
          <a:prstGeom prst="line">
            <a:avLst/>
          </a:prstGeom>
          <a:ln w="63500">
            <a:solidFill>
              <a:srgbClr val="FFFF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701090" y="2071303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1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732088" y="4659914"/>
            <a:ext cx="5680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n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106" name="Pyöristetty suorakulmio 17"/>
          <p:cNvSpPr/>
          <p:nvPr/>
        </p:nvSpPr>
        <p:spPr>
          <a:xfrm>
            <a:off x="3012586" y="292176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07" name="Pyöristetty suorakulmio 17"/>
          <p:cNvSpPr/>
          <p:nvPr/>
        </p:nvSpPr>
        <p:spPr>
          <a:xfrm>
            <a:off x="2807772" y="44025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08" name="Pyöristetty suorakulmio 17"/>
          <p:cNvSpPr/>
          <p:nvPr/>
        </p:nvSpPr>
        <p:spPr>
          <a:xfrm>
            <a:off x="3426020" y="5485840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09" name="Pyöristetty suorakulmio 17"/>
          <p:cNvSpPr/>
          <p:nvPr/>
        </p:nvSpPr>
        <p:spPr>
          <a:xfrm>
            <a:off x="4578907" y="434359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0" name="Pyöristetty suorakulmio 17"/>
          <p:cNvSpPr/>
          <p:nvPr/>
        </p:nvSpPr>
        <p:spPr>
          <a:xfrm>
            <a:off x="6141860" y="38647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1" name="Pyöristetty suorakulmio 17"/>
          <p:cNvSpPr/>
          <p:nvPr/>
        </p:nvSpPr>
        <p:spPr>
          <a:xfrm>
            <a:off x="4627782" y="3411894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2" name="Pyöristetty suorakulmio 17"/>
          <p:cNvSpPr/>
          <p:nvPr/>
        </p:nvSpPr>
        <p:spPr>
          <a:xfrm>
            <a:off x="6498160" y="2491965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3" name="Pyöristetty suorakulmio 17"/>
          <p:cNvSpPr/>
          <p:nvPr/>
        </p:nvSpPr>
        <p:spPr>
          <a:xfrm>
            <a:off x="4729665" y="2540737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4" name="Pyöristetty suorakulmio 17"/>
          <p:cNvSpPr/>
          <p:nvPr/>
        </p:nvSpPr>
        <p:spPr>
          <a:xfrm>
            <a:off x="5757169" y="1524436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761703" y="6259027"/>
            <a:ext cx="196880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Pohjautuu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Nokriaki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Kanon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malliin</a:t>
            </a: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11320" y="2205393"/>
            <a:ext cx="3873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”Enemmän on parempi” -ominaisuudet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51202" y="3990512"/>
            <a:ext cx="314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Minimiominaisuudet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0B94B3-995B-44A5-B19B-1956BF83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29" y="407988"/>
            <a:ext cx="11983571" cy="662824"/>
          </a:xfrm>
        </p:spPr>
        <p:txBody>
          <a:bodyPr/>
          <a:lstStyle/>
          <a:p>
            <a:r>
              <a:rPr lang="en-US" dirty="0">
                <a:latin typeface="+mj-lt"/>
              </a:rPr>
              <a:t>Kano-</a:t>
            </a:r>
            <a:r>
              <a:rPr lang="en-US" dirty="0" err="1">
                <a:latin typeface="+mj-lt"/>
              </a:rPr>
              <a:t>malli</a:t>
            </a:r>
            <a:r>
              <a:rPr lang="en-US" dirty="0">
                <a:latin typeface="+mj-lt"/>
              </a:rPr>
              <a:t> – </a:t>
            </a:r>
            <a:r>
              <a:rPr lang="en-US" dirty="0" err="1">
                <a:latin typeface="+mj-lt"/>
              </a:rPr>
              <a:t>asiakastarpeiden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luokittelu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B9BDBE29-91E0-464A-8124-A045733894D8}"/>
              </a:ext>
            </a:extLst>
          </p:cNvPr>
          <p:cNvSpPr/>
          <p:nvPr/>
        </p:nvSpPr>
        <p:spPr>
          <a:xfrm>
            <a:off x="7118096" y="1033494"/>
            <a:ext cx="3873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Vau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”-ominaisuudet</a:t>
            </a:r>
          </a:p>
        </p:txBody>
      </p:sp>
    </p:spTree>
    <p:extLst>
      <p:ext uri="{BB962C8B-B14F-4D97-AF65-F5344CB8AC3E}">
        <p14:creationId xmlns:p14="http://schemas.microsoft.com/office/powerpoint/2010/main" val="378833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9282645" y="6339366"/>
            <a:ext cx="196880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Pohjautuu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Nokriaki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Kanon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malliin</a:t>
            </a: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11320" y="2205393"/>
            <a:ext cx="3873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”Enemmän on parempi”  -ominaisuudet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65143" y="1047947"/>
            <a:ext cx="314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Vau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”-ominaisuudet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51202" y="3990512"/>
            <a:ext cx="314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Minimiominaisuudet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6D672A-3F94-446A-8F27-121A39BE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Kano-</a:t>
            </a:r>
            <a:r>
              <a:rPr lang="en-US" dirty="0" err="1">
                <a:latin typeface="+mj-lt"/>
              </a:rPr>
              <a:t>malli</a:t>
            </a:r>
            <a:r>
              <a:rPr lang="en-US" dirty="0">
                <a:latin typeface="+mj-lt"/>
              </a:rPr>
              <a:t> – </a:t>
            </a:r>
            <a:r>
              <a:rPr lang="en-US" dirty="0" err="1">
                <a:latin typeface="+mj-lt"/>
              </a:rPr>
              <a:t>ravintola-esimerkki</a:t>
            </a:r>
            <a:endParaRPr lang="en-US" dirty="0">
              <a:latin typeface="+mj-lt"/>
            </a:endParaRPr>
          </a:p>
        </p:txBody>
      </p:sp>
      <p:sp>
        <p:nvSpPr>
          <p:cNvPr id="33" name="Down Arrow 82">
            <a:extLst>
              <a:ext uri="{FF2B5EF4-FFF2-40B4-BE49-F238E27FC236}">
                <a16:creationId xmlns:a16="http://schemas.microsoft.com/office/drawing/2014/main" id="{13978833-5F5E-4EED-97C4-79151FBC1CEA}"/>
              </a:ext>
            </a:extLst>
          </p:cNvPr>
          <p:cNvSpPr/>
          <p:nvPr/>
        </p:nvSpPr>
        <p:spPr>
          <a:xfrm rot="18551361">
            <a:off x="4820645" y="1171622"/>
            <a:ext cx="1410773" cy="502969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95CA74B-C264-49A8-8114-9A0C1401C899}"/>
              </a:ext>
            </a:extLst>
          </p:cNvPr>
          <p:cNvSpPr/>
          <p:nvPr/>
        </p:nvSpPr>
        <p:spPr>
          <a:xfrm rot="5400000">
            <a:off x="5557186" y="5733284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:(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A8E2427-19D1-47B3-BDBF-BCAF24EA9052}"/>
              </a:ext>
            </a:extLst>
          </p:cNvPr>
          <p:cNvCxnSpPr/>
          <p:nvPr/>
        </p:nvCxnSpPr>
        <p:spPr>
          <a:xfrm>
            <a:off x="2125028" y="3690265"/>
            <a:ext cx="6654279" cy="0"/>
          </a:xfrm>
          <a:prstGeom prst="line">
            <a:avLst/>
          </a:prstGeom>
          <a:ln>
            <a:solidFill>
              <a:srgbClr val="0072C6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BD0B536-BADD-4F98-8F22-7DFA7448E338}"/>
              </a:ext>
            </a:extLst>
          </p:cNvPr>
          <p:cNvSpPr/>
          <p:nvPr/>
        </p:nvSpPr>
        <p:spPr>
          <a:xfrm rot="5400000">
            <a:off x="4688916" y="1313028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26895E1-AF92-40C6-B74A-C140BB421A5D}"/>
              </a:ext>
            </a:extLst>
          </p:cNvPr>
          <p:cNvCxnSpPr/>
          <p:nvPr/>
        </p:nvCxnSpPr>
        <p:spPr>
          <a:xfrm>
            <a:off x="5465630" y="1677093"/>
            <a:ext cx="0" cy="4509752"/>
          </a:xfrm>
          <a:prstGeom prst="line">
            <a:avLst/>
          </a:prstGeom>
          <a:ln>
            <a:solidFill>
              <a:srgbClr val="0072C6"/>
            </a:solidFill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Freeform 93">
            <a:extLst>
              <a:ext uri="{FF2B5EF4-FFF2-40B4-BE49-F238E27FC236}">
                <a16:creationId xmlns:a16="http://schemas.microsoft.com/office/drawing/2014/main" id="{C0757C6F-C774-473C-AD58-4EEB8F0EFEAA}"/>
              </a:ext>
            </a:extLst>
          </p:cNvPr>
          <p:cNvSpPr/>
          <p:nvPr/>
        </p:nvSpPr>
        <p:spPr>
          <a:xfrm>
            <a:off x="1275638" y="3363921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9" name="Freeform 94">
            <a:extLst>
              <a:ext uri="{FF2B5EF4-FFF2-40B4-BE49-F238E27FC236}">
                <a16:creationId xmlns:a16="http://schemas.microsoft.com/office/drawing/2014/main" id="{F28B6A5A-5E07-4117-A53A-DA895D3D71B1}"/>
              </a:ext>
            </a:extLst>
          </p:cNvPr>
          <p:cNvSpPr/>
          <p:nvPr/>
        </p:nvSpPr>
        <p:spPr>
          <a:xfrm>
            <a:off x="8990739" y="3367312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65997F5F-5E7F-4836-9AC7-D6CAEF19CF07}"/>
              </a:ext>
            </a:extLst>
          </p:cNvPr>
          <p:cNvSpPr/>
          <p:nvPr/>
        </p:nvSpPr>
        <p:spPr>
          <a:xfrm rot="10800000">
            <a:off x="9052461" y="3405678"/>
            <a:ext cx="389052" cy="482592"/>
          </a:xfrm>
          <a:prstGeom prst="trapezoid">
            <a:avLst>
              <a:gd name="adj" fmla="val 32263"/>
            </a:avLst>
          </a:prstGeom>
          <a:solidFill>
            <a:srgbClr val="0072C6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Freeform 97">
            <a:extLst>
              <a:ext uri="{FF2B5EF4-FFF2-40B4-BE49-F238E27FC236}">
                <a16:creationId xmlns:a16="http://schemas.microsoft.com/office/drawing/2014/main" id="{FB9F8A68-93FF-4CF5-8DAD-80ADE3974141}"/>
              </a:ext>
            </a:extLst>
          </p:cNvPr>
          <p:cNvSpPr/>
          <p:nvPr/>
        </p:nvSpPr>
        <p:spPr>
          <a:xfrm>
            <a:off x="3479127" y="3976829"/>
            <a:ext cx="4438151" cy="2470259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2" name="Freeform 99">
            <a:extLst>
              <a:ext uri="{FF2B5EF4-FFF2-40B4-BE49-F238E27FC236}">
                <a16:creationId xmlns:a16="http://schemas.microsoft.com/office/drawing/2014/main" id="{5556433C-D826-4CA6-8EBB-BE3369C4757E}"/>
              </a:ext>
            </a:extLst>
          </p:cNvPr>
          <p:cNvSpPr/>
          <p:nvPr/>
        </p:nvSpPr>
        <p:spPr>
          <a:xfrm flipH="1" flipV="1">
            <a:off x="2909776" y="1092401"/>
            <a:ext cx="4171816" cy="2454583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92D050"/>
            </a:solidFill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570930B-1CD6-4DB6-969D-3D93090ED014}"/>
              </a:ext>
            </a:extLst>
          </p:cNvPr>
          <p:cNvCxnSpPr/>
          <p:nvPr/>
        </p:nvCxnSpPr>
        <p:spPr>
          <a:xfrm flipV="1">
            <a:off x="2676295" y="2147168"/>
            <a:ext cx="5588963" cy="3078601"/>
          </a:xfrm>
          <a:prstGeom prst="line">
            <a:avLst/>
          </a:prstGeom>
          <a:ln w="63500">
            <a:solidFill>
              <a:srgbClr val="FFFF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38CEF354-306A-4B40-9E66-609B4C38AC9C}"/>
              </a:ext>
            </a:extLst>
          </p:cNvPr>
          <p:cNvSpPr/>
          <p:nvPr/>
        </p:nvSpPr>
        <p:spPr>
          <a:xfrm>
            <a:off x="3698850" y="2075775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1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EA0E964-B2C0-4634-B005-1C299C768C00}"/>
              </a:ext>
            </a:extLst>
          </p:cNvPr>
          <p:cNvSpPr/>
          <p:nvPr/>
        </p:nvSpPr>
        <p:spPr>
          <a:xfrm>
            <a:off x="6729848" y="4664386"/>
            <a:ext cx="5680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n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106" name="Pyöristetty suorakulmio 17"/>
          <p:cNvSpPr/>
          <p:nvPr/>
        </p:nvSpPr>
        <p:spPr>
          <a:xfrm>
            <a:off x="3012586" y="292176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Ruoka-aineiden alkuperä on ilmoitettu</a:t>
            </a:r>
          </a:p>
        </p:txBody>
      </p:sp>
      <p:sp>
        <p:nvSpPr>
          <p:cNvPr id="107" name="Pyöristetty suorakulmio 17"/>
          <p:cNvSpPr/>
          <p:nvPr/>
        </p:nvSpPr>
        <p:spPr>
          <a:xfrm>
            <a:off x="2807772" y="44025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Ravintolaan on helppo tulla</a:t>
            </a:r>
          </a:p>
        </p:txBody>
      </p:sp>
      <p:sp>
        <p:nvSpPr>
          <p:cNvPr id="108" name="Pyöristetty suorakulmio 17"/>
          <p:cNvSpPr/>
          <p:nvPr/>
        </p:nvSpPr>
        <p:spPr>
          <a:xfrm>
            <a:off x="3426020" y="5485840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Ravintolasta saa ruokaa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109" name="Pyöristetty suorakulmio 17"/>
          <p:cNvSpPr/>
          <p:nvPr/>
        </p:nvSpPr>
        <p:spPr>
          <a:xfrm>
            <a:off x="4578907" y="434359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Ravintolassa on astiat ja ne ovat puhtaita</a:t>
            </a:r>
          </a:p>
        </p:txBody>
      </p:sp>
      <p:sp>
        <p:nvSpPr>
          <p:cNvPr id="110" name="Pyöristetty suorakulmio 17"/>
          <p:cNvSpPr/>
          <p:nvPr/>
        </p:nvSpPr>
        <p:spPr>
          <a:xfrm>
            <a:off x="6141860" y="38647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Asiakkaalle on varattu paikka jossa syödä</a:t>
            </a:r>
          </a:p>
        </p:txBody>
      </p:sp>
      <p:sp>
        <p:nvSpPr>
          <p:cNvPr id="111" name="Pyöristetty suorakulmio 17"/>
          <p:cNvSpPr/>
          <p:nvPr/>
        </p:nvSpPr>
        <p:spPr>
          <a:xfrm>
            <a:off x="4627782" y="3411894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 on viihtyisä</a:t>
            </a:r>
          </a:p>
        </p:txBody>
      </p:sp>
      <p:sp>
        <p:nvSpPr>
          <p:cNvPr id="112" name="Pyöristetty suorakulmio 17"/>
          <p:cNvSpPr/>
          <p:nvPr/>
        </p:nvSpPr>
        <p:spPr>
          <a:xfrm>
            <a:off x="6498160" y="2491965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Ruoka on hyvää ja sitä on riittävästi</a:t>
            </a:r>
          </a:p>
        </p:txBody>
      </p:sp>
      <p:sp>
        <p:nvSpPr>
          <p:cNvPr id="113" name="Pyöristetty suorakulmio 17"/>
          <p:cNvSpPr/>
          <p:nvPr/>
        </p:nvSpPr>
        <p:spPr>
          <a:xfrm>
            <a:off x="4729665" y="2540737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Asiakkaan auto pestään ruokailun aikana</a:t>
            </a:r>
          </a:p>
        </p:txBody>
      </p:sp>
      <p:sp>
        <p:nvSpPr>
          <p:cNvPr id="114" name="Pyöristetty suorakulmio 17"/>
          <p:cNvSpPr/>
          <p:nvPr/>
        </p:nvSpPr>
        <p:spPr>
          <a:xfrm>
            <a:off x="5757169" y="1524436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Asiakkaat saavat halutessaan ruoka-annosten reseptit</a:t>
            </a:r>
          </a:p>
        </p:txBody>
      </p:sp>
    </p:spTree>
    <p:extLst>
      <p:ext uri="{BB962C8B-B14F-4D97-AF65-F5344CB8AC3E}">
        <p14:creationId xmlns:p14="http://schemas.microsoft.com/office/powerpoint/2010/main" val="81303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9129047" y="6502996"/>
            <a:ext cx="196880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Pohjautuu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Nokriaki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Kanon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</a:t>
            </a:r>
            <a:r>
              <a:rPr kumimoji="0" lang="fi-FI" sz="800" b="0" i="1" u="none" strike="noStrike" kern="1200" cap="none" spc="0" normalizeH="0" baseline="0" noProof="0" dirty="0" err="1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Kano</a:t>
            </a:r>
            <a:r>
              <a:rPr kumimoji="0" lang="fi-FI" sz="800" b="0" i="1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ＭＳ Ｐゴシック" charset="0"/>
                <a:cs typeface="Neo Sans"/>
              </a:rPr>
              <a:t> malliin</a:t>
            </a: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27" name="Rectangular Callout 26"/>
          <p:cNvSpPr/>
          <p:nvPr/>
        </p:nvSpPr>
        <p:spPr>
          <a:xfrm>
            <a:off x="8937000" y="841938"/>
            <a:ext cx="2444071" cy="1103507"/>
          </a:xfrm>
          <a:prstGeom prst="wedgeRectCallout">
            <a:avLst>
              <a:gd name="adj1" fmla="val -52185"/>
              <a:gd name="adj2" fmla="val 7957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2) Mitä asiakas on sanoo tarvitsevansa tai arvostavansa? Mitä enemmän näitä asioita asiakkaalle tarjotaan, sitä tyytyväisempi hän on</a:t>
            </a:r>
          </a:p>
        </p:txBody>
      </p:sp>
      <p:sp>
        <p:nvSpPr>
          <p:cNvPr id="28" name="Rectangular Callout 27"/>
          <p:cNvSpPr/>
          <p:nvPr/>
        </p:nvSpPr>
        <p:spPr>
          <a:xfrm>
            <a:off x="8937000" y="4534256"/>
            <a:ext cx="2427921" cy="1968740"/>
          </a:xfrm>
          <a:prstGeom prst="wedgeRectCallout">
            <a:avLst>
              <a:gd name="adj1" fmla="val -62968"/>
              <a:gd name="adj2" fmla="val -7783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1) Asiat, joiden asiakas olettaa olevan kunnossa. Näiden asioiden tuottaminen asiakkaalle ei riitä positiivisen kokemuksen muodostumiseen, mutta jos jokin asia puuttuu asiakas on tyytymätön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6254" y="1055506"/>
            <a:ext cx="43492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Kano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-mallia käytetään luokittelemaan asiakkaan tarpeita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1) Tuotteen tai palvelun minimiominaisuudet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– Mitä asiakas olettaa itsestään selvänä osana palvelua. 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</a:b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2) Enemmän on parempi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– Ominaisuudet, joita asiakas sanoo arvostavansa. 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</a:b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3)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Vau</a:t>
            </a:r>
            <a:r>
              <a:rPr lang="fi-FI" sz="1400" b="1" dirty="0">
                <a:solidFill>
                  <a:prstClr val="black"/>
                </a:solidFill>
                <a:latin typeface="+mj-lt"/>
                <a:ea typeface="ＭＳ Ｐゴシック" charset="0"/>
              </a:rPr>
              <a:t>-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ominaisuudet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– asiat joita asiakas arvostaa, mutta ei nimenomaisesti osaa pyytää.</a:t>
            </a:r>
          </a:p>
        </p:txBody>
      </p:sp>
      <p:sp>
        <p:nvSpPr>
          <p:cNvPr id="30" name="Rectangular Callout 29"/>
          <p:cNvSpPr/>
          <p:nvPr/>
        </p:nvSpPr>
        <p:spPr>
          <a:xfrm>
            <a:off x="6926770" y="80372"/>
            <a:ext cx="4438151" cy="584349"/>
          </a:xfrm>
          <a:prstGeom prst="wedgeRectCallout">
            <a:avLst>
              <a:gd name="adj1" fmla="val -31391"/>
              <a:gd name="adj2" fmla="val 1455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3) Asiat, joita asiakas ei osaa pyytää, mutta joiden tarjoamisen asiakas kokee hyödylliseksi.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6255" y="3897261"/>
            <a:ext cx="34961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Pystyakseli kuvaa asiakkaan tyytyväisyyttä tarjottuun palveluun tai toiminnallisuuteen. Vaaka-akseli kuvaa tuotteen tai palvelun ominaisuuksia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3749" y="4953177"/>
            <a:ext cx="35392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Nuoli t</a:t>
            </a:r>
            <a:r>
              <a:rPr kumimoji="0" lang="fi-FI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1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- t</a:t>
            </a:r>
            <a:r>
              <a:rPr kumimoji="0" lang="fi-FI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n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kuvaa ajan yli tapahtuvaa siirtymää, jossa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vau</a:t>
            </a:r>
            <a:r>
              <a:rPr lang="fi-FI" sz="1400" dirty="0">
                <a:solidFill>
                  <a:prstClr val="black"/>
                </a:solidFill>
                <a:latin typeface="+mj-lt"/>
                <a:ea typeface="ＭＳ Ｐゴシック" charset="0"/>
              </a:rPr>
              <a:t>-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ominaisuuksista tulee ensin asioita, joita asiakkaat pyytävät ja sitten asioita, joita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asiakkaat odottavat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tai vaativat minimipalvelulta</a:t>
            </a:r>
            <a:endParaRPr kumimoji="0" lang="en-US" sz="1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E6A214-D4F1-4C2E-8261-DB86FF1C5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Kano-</a:t>
            </a:r>
            <a:r>
              <a:rPr lang="en-US" dirty="0" err="1">
                <a:latin typeface="+mj-lt"/>
              </a:rPr>
              <a:t>malli</a:t>
            </a:r>
            <a:r>
              <a:rPr lang="en-US" dirty="0">
                <a:latin typeface="+mj-lt"/>
              </a:rPr>
              <a:t> – </a:t>
            </a:r>
            <a:r>
              <a:rPr lang="en-US" dirty="0" err="1">
                <a:latin typeface="+mj-lt"/>
              </a:rPr>
              <a:t>täyttäminen</a:t>
            </a:r>
            <a:endParaRPr lang="en-US" dirty="0">
              <a:latin typeface="+mj-lt"/>
            </a:endParaRPr>
          </a:p>
        </p:txBody>
      </p:sp>
      <p:sp>
        <p:nvSpPr>
          <p:cNvPr id="37" name="Down Arrow 82">
            <a:extLst>
              <a:ext uri="{FF2B5EF4-FFF2-40B4-BE49-F238E27FC236}">
                <a16:creationId xmlns:a16="http://schemas.microsoft.com/office/drawing/2014/main" id="{3C9C992C-6F41-4818-8800-C0C68225CFBE}"/>
              </a:ext>
            </a:extLst>
          </p:cNvPr>
          <p:cNvSpPr/>
          <p:nvPr/>
        </p:nvSpPr>
        <p:spPr>
          <a:xfrm rot="18551361">
            <a:off x="5668413" y="1328595"/>
            <a:ext cx="1410773" cy="483730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0F5B75F-9E82-4990-9B9B-B5C1793EEA6C}"/>
              </a:ext>
            </a:extLst>
          </p:cNvPr>
          <p:cNvSpPr/>
          <p:nvPr/>
        </p:nvSpPr>
        <p:spPr>
          <a:xfrm rot="5400000">
            <a:off x="6330400" y="5733284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:(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79D3DD0-0986-488C-81A0-B36CD235A41B}"/>
              </a:ext>
            </a:extLst>
          </p:cNvPr>
          <p:cNvCxnSpPr/>
          <p:nvPr/>
        </p:nvCxnSpPr>
        <p:spPr>
          <a:xfrm>
            <a:off x="2898242" y="3690265"/>
            <a:ext cx="6654279" cy="0"/>
          </a:xfrm>
          <a:prstGeom prst="line">
            <a:avLst/>
          </a:prstGeom>
          <a:ln>
            <a:solidFill>
              <a:srgbClr val="0072C6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AEF2582D-259E-44B2-AE1A-B0258C4B378C}"/>
              </a:ext>
            </a:extLst>
          </p:cNvPr>
          <p:cNvSpPr/>
          <p:nvPr/>
        </p:nvSpPr>
        <p:spPr>
          <a:xfrm rot="5400000">
            <a:off x="5462130" y="1313028"/>
            <a:ext cx="656924" cy="656924"/>
          </a:xfrm>
          <a:prstGeom prst="ellipse">
            <a:avLst/>
          </a:pr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072C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2C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39B3F2E-DF76-4CFA-8F6E-8F3EC3259DD4}"/>
              </a:ext>
            </a:extLst>
          </p:cNvPr>
          <p:cNvCxnSpPr/>
          <p:nvPr/>
        </p:nvCxnSpPr>
        <p:spPr>
          <a:xfrm>
            <a:off x="6238844" y="1677093"/>
            <a:ext cx="0" cy="4509752"/>
          </a:xfrm>
          <a:prstGeom prst="line">
            <a:avLst/>
          </a:prstGeom>
          <a:ln>
            <a:solidFill>
              <a:srgbClr val="0072C6"/>
            </a:solidFill>
            <a:head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 93">
            <a:extLst>
              <a:ext uri="{FF2B5EF4-FFF2-40B4-BE49-F238E27FC236}">
                <a16:creationId xmlns:a16="http://schemas.microsoft.com/office/drawing/2014/main" id="{49E61633-484C-4DBF-8129-FEF7ED103EDA}"/>
              </a:ext>
            </a:extLst>
          </p:cNvPr>
          <p:cNvSpPr/>
          <p:nvPr/>
        </p:nvSpPr>
        <p:spPr>
          <a:xfrm>
            <a:off x="2048852" y="3363921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Freeform 94">
            <a:extLst>
              <a:ext uri="{FF2B5EF4-FFF2-40B4-BE49-F238E27FC236}">
                <a16:creationId xmlns:a16="http://schemas.microsoft.com/office/drawing/2014/main" id="{B45131D4-7CAA-460D-B53A-8FD20945A807}"/>
              </a:ext>
            </a:extLst>
          </p:cNvPr>
          <p:cNvSpPr/>
          <p:nvPr/>
        </p:nvSpPr>
        <p:spPr>
          <a:xfrm>
            <a:off x="9763953" y="3367312"/>
            <a:ext cx="513167" cy="568047"/>
          </a:xfrm>
          <a:custGeom>
            <a:avLst/>
            <a:gdLst>
              <a:gd name="connsiteX0" fmla="*/ 0 w 1368650"/>
              <a:gd name="connsiteY0" fmla="*/ 0 h 1002891"/>
              <a:gd name="connsiteX1" fmla="*/ 395256 w 1368650"/>
              <a:gd name="connsiteY1" fmla="*/ 1002891 h 1002891"/>
              <a:gd name="connsiteX2" fmla="*/ 1002890 w 1368650"/>
              <a:gd name="connsiteY2" fmla="*/ 1002891 h 1002891"/>
              <a:gd name="connsiteX3" fmla="*/ 1368650 w 1368650"/>
              <a:gd name="connsiteY3" fmla="*/ 47195 h 1002891"/>
              <a:gd name="connsiteX0" fmla="*/ 0 w 1312505"/>
              <a:gd name="connsiteY0" fmla="*/ 83843 h 955696"/>
              <a:gd name="connsiteX1" fmla="*/ 339111 w 1312505"/>
              <a:gd name="connsiteY1" fmla="*/ 955696 h 955696"/>
              <a:gd name="connsiteX2" fmla="*/ 946745 w 1312505"/>
              <a:gd name="connsiteY2" fmla="*/ 955696 h 955696"/>
              <a:gd name="connsiteX3" fmla="*/ 1312505 w 1312505"/>
              <a:gd name="connsiteY3" fmla="*/ 0 h 955696"/>
              <a:gd name="connsiteX0" fmla="*/ 0 w 1297191"/>
              <a:gd name="connsiteY0" fmla="*/ 5843 h 877696"/>
              <a:gd name="connsiteX1" fmla="*/ 339111 w 1297191"/>
              <a:gd name="connsiteY1" fmla="*/ 877696 h 877696"/>
              <a:gd name="connsiteX2" fmla="*/ 946745 w 1297191"/>
              <a:gd name="connsiteY2" fmla="*/ 877696 h 877696"/>
              <a:gd name="connsiteX3" fmla="*/ 1297191 w 1297191"/>
              <a:gd name="connsiteY3" fmla="*/ 0 h 87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191" h="877696">
                <a:moveTo>
                  <a:pt x="0" y="5843"/>
                </a:moveTo>
                <a:lnTo>
                  <a:pt x="339111" y="877696"/>
                </a:lnTo>
                <a:lnTo>
                  <a:pt x="946745" y="877696"/>
                </a:lnTo>
                <a:lnTo>
                  <a:pt x="1297191" y="0"/>
                </a:lnTo>
              </a:path>
            </a:pathLst>
          </a:custGeom>
          <a:noFill/>
          <a:ln w="38100">
            <a:solidFill>
              <a:srgbClr val="0072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CF1389C5-6361-425E-B45C-7DE13321F9AF}"/>
              </a:ext>
            </a:extLst>
          </p:cNvPr>
          <p:cNvSpPr/>
          <p:nvPr/>
        </p:nvSpPr>
        <p:spPr>
          <a:xfrm rot="10800000">
            <a:off x="9825675" y="3405678"/>
            <a:ext cx="389052" cy="482592"/>
          </a:xfrm>
          <a:prstGeom prst="trapezoid">
            <a:avLst>
              <a:gd name="adj" fmla="val 32263"/>
            </a:avLst>
          </a:prstGeom>
          <a:solidFill>
            <a:srgbClr val="0072C6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Freeform 97">
            <a:extLst>
              <a:ext uri="{FF2B5EF4-FFF2-40B4-BE49-F238E27FC236}">
                <a16:creationId xmlns:a16="http://schemas.microsoft.com/office/drawing/2014/main" id="{70BC35AD-393A-4F2D-AC60-206BB89FAE39}"/>
              </a:ext>
            </a:extLst>
          </p:cNvPr>
          <p:cNvSpPr/>
          <p:nvPr/>
        </p:nvSpPr>
        <p:spPr>
          <a:xfrm>
            <a:off x="4252341" y="3976829"/>
            <a:ext cx="4438151" cy="2470259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6" name="Freeform 99">
            <a:extLst>
              <a:ext uri="{FF2B5EF4-FFF2-40B4-BE49-F238E27FC236}">
                <a16:creationId xmlns:a16="http://schemas.microsoft.com/office/drawing/2014/main" id="{8897D59E-62F5-4F88-8A34-953AFD2787C7}"/>
              </a:ext>
            </a:extLst>
          </p:cNvPr>
          <p:cNvSpPr/>
          <p:nvPr/>
        </p:nvSpPr>
        <p:spPr>
          <a:xfrm flipH="1" flipV="1">
            <a:off x="3682990" y="1092401"/>
            <a:ext cx="4171816" cy="2454583"/>
          </a:xfrm>
          <a:custGeom>
            <a:avLst/>
            <a:gdLst>
              <a:gd name="connsiteX0" fmla="*/ 0 w 4410160"/>
              <a:gd name="connsiteY0" fmla="*/ 1942088 h 1942088"/>
              <a:gd name="connsiteX1" fmla="*/ 1804524 w 4410160"/>
              <a:gd name="connsiteY1" fmla="*/ 347957 h 1942088"/>
              <a:gd name="connsiteX2" fmla="*/ 4410160 w 4410160"/>
              <a:gd name="connsiteY2" fmla="*/ 0 h 194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0160" h="1942088">
                <a:moveTo>
                  <a:pt x="0" y="1942088"/>
                </a:moveTo>
                <a:cubicBezTo>
                  <a:pt x="534748" y="1306863"/>
                  <a:pt x="1069497" y="671638"/>
                  <a:pt x="1804524" y="347957"/>
                </a:cubicBezTo>
                <a:cubicBezTo>
                  <a:pt x="2539551" y="24276"/>
                  <a:pt x="3474855" y="12138"/>
                  <a:pt x="4410160" y="0"/>
                </a:cubicBezTo>
              </a:path>
            </a:pathLst>
          </a:custGeom>
          <a:noFill/>
          <a:ln w="63500">
            <a:solidFill>
              <a:srgbClr val="92D050"/>
            </a:solidFill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30C6470-D8B0-4BAD-A650-1235EB1ED86F}"/>
              </a:ext>
            </a:extLst>
          </p:cNvPr>
          <p:cNvCxnSpPr/>
          <p:nvPr/>
        </p:nvCxnSpPr>
        <p:spPr>
          <a:xfrm flipV="1">
            <a:off x="3449509" y="2147168"/>
            <a:ext cx="5588963" cy="3078601"/>
          </a:xfrm>
          <a:prstGeom prst="line">
            <a:avLst/>
          </a:prstGeom>
          <a:ln w="63500">
            <a:solidFill>
              <a:srgbClr val="FFFF00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601C87C-DB2F-4D64-BED3-AB9F735509C8}"/>
              </a:ext>
            </a:extLst>
          </p:cNvPr>
          <p:cNvSpPr/>
          <p:nvPr/>
        </p:nvSpPr>
        <p:spPr>
          <a:xfrm>
            <a:off x="4586368" y="2163183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1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67D00-2A6B-4EBC-8DC3-470E257BA4F8}"/>
              </a:ext>
            </a:extLst>
          </p:cNvPr>
          <p:cNvSpPr/>
          <p:nvPr/>
        </p:nvSpPr>
        <p:spPr>
          <a:xfrm>
            <a:off x="7503062" y="4664386"/>
            <a:ext cx="5680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t</a:t>
            </a:r>
            <a:r>
              <a:rPr kumimoji="0" lang="fi-FI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charset="0"/>
              </a:rPr>
              <a:t>n</a:t>
            </a:r>
            <a:endParaRPr kumimoji="0" 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ＭＳ Ｐゴシック" charset="0"/>
            </a:endParaRPr>
          </a:p>
        </p:txBody>
      </p:sp>
      <p:sp>
        <p:nvSpPr>
          <p:cNvPr id="50" name="Pyöristetty suorakulmio 17">
            <a:extLst>
              <a:ext uri="{FF2B5EF4-FFF2-40B4-BE49-F238E27FC236}">
                <a16:creationId xmlns:a16="http://schemas.microsoft.com/office/drawing/2014/main" id="{929FE03E-E4C1-403E-9C8F-1771E44E2EB9}"/>
              </a:ext>
            </a:extLst>
          </p:cNvPr>
          <p:cNvSpPr/>
          <p:nvPr/>
        </p:nvSpPr>
        <p:spPr>
          <a:xfrm>
            <a:off x="3785800" y="292176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Ruoka-aineiden alkuperä on ilmoitettu</a:t>
            </a:r>
          </a:p>
        </p:txBody>
      </p:sp>
      <p:sp>
        <p:nvSpPr>
          <p:cNvPr id="51" name="Pyöristetty suorakulmio 17">
            <a:extLst>
              <a:ext uri="{FF2B5EF4-FFF2-40B4-BE49-F238E27FC236}">
                <a16:creationId xmlns:a16="http://schemas.microsoft.com/office/drawing/2014/main" id="{61CC2608-B569-4188-87C3-AB553EF06720}"/>
              </a:ext>
            </a:extLst>
          </p:cNvPr>
          <p:cNvSpPr/>
          <p:nvPr/>
        </p:nvSpPr>
        <p:spPr>
          <a:xfrm>
            <a:off x="3580986" y="44025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Ravintolaan on helppo tulla</a:t>
            </a:r>
          </a:p>
        </p:txBody>
      </p:sp>
      <p:sp>
        <p:nvSpPr>
          <p:cNvPr id="52" name="Pyöristetty suorakulmio 17">
            <a:extLst>
              <a:ext uri="{FF2B5EF4-FFF2-40B4-BE49-F238E27FC236}">
                <a16:creationId xmlns:a16="http://schemas.microsoft.com/office/drawing/2014/main" id="{C47397E8-03F8-40C3-930E-40DE06E224A4}"/>
              </a:ext>
            </a:extLst>
          </p:cNvPr>
          <p:cNvSpPr/>
          <p:nvPr/>
        </p:nvSpPr>
        <p:spPr>
          <a:xfrm>
            <a:off x="4199234" y="5485840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Ravintolasta saa ruokaa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rgbClr val="404046"/>
              </a:solidFill>
              <a:effectLst/>
              <a:uLnTx/>
              <a:uFillTx/>
              <a:latin typeface="+mj-lt"/>
              <a:ea typeface="+mn-ea"/>
              <a:cs typeface="Neo Sans"/>
            </a:endParaRPr>
          </a:p>
        </p:txBody>
      </p:sp>
      <p:sp>
        <p:nvSpPr>
          <p:cNvPr id="53" name="Pyöristetty suorakulmio 17">
            <a:extLst>
              <a:ext uri="{FF2B5EF4-FFF2-40B4-BE49-F238E27FC236}">
                <a16:creationId xmlns:a16="http://schemas.microsoft.com/office/drawing/2014/main" id="{21FA5F79-2037-4906-8FA7-7F4B2D00D0F4}"/>
              </a:ext>
            </a:extLst>
          </p:cNvPr>
          <p:cNvSpPr/>
          <p:nvPr/>
        </p:nvSpPr>
        <p:spPr>
          <a:xfrm>
            <a:off x="5352121" y="4343593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Ravintolassa on astiat ja ne ovat puhtaita</a:t>
            </a:r>
          </a:p>
        </p:txBody>
      </p:sp>
      <p:sp>
        <p:nvSpPr>
          <p:cNvPr id="54" name="Pyöristetty suorakulmio 17">
            <a:extLst>
              <a:ext uri="{FF2B5EF4-FFF2-40B4-BE49-F238E27FC236}">
                <a16:creationId xmlns:a16="http://schemas.microsoft.com/office/drawing/2014/main" id="{8EC66A2F-D2D1-4551-859F-74FCEB66B58E}"/>
              </a:ext>
            </a:extLst>
          </p:cNvPr>
          <p:cNvSpPr/>
          <p:nvPr/>
        </p:nvSpPr>
        <p:spPr>
          <a:xfrm>
            <a:off x="6915074" y="3864719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Asiakkaalle on varattu paikka jossa syödä</a:t>
            </a:r>
          </a:p>
        </p:txBody>
      </p:sp>
      <p:sp>
        <p:nvSpPr>
          <p:cNvPr id="55" name="Pyöristetty suorakulmio 17">
            <a:extLst>
              <a:ext uri="{FF2B5EF4-FFF2-40B4-BE49-F238E27FC236}">
                <a16:creationId xmlns:a16="http://schemas.microsoft.com/office/drawing/2014/main" id="{C636854F-6BF0-43FD-88DC-CF108C646F32}"/>
              </a:ext>
            </a:extLst>
          </p:cNvPr>
          <p:cNvSpPr/>
          <p:nvPr/>
        </p:nvSpPr>
        <p:spPr>
          <a:xfrm>
            <a:off x="5400996" y="3411894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Ravintola on viihtyisä</a:t>
            </a:r>
          </a:p>
        </p:txBody>
      </p:sp>
      <p:sp>
        <p:nvSpPr>
          <p:cNvPr id="56" name="Pyöristetty suorakulmio 17">
            <a:extLst>
              <a:ext uri="{FF2B5EF4-FFF2-40B4-BE49-F238E27FC236}">
                <a16:creationId xmlns:a16="http://schemas.microsoft.com/office/drawing/2014/main" id="{42894AFD-4F4A-48D4-8280-EEB7C1F5B676}"/>
              </a:ext>
            </a:extLst>
          </p:cNvPr>
          <p:cNvSpPr/>
          <p:nvPr/>
        </p:nvSpPr>
        <p:spPr>
          <a:xfrm>
            <a:off x="7271374" y="2491965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Ruoka on hyvää ja sitä on riittävästi</a:t>
            </a:r>
          </a:p>
        </p:txBody>
      </p:sp>
      <p:sp>
        <p:nvSpPr>
          <p:cNvPr id="57" name="Pyöristetty suorakulmio 17">
            <a:extLst>
              <a:ext uri="{FF2B5EF4-FFF2-40B4-BE49-F238E27FC236}">
                <a16:creationId xmlns:a16="http://schemas.microsoft.com/office/drawing/2014/main" id="{389B0225-0B6C-414B-A84D-179FEED36609}"/>
              </a:ext>
            </a:extLst>
          </p:cNvPr>
          <p:cNvSpPr/>
          <p:nvPr/>
        </p:nvSpPr>
        <p:spPr>
          <a:xfrm>
            <a:off x="5502879" y="2540737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Asiakkaan auto pestään ruokailun aikana</a:t>
            </a:r>
          </a:p>
        </p:txBody>
      </p:sp>
      <p:sp>
        <p:nvSpPr>
          <p:cNvPr id="58" name="Pyöristetty suorakulmio 17">
            <a:extLst>
              <a:ext uri="{FF2B5EF4-FFF2-40B4-BE49-F238E27FC236}">
                <a16:creationId xmlns:a16="http://schemas.microsoft.com/office/drawing/2014/main" id="{7ECA76A3-5A15-4A6B-A8C7-052333EF0E58}"/>
              </a:ext>
            </a:extLst>
          </p:cNvPr>
          <p:cNvSpPr/>
          <p:nvPr/>
        </p:nvSpPr>
        <p:spPr>
          <a:xfrm>
            <a:off x="6530383" y="1524436"/>
            <a:ext cx="1427796" cy="692232"/>
          </a:xfrm>
          <a:prstGeom prst="roundRect">
            <a:avLst>
              <a:gd name="adj" fmla="val 7054"/>
            </a:avLst>
          </a:prstGeom>
          <a:solidFill>
            <a:srgbClr val="9FC9EB"/>
          </a:solidFill>
          <a:ln w="3175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404046"/>
                </a:solidFill>
                <a:effectLst/>
                <a:uLnTx/>
                <a:uFillTx/>
                <a:latin typeface="+mj-lt"/>
                <a:ea typeface="+mn-ea"/>
                <a:cs typeface="Neo Sans"/>
              </a:rPr>
              <a:t>Asiakkaat saavat halutessaan ruoka-annosten reseptit</a:t>
            </a:r>
          </a:p>
        </p:txBody>
      </p:sp>
    </p:spTree>
    <p:extLst>
      <p:ext uri="{BB962C8B-B14F-4D97-AF65-F5344CB8AC3E}">
        <p14:creationId xmlns:p14="http://schemas.microsoft.com/office/powerpoint/2010/main" val="144793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573</TotalTime>
  <Words>317</Words>
  <Application>Microsoft Office PowerPoint</Application>
  <PresentationFormat>Laajakuva</PresentationFormat>
  <Paragraphs>56</Paragraphs>
  <Slides>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Kehmet-perus</vt:lpstr>
      <vt:lpstr>Kano-malli</vt:lpstr>
      <vt:lpstr>Kano-malli – asiakastarpeiden luokittelu </vt:lpstr>
      <vt:lpstr>Kano-malli – ravintola-esimerkki</vt:lpstr>
      <vt:lpstr>Kano-malli – täyttäminen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Katja Heikkiläinen</cp:lastModifiedBy>
  <cp:revision>50</cp:revision>
  <dcterms:created xsi:type="dcterms:W3CDTF">2017-05-03T10:47:49Z</dcterms:created>
  <dcterms:modified xsi:type="dcterms:W3CDTF">2020-05-10T14:27:05Z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