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6" r:id="rId3"/>
    <p:sldId id="267" r:id="rId4"/>
  </p:sldIdLst>
  <p:sldSz cx="12192000" cy="6858000"/>
  <p:notesSz cx="6858000" cy="9144000"/>
  <p:defaultTextStyle>
    <a:defPPr>
      <a:defRPr lang="fi-FI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75" autoAdjust="0"/>
    <p:restoredTop sz="92077" autoAdjust="0"/>
  </p:normalViewPr>
  <p:slideViewPr>
    <p:cSldViewPr snapToGrid="0">
      <p:cViewPr varScale="1">
        <p:scale>
          <a:sx n="61" d="100"/>
          <a:sy n="61" d="100"/>
        </p:scale>
        <p:origin x="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fi-FI">
              <a:uFillTx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42956EC9-597C-40E3-B3F5-EAB7A3B6821A}" type="datetimeFigureOut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>
              <a:uFillTx/>
            </a:endParaRPr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>
              <a:uFillTx/>
            </a:endParaRPr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>
                <a:uFillTx/>
              </a:rPr>
              <a:t>Muokkaa tekstin perustyylejä napsauttamalla</a:t>
            </a:r>
          </a:p>
          <a:p>
            <a:pPr lvl="1"/>
            <a:r>
              <a:rPr lang="fi-FI" noProof="0">
                <a:uFillTx/>
              </a:rPr>
              <a:t>toinen taso</a:t>
            </a:r>
          </a:p>
          <a:p>
            <a:pPr lvl="2"/>
            <a:r>
              <a:rPr lang="fi-FI" noProof="0">
                <a:uFillTx/>
              </a:rPr>
              <a:t>kolmas taso</a:t>
            </a:r>
          </a:p>
          <a:p>
            <a:pPr lvl="3"/>
            <a:r>
              <a:rPr lang="fi-FI" noProof="0">
                <a:uFillTx/>
              </a:rPr>
              <a:t>neljäs taso</a:t>
            </a:r>
          </a:p>
          <a:p>
            <a:pPr lvl="4"/>
            <a:r>
              <a:rPr lang="fi-FI" noProof="0">
                <a:uFillTx/>
              </a:rPr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fi-FI">
              <a:uFillTx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3F52220B-28E9-4D5F-AEAE-7B1EBEECD88E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38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hmet-kansilehti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 noProof="0" dirty="0">
                <a:uFillTx/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8324242" cy="1981200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fi-FI" noProof="0" dirty="0">
                <a:uFillTx/>
              </a:rPr>
              <a:t>Muokkaa </a:t>
            </a:r>
            <a:r>
              <a:rPr lang="fi-FI" noProof="0" dirty="0" err="1">
                <a:uFillTx/>
              </a:rPr>
              <a:t>perustyyl</a:t>
            </a:r>
            <a:r>
              <a:rPr lang="fi-FI" noProof="0" dirty="0">
                <a:uFillTx/>
              </a:rPr>
              <a:t>. </a:t>
            </a:r>
            <a:r>
              <a:rPr lang="fi-FI" noProof="0" dirty="0" err="1">
                <a:uFillTx/>
              </a:rPr>
              <a:t>napsautt</a:t>
            </a:r>
            <a:r>
              <a:rPr lang="fi-FI" noProof="0" dirty="0">
                <a:uFillTx/>
              </a:rPr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6B7A6C68-645B-4F41-ABC8-019B81F00910}" type="datetime1">
              <a:rPr lang="fi-FI" noProof="0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noProof="0" dirty="0">
              <a:uFillTx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 noProof="0" dirty="0">
                <a:uFillTx/>
              </a:rPr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809E99C8-8CCD-4720-861E-909799E61B02}" type="slidenum">
              <a:rPr lang="fi-FI" noProof="0">
                <a:uFillTx/>
              </a:rPr>
              <a:pPr>
                <a:defRPr>
                  <a:uFillTx/>
                </a:defRPr>
              </a:pPr>
              <a:t>‹#›</a:t>
            </a:fld>
            <a:endParaRPr lang="fi-FI" noProof="0" dirty="0">
              <a:uFillTx/>
            </a:endParaRPr>
          </a:p>
        </p:txBody>
      </p:sp>
      <p:grpSp>
        <p:nvGrpSpPr>
          <p:cNvPr id="19" name="Ryhmä 18"/>
          <p:cNvGrpSpPr>
            <a:grpSpLocks noChangeAspect="1"/>
          </p:cNvGrpSpPr>
          <p:nvPr userDrawn="1"/>
        </p:nvGrpSpPr>
        <p:grpSpPr>
          <a:xfrm>
            <a:off x="8485693" y="2245393"/>
            <a:ext cx="3471523" cy="2323432"/>
            <a:chOff x="5676903" y="1810547"/>
            <a:chExt cx="5997572" cy="4014075"/>
          </a:xfrm>
        </p:grpSpPr>
        <p:grpSp>
          <p:nvGrpSpPr>
            <p:cNvPr id="20" name="Ryhmä 19"/>
            <p:cNvGrpSpPr/>
            <p:nvPr/>
          </p:nvGrpSpPr>
          <p:grpSpPr>
            <a:xfrm>
              <a:off x="9644984" y="2713992"/>
              <a:ext cx="2029491" cy="2778661"/>
              <a:chOff x="9733920" y="2165958"/>
              <a:chExt cx="2029491" cy="2778661"/>
            </a:xfrm>
          </p:grpSpPr>
          <p:pic>
            <p:nvPicPr>
              <p:cNvPr id="23" name="Kuva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42974" y="2165958"/>
                <a:ext cx="2020437" cy="12568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Kuva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3920" y="3505900"/>
                <a:ext cx="2017459" cy="14387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1" name="Kuva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580" y="2382022"/>
              <a:ext cx="3135329" cy="344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Kuva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903" y="1810547"/>
              <a:ext cx="2200457" cy="1806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86382" y="2667510"/>
            <a:ext cx="7925003" cy="13377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/>
            <a:r>
              <a:rPr lang="fi-FI" dirty="0">
                <a:uFillTx/>
              </a:rPr>
              <a:t>Muokkaa tekstin perustyylejä napsauttamalla</a:t>
            </a:r>
          </a:p>
        </p:txBody>
      </p:sp>
      <p:sp>
        <p:nvSpPr>
          <p:cNvPr id="26" name="Tekstin paikkamerkki 11"/>
          <p:cNvSpPr>
            <a:spLocks noGrp="1"/>
          </p:cNvSpPr>
          <p:nvPr>
            <p:ph type="body" sz="quarter" idx="14"/>
          </p:nvPr>
        </p:nvSpPr>
        <p:spPr>
          <a:xfrm>
            <a:off x="486382" y="4216228"/>
            <a:ext cx="7925003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/>
            <a:r>
              <a:rPr lang="fi-FI" dirty="0">
                <a:uFillTx/>
              </a:rPr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olme-kuva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 dirty="0">
              <a:uFillTx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C31F623-B4BB-4BA9-94B0-5FCD5E9CC118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8FE3441-211B-4FAE-844A-6F0F418E8983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uusi-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D382C77-360B-40F4-9F3F-4C48F04B9639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3D146FE-DE78-43ED-B92F-F451ED1A685F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uvapohja-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fi-FI">
              <a:uFillTx/>
            </a:endParaRPr>
          </a:p>
        </p:txBody>
      </p:sp>
      <p:grpSp>
        <p:nvGrpSpPr>
          <p:cNvPr id="4" name="Ryhmä 8"/>
          <p:cNvGrpSpPr/>
          <p:nvPr/>
        </p:nvGrpSpPr>
        <p:grpSpPr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uFillTx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uFillTx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D603583-DBA3-4E51-9577-D003BE5B364F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>
              <a:uFillTx/>
            </a:endParaRPr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ED33C52-3939-4B31-8F57-2F1453C47137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uva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uFillTx/>
              </a:rPr>
              <a:t>Muokkaa perustyyl. napsautt.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hme-vain-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uFillTx/>
              </a:rPr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8FF4F39-16EF-4CAE-8D7D-D7E28F08240C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E842C2E-1894-47C6-8C45-A75AB5596D31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hmet-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28D144D-A55D-46C5-A00D-1C253264F70D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978BA27-5A6D-4D9A-B51A-B3F539A5E9A6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hmet-sisällysluettelo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680301" cy="1961147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fi-FI" dirty="0">
                <a:uFillTx/>
              </a:rPr>
              <a:t>Muokkaa </a:t>
            </a:r>
            <a:r>
              <a:rPr lang="fi-FI" dirty="0" err="1">
                <a:uFillTx/>
              </a:rPr>
              <a:t>perustyyl</a:t>
            </a:r>
            <a:r>
              <a:rPr lang="fi-FI" dirty="0">
                <a:uFillTx/>
              </a:rPr>
              <a:t>. </a:t>
            </a:r>
            <a:r>
              <a:rPr lang="fi-FI" dirty="0" err="1">
                <a:uFillTx/>
              </a:rPr>
              <a:t>napsautt</a:t>
            </a:r>
            <a:r>
              <a:rPr lang="fi-FI" dirty="0">
                <a:uFillTx/>
              </a:rPr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A83171E9-DB45-4935-8103-E2FD507E4EE6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>
              <a:uFillTx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69E0BBBE-72AA-48AE-B8C9-683FB2D14905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>
              <a:uFillTx/>
            </a:endParaRPr>
          </a:p>
        </p:txBody>
      </p:sp>
      <p:grpSp>
        <p:nvGrpSpPr>
          <p:cNvPr id="18" name="Ryhmä 17"/>
          <p:cNvGrpSpPr>
            <a:grpSpLocks noChangeAspect="1"/>
          </p:cNvGrpSpPr>
          <p:nvPr userDrawn="1"/>
        </p:nvGrpSpPr>
        <p:grpSpPr>
          <a:xfrm>
            <a:off x="10258648" y="105915"/>
            <a:ext cx="1778500" cy="1190320"/>
            <a:chOff x="5676903" y="1810547"/>
            <a:chExt cx="5997572" cy="4014075"/>
          </a:xfrm>
        </p:grpSpPr>
        <p:grpSp>
          <p:nvGrpSpPr>
            <p:cNvPr id="19" name="Ryhmä 18"/>
            <p:cNvGrpSpPr/>
            <p:nvPr/>
          </p:nvGrpSpPr>
          <p:grpSpPr>
            <a:xfrm>
              <a:off x="9644984" y="2713992"/>
              <a:ext cx="2029491" cy="2778661"/>
              <a:chOff x="9733920" y="2165958"/>
              <a:chExt cx="2029491" cy="2778661"/>
            </a:xfrm>
          </p:grpSpPr>
          <p:pic>
            <p:nvPicPr>
              <p:cNvPr id="22" name="Kuva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42974" y="2165958"/>
                <a:ext cx="2020437" cy="12568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Kuva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3920" y="3505900"/>
                <a:ext cx="2017459" cy="14387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0" name="Kuva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580" y="2382022"/>
              <a:ext cx="3135329" cy="344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Kuva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903" y="1810547"/>
              <a:ext cx="2200457" cy="1806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86382" y="2667510"/>
            <a:ext cx="7925003" cy="3215932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pPr lvl="0"/>
            <a:r>
              <a:rPr lang="fi-FI" dirty="0">
                <a:uFillTx/>
              </a:rPr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hmet-väliotsikko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endParaRPr lang="fi-FI">
                <a:uFillTx/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uFillTx/>
                <a:latin typeface="+mj-lt"/>
              </a:defRPr>
            </a:lvl1pPr>
          </a:lstStyle>
          <a:p>
            <a:r>
              <a:rPr lang="fi-FI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9D270131-D298-4E66-8347-236AF470D665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>
              <a:uFillTx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2721E670-1F5B-4A49-8DE6-16F3E62BC8C2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>
              <a:uFillTx/>
            </a:endParaRPr>
          </a:p>
        </p:txBody>
      </p:sp>
      <p:grpSp>
        <p:nvGrpSpPr>
          <p:cNvPr id="18" name="Ryhmä 17"/>
          <p:cNvGrpSpPr>
            <a:grpSpLocks noChangeAspect="1"/>
          </p:cNvGrpSpPr>
          <p:nvPr userDrawn="1"/>
        </p:nvGrpSpPr>
        <p:grpSpPr>
          <a:xfrm>
            <a:off x="10258648" y="105915"/>
            <a:ext cx="1778500" cy="1190320"/>
            <a:chOff x="5676903" y="1810547"/>
            <a:chExt cx="5997572" cy="4014075"/>
          </a:xfrm>
        </p:grpSpPr>
        <p:grpSp>
          <p:nvGrpSpPr>
            <p:cNvPr id="19" name="Ryhmä 18"/>
            <p:cNvGrpSpPr/>
            <p:nvPr/>
          </p:nvGrpSpPr>
          <p:grpSpPr>
            <a:xfrm>
              <a:off x="9644984" y="2713992"/>
              <a:ext cx="2029491" cy="2778661"/>
              <a:chOff x="9733920" y="2165958"/>
              <a:chExt cx="2029491" cy="2778661"/>
            </a:xfrm>
          </p:grpSpPr>
          <p:pic>
            <p:nvPicPr>
              <p:cNvPr id="22" name="Kuva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42974" y="2165958"/>
                <a:ext cx="2020437" cy="12568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Kuva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3920" y="3505900"/>
                <a:ext cx="2017459" cy="14387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0" name="Kuva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580" y="2382022"/>
              <a:ext cx="3135329" cy="344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Kuva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903" y="1810547"/>
              <a:ext cx="2200457" cy="1806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otsikko-ja-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662824"/>
          </a:xfrm>
        </p:spPr>
        <p:txBody>
          <a:bodyPr/>
          <a:lstStyle/>
          <a:p>
            <a:r>
              <a:rPr lang="fi-FI" dirty="0">
                <a:uFillTx/>
              </a:rPr>
              <a:t>Muokkaa </a:t>
            </a:r>
            <a:r>
              <a:rPr lang="fi-FI" dirty="0" err="1">
                <a:uFillTx/>
              </a:rPr>
              <a:t>perustyyl</a:t>
            </a:r>
            <a:r>
              <a:rPr lang="fi-FI" dirty="0">
                <a:uFillTx/>
              </a:rPr>
              <a:t>. </a:t>
            </a:r>
            <a:r>
              <a:rPr lang="fi-FI" dirty="0" err="1">
                <a:uFillTx/>
              </a:rPr>
              <a:t>napsautt</a:t>
            </a:r>
            <a:r>
              <a:rPr lang="fi-FI" dirty="0">
                <a:uFillTx/>
              </a:rPr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60011"/>
            <a:ext cx="11234738" cy="4616951"/>
          </a:xfrm>
        </p:spPr>
        <p:txBody>
          <a:bodyPr/>
          <a:lstStyle/>
          <a:p>
            <a:pPr lvl="0"/>
            <a:r>
              <a:rPr lang="fi-FI">
                <a:uFillTx/>
              </a:rPr>
              <a:t>Muokkaa tekstin perustyylejä napsauttamalla</a:t>
            </a:r>
          </a:p>
          <a:p>
            <a:pPr lvl="1"/>
            <a:r>
              <a:rPr lang="fi-FI">
                <a:uFillTx/>
              </a:rPr>
              <a:t>toinen taso</a:t>
            </a:r>
          </a:p>
          <a:p>
            <a:pPr lvl="2"/>
            <a:r>
              <a:rPr lang="fi-FI">
                <a:uFillTx/>
              </a:rPr>
              <a:t>kolmas taso</a:t>
            </a:r>
          </a:p>
          <a:p>
            <a:pPr lvl="3"/>
            <a:r>
              <a:rPr lang="fi-FI">
                <a:uFillTx/>
              </a:rPr>
              <a:t>neljäs taso</a:t>
            </a:r>
          </a:p>
          <a:p>
            <a:pPr lvl="4"/>
            <a:r>
              <a:rPr lang="fi-FI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2D3E8FF-0D86-4156-9F0A-94F0D78AD399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3CFDC6C-3633-4E4E-A1CE-7741E7EBFD50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  <p:sp>
        <p:nvSpPr>
          <p:cNvPr id="9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457200" y="1070812"/>
            <a:ext cx="11234738" cy="44525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</a:lstStyle>
          <a:p>
            <a:pPr lvl="0"/>
            <a:r>
              <a:rPr lang="fi-FI" dirty="0">
                <a:uFillTx/>
              </a:rPr>
              <a:t>[muokkaa ohje tähän]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ehmet-kaksi-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uFillTx/>
              </a:rPr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323474"/>
            <a:ext cx="5364000" cy="4854126"/>
          </a:xfrm>
        </p:spPr>
        <p:txBody>
          <a:bodyPr/>
          <a:lstStyle/>
          <a:p>
            <a:pPr lvl="0"/>
            <a:r>
              <a:rPr lang="fi-FI">
                <a:uFillTx/>
              </a:rPr>
              <a:t>Muokkaa tekstin perustyylejä napsauttamalla</a:t>
            </a:r>
          </a:p>
          <a:p>
            <a:pPr lvl="1"/>
            <a:r>
              <a:rPr lang="fi-FI">
                <a:uFillTx/>
              </a:rPr>
              <a:t>toinen taso</a:t>
            </a:r>
          </a:p>
          <a:p>
            <a:pPr lvl="2"/>
            <a:r>
              <a:rPr lang="fi-FI">
                <a:uFillTx/>
              </a:rPr>
              <a:t>kolmas taso</a:t>
            </a:r>
          </a:p>
          <a:p>
            <a:pPr lvl="3"/>
            <a:r>
              <a:rPr lang="fi-FI">
                <a:uFillTx/>
              </a:rPr>
              <a:t>neljäs taso</a:t>
            </a:r>
          </a:p>
          <a:p>
            <a:pPr lvl="4"/>
            <a:r>
              <a:rPr lang="fi-FI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323474"/>
            <a:ext cx="5364000" cy="4854126"/>
          </a:xfrm>
        </p:spPr>
        <p:txBody>
          <a:bodyPr/>
          <a:lstStyle/>
          <a:p>
            <a:pPr lvl="0"/>
            <a:r>
              <a:rPr lang="fi-FI">
                <a:uFillTx/>
              </a:rPr>
              <a:t>Muokkaa tekstin perustyylejä napsauttamalla</a:t>
            </a:r>
          </a:p>
          <a:p>
            <a:pPr lvl="1"/>
            <a:r>
              <a:rPr lang="fi-FI">
                <a:uFillTx/>
              </a:rPr>
              <a:t>toinen taso</a:t>
            </a:r>
          </a:p>
          <a:p>
            <a:pPr lvl="2"/>
            <a:r>
              <a:rPr lang="fi-FI">
                <a:uFillTx/>
              </a:rPr>
              <a:t>kolmas taso</a:t>
            </a:r>
          </a:p>
          <a:p>
            <a:pPr lvl="3"/>
            <a:r>
              <a:rPr lang="fi-FI">
                <a:uFillTx/>
              </a:rPr>
              <a:t>neljäs taso</a:t>
            </a:r>
          </a:p>
          <a:p>
            <a:pPr lvl="4"/>
            <a:r>
              <a:rPr lang="fi-FI">
                <a:uFillTx/>
              </a:rPr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1E289CD-BC0E-4898-812E-A6A43EF32DBA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8ACFB45-9A1F-4BF1-AEB1-168A3EE59D06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uFillTx/>
              </a:rPr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>
                <a:uFillTx/>
              </a:rPr>
              <a:t>Muokkaa tekstin perustyylejä napsauttamalla</a:t>
            </a:r>
          </a:p>
          <a:p>
            <a:pPr lvl="1"/>
            <a:r>
              <a:rPr lang="fi-FI">
                <a:uFillTx/>
              </a:rPr>
              <a:t>toinen taso</a:t>
            </a:r>
          </a:p>
          <a:p>
            <a:pPr lvl="2"/>
            <a:r>
              <a:rPr lang="fi-FI">
                <a:uFillTx/>
              </a:rPr>
              <a:t>kolmas taso</a:t>
            </a:r>
          </a:p>
          <a:p>
            <a:pPr lvl="3"/>
            <a:r>
              <a:rPr lang="fi-FI">
                <a:uFillTx/>
              </a:rPr>
              <a:t>neljäs taso</a:t>
            </a:r>
          </a:p>
          <a:p>
            <a:pPr lvl="4"/>
            <a:r>
              <a:rPr lang="fi-FI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>
                <a:uFillTx/>
              </a:rPr>
              <a:t>Muokkaa tekstin perustyylejä napsauttamalla</a:t>
            </a:r>
          </a:p>
          <a:p>
            <a:pPr lvl="1"/>
            <a:r>
              <a:rPr lang="fi-FI">
                <a:uFillTx/>
              </a:rPr>
              <a:t>toinen taso</a:t>
            </a:r>
          </a:p>
          <a:p>
            <a:pPr lvl="2"/>
            <a:r>
              <a:rPr lang="fi-FI">
                <a:uFillTx/>
              </a:rPr>
              <a:t>kolmas taso</a:t>
            </a:r>
          </a:p>
          <a:p>
            <a:pPr lvl="3"/>
            <a:r>
              <a:rPr lang="fi-FI">
                <a:uFillTx/>
              </a:rPr>
              <a:t>neljäs taso</a:t>
            </a:r>
          </a:p>
          <a:p>
            <a:pPr lvl="4"/>
            <a:r>
              <a:rPr lang="fi-FI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uFillTx/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>
                <a:uFillTx/>
              </a:rPr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uFillTx/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>
                <a:uFillTx/>
              </a:rPr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E3CF9F1-E9BA-4577-88F3-3C23F9C0C1A0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E379DBF-2A29-43B1-9F7E-346CAF37AC69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sisältö-ja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1172387"/>
          </a:xfrm>
        </p:spPr>
        <p:txBody>
          <a:bodyPr/>
          <a:lstStyle/>
          <a:p>
            <a:r>
              <a:rPr lang="fi-FI" dirty="0">
                <a:uFillTx/>
              </a:rPr>
              <a:t>Muokkaa </a:t>
            </a:r>
            <a:r>
              <a:rPr lang="fi-FI" dirty="0" err="1">
                <a:uFillTx/>
              </a:rPr>
              <a:t>perustyyl</a:t>
            </a:r>
            <a:r>
              <a:rPr lang="fi-FI" dirty="0">
                <a:uFillTx/>
              </a:rPr>
              <a:t>. </a:t>
            </a:r>
            <a:r>
              <a:rPr lang="fi-FI" dirty="0" err="1">
                <a:uFillTx/>
              </a:rPr>
              <a:t>napsautt</a:t>
            </a:r>
            <a:r>
              <a:rPr lang="fi-FI" dirty="0">
                <a:uFillTx/>
              </a:rPr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0516"/>
            <a:ext cx="6371618" cy="4457083"/>
          </a:xfrm>
        </p:spPr>
        <p:txBody>
          <a:bodyPr/>
          <a:lstStyle/>
          <a:p>
            <a:pPr lvl="0"/>
            <a:r>
              <a:rPr lang="fi-FI">
                <a:uFillTx/>
              </a:rPr>
              <a:t>Muokkaa tekstin perustyylejä napsauttamalla</a:t>
            </a:r>
          </a:p>
          <a:p>
            <a:pPr lvl="1"/>
            <a:r>
              <a:rPr lang="fi-FI">
                <a:uFillTx/>
              </a:rPr>
              <a:t>toinen taso</a:t>
            </a:r>
          </a:p>
          <a:p>
            <a:pPr lvl="2"/>
            <a:r>
              <a:rPr lang="fi-FI">
                <a:uFillTx/>
              </a:rPr>
              <a:t>kolmas taso</a:t>
            </a:r>
          </a:p>
          <a:p>
            <a:pPr lvl="3"/>
            <a:r>
              <a:rPr lang="fi-FI">
                <a:uFillTx/>
              </a:rPr>
              <a:t>neljäs taso</a:t>
            </a:r>
          </a:p>
          <a:p>
            <a:pPr lvl="4"/>
            <a:r>
              <a:rPr lang="fi-FI">
                <a:uFillTx/>
              </a:rPr>
              <a:t>viides taso</a:t>
            </a:r>
            <a:endParaRPr lang="fi-FI" dirty="0">
              <a:uFillTx/>
            </a:endParaRP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ECD06-8F20-4CE8-943F-B69CD98B9D5E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9853895-AB2C-4C0C-8295-D1EE2770F9CD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iso-kuva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AA1AE9D-5030-41AB-A4FF-78CB0C415936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0D2B2FB-3A4B-4871-9BF7-9291A37AF9F4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hmet-kolme-kuvaa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uFillTx/>
                <a:latin typeface="+mn-lt"/>
              </a:defRPr>
            </a:lvl1pPr>
          </a:lstStyle>
          <a:p>
            <a:r>
              <a:rPr lang="fi-FI">
                <a:uFillTx/>
              </a:rPr>
              <a:t>Muokkaa perustyyl. napsautt.</a:t>
            </a:r>
            <a:endParaRPr lang="fi-FI" dirty="0">
              <a:uFillTx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uFillTx/>
              </a:defRPr>
            </a:lvl1pPr>
          </a:lstStyle>
          <a:p>
            <a:pPr lvl="0"/>
            <a:r>
              <a:rPr lang="fi-FI" noProof="0">
                <a:uFillTx/>
              </a:rPr>
              <a:t>Lisää kuva napsauttamalla kuvaketta</a:t>
            </a:r>
            <a:endParaRPr lang="en-GB" noProof="0">
              <a:uFillTx/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A0C054D-5469-4F93-96B9-22A37617ACB9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0A1BF7D-A071-4EEB-BDBC-D210FAA6695A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>
                <a:uFillTx/>
              </a:rPr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>
                <a:uFillTx/>
              </a:rPr>
              <a:t>Muokkaa tekstin perustyylejä napsauttamalla</a:t>
            </a:r>
          </a:p>
          <a:p>
            <a:pPr lvl="1"/>
            <a:r>
              <a:rPr lang="fi-FI" altLang="fi-FI">
                <a:uFillTx/>
              </a:rPr>
              <a:t>toinen taso</a:t>
            </a:r>
          </a:p>
          <a:p>
            <a:pPr lvl="2"/>
            <a:r>
              <a:rPr lang="fi-FI" altLang="fi-FI">
                <a:uFillTx/>
              </a:rPr>
              <a:t>kolmas taso</a:t>
            </a:r>
          </a:p>
          <a:p>
            <a:pPr lvl="3"/>
            <a:r>
              <a:rPr lang="fi-FI" altLang="fi-FI">
                <a:uFillTx/>
              </a:rPr>
              <a:t>neljäs taso</a:t>
            </a:r>
          </a:p>
          <a:p>
            <a:pPr lvl="4"/>
            <a:r>
              <a:rPr lang="fi-FI" altLang="fi-FI">
                <a:uFillTx/>
              </a:rPr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21B3815A-B376-4C20-976A-CC788C852782}" type="datetime1">
              <a:rPr lang="fi-FI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3CC8933F-2D5B-4E8A-B1D8-F79D01572547}" type="slidenum">
              <a:rPr lang="fi-FI">
                <a:uFillTx/>
              </a:rPr>
              <a:pPr>
                <a:defRPr>
                  <a:uFillTx/>
                </a:defRPr>
              </a:pPr>
              <a:t>‹#›</a:t>
            </a:fld>
            <a:endParaRPr lang="fi-FI" dirty="0">
              <a:uFillTx/>
            </a:endParaRPr>
          </a:p>
        </p:txBody>
      </p:sp>
      <p:grpSp>
        <p:nvGrpSpPr>
          <p:cNvPr id="3079" name="Ryhmä 6"/>
          <p:cNvGrpSpPr/>
          <p:nvPr/>
        </p:nvGrpSpPr>
        <p:grpSpPr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uFillTx/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uFillTx/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>
                <a:uFillTx/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0" tIns="0" rIns="0" bIns="0"/>
            <a:lstStyle/>
            <a:p>
              <a:endParaRPr lang="fi-FI"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uFillTx/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uFillTx/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fi-FI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1949116"/>
            <a:ext cx="10661515" cy="3644288"/>
          </a:xfrm>
        </p:spPr>
        <p:txBody>
          <a:bodyPr/>
          <a:lstStyle/>
          <a:p>
            <a:pPr algn="ctr"/>
            <a:r>
              <a:rPr lang="fi-FI" dirty="0">
                <a:uFillTx/>
              </a:rPr>
              <a:t>Hukkakävely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9D270131-D298-4E66-8347-236AF470D665}" type="datetime1">
              <a:rPr lang="fi-FI" smtClean="0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>
              <a:uFillTx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2721E670-1F5B-4A49-8DE6-16F3E62BC8C2}" type="slidenum">
              <a:rPr lang="fi-FI" smtClean="0">
                <a:uFillTx/>
              </a:rPr>
              <a:pPr>
                <a:defRPr>
                  <a:uFillTx/>
                </a:defRPr>
              </a:pPr>
              <a:t>1</a:t>
            </a:fld>
            <a:endParaRPr lang="fi-FI"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A976-13DE-49FC-9E46-33B17DF6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Hukkakävely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7E86-42DA-4536-9AE8-7A2748686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Tarkoitus on tarkastella toimintaa ilman ennakkoluuloja ja pyrkiä aidosti ymmärtämään millaisia ilmiöitä siihen liittyy: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Onko toiminnassa asiakasarvon luomisen kannalta turhia asioita?</a:t>
            </a:r>
          </a:p>
          <a:p>
            <a:pPr lvl="2"/>
            <a:r>
              <a:rPr lang="fi-FI" dirty="0"/>
              <a:t>Hukattua aikaa, turhia varastoja, ylimääräistä liikettä, odottamista, liikatyöstöä, liian useiden asioiden tekemistä, virheitä, käyttämätöntä kehityskyvykkyyttä</a:t>
            </a:r>
          </a:p>
          <a:p>
            <a:pPr lvl="1"/>
            <a:r>
              <a:rPr lang="fi-FI" dirty="0"/>
              <a:t>Mitkä ovat toiminnan reunaehdot?</a:t>
            </a:r>
          </a:p>
          <a:p>
            <a:pPr lvl="1"/>
            <a:r>
              <a:rPr lang="fi-FI" dirty="0"/>
              <a:t>Paljonko ihmisiä, paljonko tehtäviä, paljonko vaihtelua tehtävien välillä?</a:t>
            </a:r>
          </a:p>
          <a:p>
            <a:pPr lvl="1"/>
            <a:r>
              <a:rPr lang="fi-FI" dirty="0"/>
              <a:t>Mihin aihekokonaisuuteen tunnistettu kehityskohta kuuluu?</a:t>
            </a:r>
          </a:p>
          <a:p>
            <a:pPr lvl="2"/>
            <a:r>
              <a:rPr lang="fi-FI" dirty="0"/>
              <a:t>Menetelmä, ihmiset, mittaaminen, materiaali, ympäristö, työvälineet </a:t>
            </a:r>
          </a:p>
          <a:p>
            <a:pPr marL="914400" lvl="2" indent="0">
              <a:buNone/>
            </a:pPr>
            <a:endParaRPr lang="fi-FI" dirty="0"/>
          </a:p>
          <a:p>
            <a:r>
              <a:rPr lang="fi-FI" dirty="0"/>
              <a:t>Kysymyksiä tarkasteltavassa prosessissa työskenteleville: mikä on </a:t>
            </a:r>
            <a:r>
              <a:rPr lang="fi-FI" b="1" dirty="0"/>
              <a:t>tavoitteesi</a:t>
            </a:r>
            <a:r>
              <a:rPr lang="fi-FI" dirty="0"/>
              <a:t>, mikä on </a:t>
            </a:r>
            <a:r>
              <a:rPr lang="fi-FI" b="1" dirty="0"/>
              <a:t>nykytilasi</a:t>
            </a:r>
            <a:r>
              <a:rPr lang="fi-FI" dirty="0"/>
              <a:t>, mikä estää saavuttamasta tavoitettasi?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7BC3F-9FA3-4D1A-9A6A-34B57550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2D3E8FF-0D86-4156-9F0A-94F0D78AD399}" type="datetime1">
              <a:rPr lang="fi-FI" smtClean="0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166D8-A009-457D-BF77-ED2D2674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41B1-FE36-4CB5-AFCA-645D0F8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13CFDC6C-3633-4E4E-A1CE-7741E7EBFD50}" type="slidenum">
              <a:rPr lang="fi-FI" smtClean="0">
                <a:uFillTx/>
              </a:rPr>
              <a:pPr>
                <a:defRPr>
                  <a:uFillTx/>
                </a:defRPr>
              </a:pPr>
              <a:t>2</a:t>
            </a:fld>
            <a:endParaRPr lang="fi-FI" dirty="0">
              <a:uFillTx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C9A118-AACC-4C2D-8778-7A472F913F6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Hukkakävelyllä tai </a:t>
            </a:r>
            <a:r>
              <a:rPr lang="fi-FI" dirty="0" err="1"/>
              <a:t>Gemba</a:t>
            </a:r>
            <a:r>
              <a:rPr lang="fi-FI" dirty="0"/>
              <a:t>-kävelyllä haetaan parempaa ymmärrystä tarkasteltavasta toiminnasta sekä välittömiä parannuksia</a:t>
            </a:r>
          </a:p>
        </p:txBody>
      </p:sp>
    </p:spTree>
    <p:extLst>
      <p:ext uri="{BB962C8B-B14F-4D97-AF65-F5344CB8AC3E}">
        <p14:creationId xmlns:p14="http://schemas.microsoft.com/office/powerpoint/2010/main" val="367873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5B84-4670-43C5-B020-62A811ED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Löydösten dokumentointi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46B4-E61C-412D-BD4F-3D62D2CAE9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Missä kohdassa prosessia</a:t>
            </a:r>
          </a:p>
          <a:p>
            <a:r>
              <a:rPr lang="fi-FI" dirty="0"/>
              <a:t>Kuinka usein ilmenee</a:t>
            </a:r>
          </a:p>
          <a:p>
            <a:r>
              <a:rPr lang="fi-FI" dirty="0"/>
              <a:t>Miten vaikuttaa</a:t>
            </a:r>
          </a:p>
          <a:p>
            <a:r>
              <a:rPr lang="fi-FI" dirty="0"/>
              <a:t>Millaista hukkaa edustaa</a:t>
            </a:r>
          </a:p>
          <a:p>
            <a:r>
              <a:rPr lang="fi-FI" dirty="0"/>
              <a:t>Mihin kategoriaan kuuluu</a:t>
            </a:r>
          </a:p>
          <a:p>
            <a:r>
              <a:rPr lang="fi-FI" dirty="0"/>
              <a:t>Onko mahdollista liittää kuva tai piirros selventämään tilannetta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1" name="Content Placeholder 10" descr="A close up of a tree&#10;&#10;Description automatically generated">
            <a:extLst>
              <a:ext uri="{FF2B5EF4-FFF2-40B4-BE49-F238E27FC236}">
                <a16:creationId xmlns:a16="http://schemas.microsoft.com/office/drawing/2014/main" id="{DEE2E00D-E3C4-4FDA-A48B-9037ADFD1E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9" t="40619" r="26763" b="26667"/>
          <a:stretch/>
        </p:blipFill>
        <p:spPr>
          <a:xfrm rot="10800000">
            <a:off x="5766334" y="3429000"/>
            <a:ext cx="5340534" cy="30880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57E01-3AC7-4968-A8B8-33ACD9D9C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Löydös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456C8-5B8E-45A7-BB09-61DA6BF35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4218" y="1106423"/>
            <a:ext cx="5974457" cy="409203"/>
          </a:xfrm>
        </p:spPr>
        <p:txBody>
          <a:bodyPr/>
          <a:lstStyle/>
          <a:p>
            <a:r>
              <a:rPr lang="fi-FI" dirty="0"/>
              <a:t>Esimerkki: Puutteellinen valaistus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D961E-A3C0-4901-9539-225405E05C8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AE3CF9F1-E9BA-4577-88F3-3C23F9C0C1A0}" type="datetime1">
              <a:rPr lang="fi-FI" smtClean="0">
                <a:uFillTx/>
              </a:rPr>
              <a:pPr>
                <a:defRPr>
                  <a:uFillTx/>
                </a:defRPr>
              </a:pPr>
              <a:t>10.5.2020</a:t>
            </a:fld>
            <a:endParaRPr lang="fi-FI" dirty="0">
              <a:uFillTx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827E8-6F87-4947-A1C8-F12B557AB4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fi-FI">
                <a:uFillTx/>
              </a:rPr>
              <a:t>Etunimi Sukunimi</a:t>
            </a:r>
            <a:endParaRPr lang="fi-FI" dirty="0">
              <a:uFillTx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E5405-A92A-43B7-8899-EA10A7B222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4E379DBF-2A29-43B1-9F7E-346CAF37AC69}" type="slidenum">
              <a:rPr lang="fi-FI" smtClean="0">
                <a:uFillTx/>
              </a:rPr>
              <a:pPr>
                <a:defRPr>
                  <a:uFillTx/>
                </a:defRPr>
              </a:pPr>
              <a:t>3</a:t>
            </a:fld>
            <a:endParaRPr lang="fi-FI" dirty="0">
              <a:uFillTx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A9CDFC-3F98-46B4-9DE7-3A1CCB05ABD3}"/>
              </a:ext>
            </a:extLst>
          </p:cNvPr>
          <p:cNvSpPr txBox="1">
            <a:spLocks/>
          </p:cNvSpPr>
          <p:nvPr/>
        </p:nvSpPr>
        <p:spPr bwMode="auto">
          <a:xfrm>
            <a:off x="5734055" y="1486441"/>
            <a:ext cx="5828316" cy="42417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Portaat Myllypurosta kehä 1 alikulkuun</a:t>
            </a:r>
          </a:p>
          <a:p>
            <a:r>
              <a:rPr lang="fi-FI" dirty="0"/>
              <a:t>Pimeässä vaaralliset portaat</a:t>
            </a:r>
          </a:p>
          <a:p>
            <a:r>
              <a:rPr lang="fi-FI" dirty="0"/>
              <a:t>Prosessin kehitysmahdollisuus: portaiden ja valaistuksen asennusta ei tehty samalla kertaa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8BF51C-4CA9-4050-AF0D-4E1A6080C076}"/>
              </a:ext>
            </a:extLst>
          </p:cNvPr>
          <p:cNvSpPr/>
          <p:nvPr/>
        </p:nvSpPr>
        <p:spPr>
          <a:xfrm>
            <a:off x="9661289" y="4383895"/>
            <a:ext cx="579991" cy="825572"/>
          </a:xfrm>
          <a:prstGeom prst="ellipse">
            <a:avLst/>
          </a:prstGeom>
          <a:noFill/>
          <a:ln w="38100">
            <a:solidFill>
              <a:srgbClr val="F20D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99724"/>
      </p:ext>
    </p:extLst>
  </p:cSld>
  <p:clrMapOvr>
    <a:masterClrMapping/>
  </p:clrMapOvr>
</p:sld>
</file>

<file path=ppt/theme/theme1.xml><?xml version="1.0" encoding="utf-8"?>
<a:theme xmlns:a="http://schemas.openxmlformats.org/drawingml/2006/main" name="Kehmet-perus">
  <a:themeElements>
    <a:clrScheme name="H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HKI_presentation</Template>
  <TotalTime>567</TotalTime>
  <Words>169</Words>
  <Application>Microsoft Office PowerPoint</Application>
  <PresentationFormat>Laajakuva</PresentationFormat>
  <Paragraphs>34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Kehmet-perus</vt:lpstr>
      <vt:lpstr>Hukkakävely </vt:lpstr>
      <vt:lpstr>Hukkakävely</vt:lpstr>
      <vt:lpstr>Löydösten dokumentointi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Helsinki-ilme PowerPoint-pohja</dc:title>
  <dc:creator>ilkka.kautto@hel.fi</dc:creator>
  <cp:lastModifiedBy>Katja Heikkiläinen</cp:lastModifiedBy>
  <cp:revision>49</cp:revision>
  <dcterms:created xsi:type="dcterms:W3CDTF">2017-05-03T10:47:49Z</dcterms:created>
  <dcterms:modified xsi:type="dcterms:W3CDTF">2020-05-10T14:16:05Z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0x01010013094D0B79839644B9CB8A9F582781E1</vt:lpwstr>
  </property>
</Properties>
</file>