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1" r:id="rId2"/>
    <p:sldId id="266" r:id="rId3"/>
    <p:sldId id="268" r:id="rId4"/>
    <p:sldId id="269" r:id="rId5"/>
  </p:sldIdLst>
  <p:sldSz cx="12192000" cy="6858000"/>
  <p:notesSz cx="6858000" cy="9144000"/>
  <p:defaultTextStyle>
    <a:defPPr>
      <a:defRPr lang="fi-FI">
        <a:uFillTx/>
      </a:defRPr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0D00"/>
    <a:srgbClr val="FFEB6F"/>
    <a:srgbClr val="C39836"/>
    <a:srgbClr val="A6E6FF"/>
    <a:srgbClr val="0072C6"/>
    <a:srgbClr val="FFEA77"/>
    <a:srgbClr val="DEDFE1"/>
    <a:srgbClr val="C2A251"/>
    <a:srgbClr val="00D7A7"/>
    <a:srgbClr val="F5A4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56" autoAdjust="0"/>
    <p:restoredTop sz="92077" autoAdjust="0"/>
  </p:normalViewPr>
  <p:slideViewPr>
    <p:cSldViewPr snapToGrid="0">
      <p:cViewPr varScale="1">
        <p:scale>
          <a:sx n="61" d="100"/>
          <a:sy n="61" d="100"/>
        </p:scale>
        <p:origin x="11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endParaRPr lang="fi-FI">
              <a:uFillTx/>
            </a:endParaRP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42956EC9-597C-40E3-B3F5-EAB7A3B6821A}" type="datetimeFigureOut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>
              <a:uFillTx/>
            </a:endParaRPr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srgbClr val="000000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>
              <a:uFillTx/>
            </a:endParaRPr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>
                <a:uFillTx/>
              </a:rPr>
              <a:t>Muokkaa tekstin perustyylejä napsauttamalla</a:t>
            </a:r>
          </a:p>
          <a:p>
            <a:pPr lvl="1"/>
            <a:r>
              <a:rPr lang="fi-FI" noProof="0">
                <a:uFillTx/>
              </a:rPr>
              <a:t>toinen taso</a:t>
            </a:r>
          </a:p>
          <a:p>
            <a:pPr lvl="2"/>
            <a:r>
              <a:rPr lang="fi-FI" noProof="0">
                <a:uFillTx/>
              </a:rPr>
              <a:t>kolmas taso</a:t>
            </a:r>
          </a:p>
          <a:p>
            <a:pPr lvl="3"/>
            <a:r>
              <a:rPr lang="fi-FI" noProof="0">
                <a:uFillTx/>
              </a:rPr>
              <a:t>neljäs taso</a:t>
            </a:r>
          </a:p>
          <a:p>
            <a:pPr lvl="4"/>
            <a:r>
              <a:rPr lang="fi-FI" noProof="0">
                <a:uFillTx/>
              </a:rPr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endParaRPr lang="fi-FI">
              <a:uFillTx/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3F52220B-28E9-4D5F-AEAE-7B1EBEECD88E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9238069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ehmet-kansilehti">
    <p:bg>
      <p:bgPr>
        <a:solidFill>
          <a:srgbClr val="0000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8324242" cy="1981200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r>
              <a:rPr lang="fi-FI" noProof="0" dirty="0">
                <a:uFillTx/>
              </a:rPr>
              <a:t>Muokkaa </a:t>
            </a:r>
            <a:r>
              <a:rPr lang="fi-FI" noProof="0" dirty="0" err="1">
                <a:uFillTx/>
              </a:rPr>
              <a:t>perustyyl</a:t>
            </a:r>
            <a:r>
              <a:rPr lang="fi-FI" noProof="0" dirty="0">
                <a:uFillTx/>
              </a:rPr>
              <a:t>. </a:t>
            </a:r>
            <a:r>
              <a:rPr lang="fi-FI" noProof="0" dirty="0" err="1">
                <a:uFillTx/>
              </a:rPr>
              <a:t>napsautt</a:t>
            </a:r>
            <a:r>
              <a:rPr lang="fi-FI" noProof="0" dirty="0">
                <a:uFillTx/>
              </a:rPr>
              <a:t>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6B7A6C68-645B-4F41-ABC8-019B81F00910}" type="datetime1">
              <a:rPr lang="fi-FI" noProof="0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 noProof="0" dirty="0">
              <a:uFillTx/>
            </a:endParaRPr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 noProof="0" dirty="0">
                <a:uFillTx/>
              </a:rPr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809E99C8-8CCD-4720-861E-909799E61B02}" type="slidenum">
              <a:rPr lang="fi-FI" noProof="0">
                <a:uFillTx/>
              </a:rPr>
              <a:pPr>
                <a:defRPr>
                  <a:uFillTx/>
                </a:defRPr>
              </a:pPr>
              <a:t>‹#›</a:t>
            </a:fld>
            <a:endParaRPr lang="fi-FI" noProof="0" dirty="0">
              <a:uFillTx/>
            </a:endParaRPr>
          </a:p>
        </p:txBody>
      </p:sp>
      <p:grpSp>
        <p:nvGrpSpPr>
          <p:cNvPr id="19" name="Ryhmä 18"/>
          <p:cNvGrpSpPr>
            <a:grpSpLocks noChangeAspect="1"/>
          </p:cNvGrpSpPr>
          <p:nvPr userDrawn="1"/>
        </p:nvGrpSpPr>
        <p:grpSpPr>
          <a:xfrm>
            <a:off x="8485693" y="2245393"/>
            <a:ext cx="3471523" cy="2323432"/>
            <a:chOff x="5676903" y="1810547"/>
            <a:chExt cx="5997572" cy="4014075"/>
          </a:xfrm>
        </p:grpSpPr>
        <p:grpSp>
          <p:nvGrpSpPr>
            <p:cNvPr id="20" name="Ryhmä 19"/>
            <p:cNvGrpSpPr/>
            <p:nvPr/>
          </p:nvGrpSpPr>
          <p:grpSpPr>
            <a:xfrm>
              <a:off x="9644984" y="2713992"/>
              <a:ext cx="2029491" cy="2778661"/>
              <a:chOff x="9733920" y="2165958"/>
              <a:chExt cx="2029491" cy="2778661"/>
            </a:xfrm>
          </p:grpSpPr>
          <p:pic>
            <p:nvPicPr>
              <p:cNvPr id="23" name="Kuva 2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742974" y="2165958"/>
                <a:ext cx="2020437" cy="1256881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24" name="Kuva 23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33920" y="3505900"/>
                <a:ext cx="2017459" cy="1438719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  <p:pic>
          <p:nvPicPr>
            <p:cNvPr id="21" name="Kuva 2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22580" y="2382022"/>
              <a:ext cx="3135329" cy="34426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2" name="Kuva 2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76903" y="1810547"/>
              <a:ext cx="2200457" cy="18068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25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86382" y="2667510"/>
            <a:ext cx="7925003" cy="1337700"/>
          </a:xfrm>
        </p:spPr>
        <p:txBody>
          <a:bodyPr/>
          <a:lstStyle>
            <a:lvl1pPr marL="0" indent="0">
              <a:buNone/>
              <a:defRPr sz="4000" b="1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pPr lvl="0"/>
            <a:r>
              <a:rPr lang="fi-FI" dirty="0">
                <a:uFillTx/>
              </a:rPr>
              <a:t>Muokkaa tekstin perustyylejä napsauttamalla</a:t>
            </a:r>
          </a:p>
        </p:txBody>
      </p:sp>
      <p:sp>
        <p:nvSpPr>
          <p:cNvPr id="26" name="Tekstin paikkamerkki 11"/>
          <p:cNvSpPr>
            <a:spLocks noGrp="1"/>
          </p:cNvSpPr>
          <p:nvPr>
            <p:ph type="body" sz="quarter" idx="14"/>
          </p:nvPr>
        </p:nvSpPr>
        <p:spPr>
          <a:xfrm>
            <a:off x="486382" y="4216228"/>
            <a:ext cx="7925003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pPr lvl="0"/>
            <a:r>
              <a:rPr lang="fi-FI" dirty="0">
                <a:uFillTx/>
              </a:rPr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olme-kuvaa-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 dirty="0">
              <a:uFillTx/>
            </a:endParaRP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8C31F623-B4BB-4BA9-94B0-5FCD5E9CC118}" type="datetime1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 dirty="0">
              <a:uFillTx/>
            </a:endParaRPr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38FE3441-211B-4FAE-844A-6F0F418E8983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uusi-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2714017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8132324" y="2714017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046537" y="2714017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3D382C77-360B-40F4-9F3F-4C48F04B9639}" type="datetime1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 dirty="0">
              <a:uFillTx/>
            </a:endParaRPr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16" name="Dian numeron paikkamerkki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93D146FE-DE78-43ED-B92F-F451ED1A685F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uvapohja-aaltokuviolla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0" y="5199063"/>
            <a:ext cx="12193588" cy="1646237"/>
          </a:xfrm>
          <a:custGeom>
            <a:avLst/>
            <a:gdLst>
              <a:gd name="T0" fmla="*/ 12193200 w 25400"/>
              <a:gd name="T1" fmla="*/ 87335 h 3411"/>
              <a:gd name="T2" fmla="*/ 11746276 w 25400"/>
              <a:gd name="T3" fmla="*/ 217131 h 3411"/>
              <a:gd name="T4" fmla="*/ 11704992 w 25400"/>
              <a:gd name="T5" fmla="*/ 217131 h 3411"/>
              <a:gd name="T6" fmla="*/ 10892272 w 25400"/>
              <a:gd name="T7" fmla="*/ 0 h 3411"/>
              <a:gd name="T8" fmla="*/ 10079552 w 25400"/>
              <a:gd name="T9" fmla="*/ 217131 h 3411"/>
              <a:gd name="T10" fmla="*/ 9266832 w 25400"/>
              <a:gd name="T11" fmla="*/ 0 h 3411"/>
              <a:gd name="T12" fmla="*/ 8454112 w 25400"/>
              <a:gd name="T13" fmla="*/ 217131 h 3411"/>
              <a:gd name="T14" fmla="*/ 7641872 w 25400"/>
              <a:gd name="T15" fmla="*/ 0 h 3411"/>
              <a:gd name="T16" fmla="*/ 6829152 w 25400"/>
              <a:gd name="T17" fmla="*/ 217131 h 3411"/>
              <a:gd name="T18" fmla="*/ 6016432 w 25400"/>
              <a:gd name="T19" fmla="*/ 0 h 3411"/>
              <a:gd name="T20" fmla="*/ 5203712 w 25400"/>
              <a:gd name="T21" fmla="*/ 217131 h 3411"/>
              <a:gd name="T22" fmla="*/ 4390992 w 25400"/>
              <a:gd name="T23" fmla="*/ 0 h 3411"/>
              <a:gd name="T24" fmla="*/ 3578272 w 25400"/>
              <a:gd name="T25" fmla="*/ 217131 h 3411"/>
              <a:gd name="T26" fmla="*/ 2765552 w 25400"/>
              <a:gd name="T27" fmla="*/ 0 h 3411"/>
              <a:gd name="T28" fmla="*/ 1952832 w 25400"/>
              <a:gd name="T29" fmla="*/ 217131 h 3411"/>
              <a:gd name="T30" fmla="*/ 1140592 w 25400"/>
              <a:gd name="T31" fmla="*/ 0 h 3411"/>
              <a:gd name="T32" fmla="*/ 327872 w 25400"/>
              <a:gd name="T33" fmla="*/ 217131 h 3411"/>
              <a:gd name="T34" fmla="*/ 0 w 25400"/>
              <a:gd name="T35" fmla="*/ 148614 h 3411"/>
              <a:gd name="T36" fmla="*/ 0 w 25400"/>
              <a:gd name="T37" fmla="*/ 1645854 h 3411"/>
              <a:gd name="T38" fmla="*/ 12193200 w 25400"/>
              <a:gd name="T39" fmla="*/ 1645854 h 3411"/>
              <a:gd name="T40" fmla="*/ 12193200 w 25400"/>
              <a:gd name="T41" fmla="*/ 87335 h 341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5400" h="3411">
                <a:moveTo>
                  <a:pt x="25400" y="181"/>
                </a:moveTo>
                <a:cubicBezTo>
                  <a:pt x="25156" y="306"/>
                  <a:pt x="24948" y="450"/>
                  <a:pt x="24469" y="450"/>
                </a:cubicBezTo>
                <a:lnTo>
                  <a:pt x="24383" y="450"/>
                </a:lnTo>
                <a:cubicBezTo>
                  <a:pt x="23537" y="450"/>
                  <a:pt x="23537" y="0"/>
                  <a:pt x="22690" y="0"/>
                </a:cubicBezTo>
                <a:cubicBezTo>
                  <a:pt x="21844" y="0"/>
                  <a:pt x="21844" y="450"/>
                  <a:pt x="20997" y="450"/>
                </a:cubicBezTo>
                <a:cubicBezTo>
                  <a:pt x="20151" y="450"/>
                  <a:pt x="20151" y="0"/>
                  <a:pt x="19304" y="0"/>
                </a:cubicBezTo>
                <a:cubicBezTo>
                  <a:pt x="18458" y="0"/>
                  <a:pt x="18458" y="450"/>
                  <a:pt x="17611" y="450"/>
                </a:cubicBezTo>
                <a:cubicBezTo>
                  <a:pt x="16765" y="450"/>
                  <a:pt x="16765" y="0"/>
                  <a:pt x="15919" y="0"/>
                </a:cubicBezTo>
                <a:cubicBezTo>
                  <a:pt x="15072" y="0"/>
                  <a:pt x="15072" y="450"/>
                  <a:pt x="14226" y="450"/>
                </a:cubicBezTo>
                <a:cubicBezTo>
                  <a:pt x="13379" y="450"/>
                  <a:pt x="13379" y="0"/>
                  <a:pt x="12533" y="0"/>
                </a:cubicBezTo>
                <a:cubicBezTo>
                  <a:pt x="11686" y="0"/>
                  <a:pt x="11686" y="450"/>
                  <a:pt x="10840" y="450"/>
                </a:cubicBezTo>
                <a:cubicBezTo>
                  <a:pt x="9993" y="450"/>
                  <a:pt x="9993" y="0"/>
                  <a:pt x="9147" y="0"/>
                </a:cubicBezTo>
                <a:cubicBezTo>
                  <a:pt x="8300" y="0"/>
                  <a:pt x="8300" y="450"/>
                  <a:pt x="7454" y="450"/>
                </a:cubicBezTo>
                <a:cubicBezTo>
                  <a:pt x="6607" y="450"/>
                  <a:pt x="6607" y="0"/>
                  <a:pt x="5761" y="0"/>
                </a:cubicBezTo>
                <a:cubicBezTo>
                  <a:pt x="4914" y="0"/>
                  <a:pt x="4914" y="450"/>
                  <a:pt x="4068" y="450"/>
                </a:cubicBezTo>
                <a:cubicBezTo>
                  <a:pt x="3223" y="450"/>
                  <a:pt x="3223" y="0"/>
                  <a:pt x="2376" y="0"/>
                </a:cubicBezTo>
                <a:cubicBezTo>
                  <a:pt x="1530" y="0"/>
                  <a:pt x="1530" y="450"/>
                  <a:pt x="683" y="450"/>
                </a:cubicBezTo>
                <a:cubicBezTo>
                  <a:pt x="367" y="450"/>
                  <a:pt x="168" y="387"/>
                  <a:pt x="0" y="308"/>
                </a:cubicBezTo>
                <a:lnTo>
                  <a:pt x="0" y="3411"/>
                </a:lnTo>
                <a:lnTo>
                  <a:pt x="25400" y="3411"/>
                </a:lnTo>
                <a:lnTo>
                  <a:pt x="25400" y="1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fi-FI">
              <a:uFillTx/>
            </a:endParaRPr>
          </a:p>
        </p:txBody>
      </p:sp>
      <p:grpSp>
        <p:nvGrpSpPr>
          <p:cNvPr id="4" name="Ryhmä 8"/>
          <p:cNvGrpSpPr/>
          <p:nvPr/>
        </p:nvGrpSpPr>
        <p:grpSpPr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>
                <a:uFillTx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>
                <a:uFillTx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16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1D603583-DBA3-4E51-9577-D003BE5B364F}" type="datetime1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>
              <a:uFillTx/>
            </a:endParaRPr>
          </a:p>
        </p:txBody>
      </p:sp>
      <p:sp>
        <p:nvSpPr>
          <p:cNvPr id="17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</a:p>
        </p:txBody>
      </p:sp>
      <p:sp>
        <p:nvSpPr>
          <p:cNvPr id="18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BED33C52-3939-4B31-8F57-2F1453C47137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>
              <a:uFillTx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uva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uFillTx/>
              </a:rPr>
              <a:t>Muokkaa perustyyl. napsautt.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ehme-vain-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uFillTx/>
              </a:rPr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8FF4F39-16EF-4CAE-8D7D-D7E28F08240C}" type="datetime1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 dirty="0">
              <a:uFillTx/>
            </a:endParaRPr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CE842C2E-1894-47C6-8C45-A75AB5596D31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ehmet-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D28D144D-A55D-46C5-A00D-1C253264F70D}" type="datetime1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 dirty="0">
              <a:uFillTx/>
            </a:endParaRPr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D978BA27-5A6D-4D9A-B51A-B3F539A5E9A6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ehmet-sisällysluettelo">
    <p:bg>
      <p:bgPr>
        <a:solidFill>
          <a:srgbClr val="0072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9680301" cy="1961147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r>
              <a:rPr lang="fi-FI" dirty="0">
                <a:uFillTx/>
              </a:rPr>
              <a:t>Muokkaa </a:t>
            </a:r>
            <a:r>
              <a:rPr lang="fi-FI" dirty="0" err="1">
                <a:uFillTx/>
              </a:rPr>
              <a:t>perustyyl</a:t>
            </a:r>
            <a:r>
              <a:rPr lang="fi-FI" dirty="0">
                <a:uFillTx/>
              </a:rPr>
              <a:t>. </a:t>
            </a:r>
            <a:r>
              <a:rPr lang="fi-FI" dirty="0" err="1">
                <a:uFillTx/>
              </a:rPr>
              <a:t>napsautt</a:t>
            </a:r>
            <a:r>
              <a:rPr lang="fi-FI" dirty="0">
                <a:uFillTx/>
              </a:rPr>
              <a:t>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A83171E9-DB45-4935-8103-E2FD507E4EE6}" type="datetime1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>
              <a:uFillTx/>
            </a:endParaRPr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69E0BBBE-72AA-48AE-B8C9-683FB2D14905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>
              <a:uFillTx/>
            </a:endParaRPr>
          </a:p>
        </p:txBody>
      </p:sp>
      <p:grpSp>
        <p:nvGrpSpPr>
          <p:cNvPr id="18" name="Ryhmä 17"/>
          <p:cNvGrpSpPr>
            <a:grpSpLocks noChangeAspect="1"/>
          </p:cNvGrpSpPr>
          <p:nvPr userDrawn="1"/>
        </p:nvGrpSpPr>
        <p:grpSpPr>
          <a:xfrm>
            <a:off x="10258648" y="105915"/>
            <a:ext cx="1778500" cy="1190320"/>
            <a:chOff x="5676903" y="1810547"/>
            <a:chExt cx="5997572" cy="4014075"/>
          </a:xfrm>
        </p:grpSpPr>
        <p:grpSp>
          <p:nvGrpSpPr>
            <p:cNvPr id="19" name="Ryhmä 18"/>
            <p:cNvGrpSpPr/>
            <p:nvPr/>
          </p:nvGrpSpPr>
          <p:grpSpPr>
            <a:xfrm>
              <a:off x="9644984" y="2713992"/>
              <a:ext cx="2029491" cy="2778661"/>
              <a:chOff x="9733920" y="2165958"/>
              <a:chExt cx="2029491" cy="2778661"/>
            </a:xfrm>
          </p:grpSpPr>
          <p:pic>
            <p:nvPicPr>
              <p:cNvPr id="22" name="Kuva 2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742974" y="2165958"/>
                <a:ext cx="2020437" cy="1256881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23" name="Kuva 2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33920" y="3505900"/>
                <a:ext cx="2017459" cy="1438719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  <p:pic>
          <p:nvPicPr>
            <p:cNvPr id="20" name="Kuva 1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22580" y="2382022"/>
              <a:ext cx="3135329" cy="34426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1" name="Kuva 2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76903" y="1810547"/>
              <a:ext cx="2200457" cy="18068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25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86382" y="2667510"/>
            <a:ext cx="7925003" cy="3215932"/>
          </a:xfrm>
        </p:spPr>
        <p:txBody>
          <a:bodyPr/>
          <a:lstStyle>
            <a:lvl1pPr marL="0" indent="0">
              <a:buNone/>
              <a:defRPr sz="4000" b="1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pPr lvl="0"/>
            <a:r>
              <a:rPr lang="fi-FI" dirty="0">
                <a:uFillTx/>
              </a:rPr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ehmet-väliotsikko">
    <p:bg>
      <p:bgPr>
        <a:solidFill>
          <a:srgbClr val="0072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r>
              <a:rPr lang="fi-FI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9D270131-D298-4E66-8347-236AF470D665}" type="datetime1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>
              <a:uFillTx/>
            </a:endParaRPr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2721E670-1F5B-4A49-8DE6-16F3E62BC8C2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>
              <a:uFillTx/>
            </a:endParaRPr>
          </a:p>
        </p:txBody>
      </p:sp>
      <p:grpSp>
        <p:nvGrpSpPr>
          <p:cNvPr id="18" name="Ryhmä 17"/>
          <p:cNvGrpSpPr>
            <a:grpSpLocks noChangeAspect="1"/>
          </p:cNvGrpSpPr>
          <p:nvPr userDrawn="1"/>
        </p:nvGrpSpPr>
        <p:grpSpPr>
          <a:xfrm>
            <a:off x="10258648" y="105915"/>
            <a:ext cx="1778500" cy="1190320"/>
            <a:chOff x="5676903" y="1810547"/>
            <a:chExt cx="5997572" cy="4014075"/>
          </a:xfrm>
        </p:grpSpPr>
        <p:grpSp>
          <p:nvGrpSpPr>
            <p:cNvPr id="19" name="Ryhmä 18"/>
            <p:cNvGrpSpPr/>
            <p:nvPr/>
          </p:nvGrpSpPr>
          <p:grpSpPr>
            <a:xfrm>
              <a:off x="9644984" y="2713992"/>
              <a:ext cx="2029491" cy="2778661"/>
              <a:chOff x="9733920" y="2165958"/>
              <a:chExt cx="2029491" cy="2778661"/>
            </a:xfrm>
          </p:grpSpPr>
          <p:pic>
            <p:nvPicPr>
              <p:cNvPr id="22" name="Kuva 2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742974" y="2165958"/>
                <a:ext cx="2020437" cy="1256881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23" name="Kuva 2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33920" y="3505900"/>
                <a:ext cx="2017459" cy="1438719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  <p:pic>
          <p:nvPicPr>
            <p:cNvPr id="20" name="Kuva 1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22580" y="2382022"/>
              <a:ext cx="3135329" cy="34426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1" name="Kuva 2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76903" y="1810547"/>
              <a:ext cx="2200457" cy="18068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otsikko-ja-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7988"/>
            <a:ext cx="11234738" cy="662824"/>
          </a:xfrm>
        </p:spPr>
        <p:txBody>
          <a:bodyPr/>
          <a:lstStyle/>
          <a:p>
            <a:r>
              <a:rPr lang="fi-FI" dirty="0">
                <a:uFillTx/>
              </a:rPr>
              <a:t>Muokkaa </a:t>
            </a:r>
            <a:r>
              <a:rPr lang="fi-FI" dirty="0" err="1">
                <a:uFillTx/>
              </a:rPr>
              <a:t>perustyyl</a:t>
            </a:r>
            <a:r>
              <a:rPr lang="fi-FI" dirty="0">
                <a:uFillTx/>
              </a:rPr>
              <a:t>. </a:t>
            </a:r>
            <a:r>
              <a:rPr lang="fi-FI" dirty="0" err="1">
                <a:uFillTx/>
              </a:rPr>
              <a:t>napsautt</a:t>
            </a:r>
            <a:r>
              <a:rPr lang="fi-FI" dirty="0">
                <a:uFillTx/>
              </a:rPr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560011"/>
            <a:ext cx="11234738" cy="4616951"/>
          </a:xfrm>
        </p:spPr>
        <p:txBody>
          <a:bodyPr/>
          <a:lstStyle/>
          <a:p>
            <a:pPr lvl="0"/>
            <a:r>
              <a:rPr lang="fi-FI">
                <a:uFillTx/>
              </a:rPr>
              <a:t>Muokkaa tekstin perustyylejä napsauttamalla</a:t>
            </a:r>
          </a:p>
          <a:p>
            <a:pPr lvl="1"/>
            <a:r>
              <a:rPr lang="fi-FI">
                <a:uFillTx/>
              </a:rPr>
              <a:t>toinen taso</a:t>
            </a:r>
          </a:p>
          <a:p>
            <a:pPr lvl="2"/>
            <a:r>
              <a:rPr lang="fi-FI">
                <a:uFillTx/>
              </a:rPr>
              <a:t>kolmas taso</a:t>
            </a:r>
          </a:p>
          <a:p>
            <a:pPr lvl="3"/>
            <a:r>
              <a:rPr lang="fi-FI">
                <a:uFillTx/>
              </a:rPr>
              <a:t>neljäs taso</a:t>
            </a:r>
          </a:p>
          <a:p>
            <a:pPr lvl="4"/>
            <a:r>
              <a:rPr lang="fi-FI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2D3E8FF-0D86-4156-9F0A-94F0D78AD399}" type="datetime1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13CFDC6C-3633-4E4E-A1CE-7741E7EBFD50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  <p:sp>
        <p:nvSpPr>
          <p:cNvPr id="9" name="Sisällön paikkamerkki 2"/>
          <p:cNvSpPr>
            <a:spLocks noGrp="1"/>
          </p:cNvSpPr>
          <p:nvPr>
            <p:ph idx="13" hasCustomPrompt="1"/>
          </p:nvPr>
        </p:nvSpPr>
        <p:spPr>
          <a:xfrm>
            <a:off x="457200" y="1070812"/>
            <a:ext cx="11234738" cy="445252"/>
          </a:xfrm>
        </p:spPr>
        <p:txBody>
          <a:bodyPr/>
          <a:lstStyle>
            <a:lvl1pPr marL="0" indent="0">
              <a:buNone/>
              <a:defRPr sz="1400">
                <a:uFillTx/>
              </a:defRPr>
            </a:lvl1pPr>
          </a:lstStyle>
          <a:p>
            <a:pPr lvl="0"/>
            <a:r>
              <a:rPr lang="fi-FI" dirty="0">
                <a:uFillTx/>
              </a:rPr>
              <a:t>[muokkaa ohje tähän]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ehmet-kaksi-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uFillTx/>
              </a:rPr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323474"/>
            <a:ext cx="5364000" cy="4854126"/>
          </a:xfrm>
        </p:spPr>
        <p:txBody>
          <a:bodyPr/>
          <a:lstStyle/>
          <a:p>
            <a:pPr lvl="0"/>
            <a:r>
              <a:rPr lang="fi-FI">
                <a:uFillTx/>
              </a:rPr>
              <a:t>Muokkaa tekstin perustyylejä napsauttamalla</a:t>
            </a:r>
          </a:p>
          <a:p>
            <a:pPr lvl="1"/>
            <a:r>
              <a:rPr lang="fi-FI">
                <a:uFillTx/>
              </a:rPr>
              <a:t>toinen taso</a:t>
            </a:r>
          </a:p>
          <a:p>
            <a:pPr lvl="2"/>
            <a:r>
              <a:rPr lang="fi-FI">
                <a:uFillTx/>
              </a:rPr>
              <a:t>kolmas taso</a:t>
            </a:r>
          </a:p>
          <a:p>
            <a:pPr lvl="3"/>
            <a:r>
              <a:rPr lang="fi-FI">
                <a:uFillTx/>
              </a:rPr>
              <a:t>neljäs taso</a:t>
            </a:r>
          </a:p>
          <a:p>
            <a:pPr lvl="4"/>
            <a:r>
              <a:rPr lang="fi-FI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323474"/>
            <a:ext cx="5364000" cy="4854126"/>
          </a:xfrm>
        </p:spPr>
        <p:txBody>
          <a:bodyPr/>
          <a:lstStyle/>
          <a:p>
            <a:pPr lvl="0"/>
            <a:r>
              <a:rPr lang="fi-FI">
                <a:uFillTx/>
              </a:rPr>
              <a:t>Muokkaa tekstin perustyylejä napsauttamalla</a:t>
            </a:r>
          </a:p>
          <a:p>
            <a:pPr lvl="1"/>
            <a:r>
              <a:rPr lang="fi-FI">
                <a:uFillTx/>
              </a:rPr>
              <a:t>toinen taso</a:t>
            </a:r>
          </a:p>
          <a:p>
            <a:pPr lvl="2"/>
            <a:r>
              <a:rPr lang="fi-FI">
                <a:uFillTx/>
              </a:rPr>
              <a:t>kolmas taso</a:t>
            </a:r>
          </a:p>
          <a:p>
            <a:pPr lvl="3"/>
            <a:r>
              <a:rPr lang="fi-FI">
                <a:uFillTx/>
              </a:rPr>
              <a:t>neljäs taso</a:t>
            </a:r>
          </a:p>
          <a:p>
            <a:pPr lvl="4"/>
            <a:r>
              <a:rPr lang="fi-FI">
                <a:uFillTx/>
              </a:rPr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1E289CD-BC0E-4898-812E-A6A43EF32DBA}" type="datetime1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 dirty="0">
              <a:uFillTx/>
            </a:endParaRPr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E8ACFB45-9A1F-4BF1-AEB1-168A3EE59D06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uFillTx/>
              </a:rPr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>
                <a:uFillTx/>
              </a:rPr>
              <a:t>Muokkaa tekstin perustyylejä napsauttamalla</a:t>
            </a:r>
          </a:p>
          <a:p>
            <a:pPr lvl="1"/>
            <a:r>
              <a:rPr lang="fi-FI">
                <a:uFillTx/>
              </a:rPr>
              <a:t>toinen taso</a:t>
            </a:r>
          </a:p>
          <a:p>
            <a:pPr lvl="2"/>
            <a:r>
              <a:rPr lang="fi-FI">
                <a:uFillTx/>
              </a:rPr>
              <a:t>kolmas taso</a:t>
            </a:r>
          </a:p>
          <a:p>
            <a:pPr lvl="3"/>
            <a:r>
              <a:rPr lang="fi-FI">
                <a:uFillTx/>
              </a:rPr>
              <a:t>neljäs taso</a:t>
            </a:r>
          </a:p>
          <a:p>
            <a:pPr lvl="4"/>
            <a:r>
              <a:rPr lang="fi-FI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>
                <a:uFillTx/>
              </a:rPr>
              <a:t>Muokkaa tekstin perustyylejä napsauttamalla</a:t>
            </a:r>
          </a:p>
          <a:p>
            <a:pPr lvl="1"/>
            <a:r>
              <a:rPr lang="fi-FI">
                <a:uFillTx/>
              </a:rPr>
              <a:t>toinen taso</a:t>
            </a:r>
          </a:p>
          <a:p>
            <a:pPr lvl="2"/>
            <a:r>
              <a:rPr lang="fi-FI">
                <a:uFillTx/>
              </a:rPr>
              <a:t>kolmas taso</a:t>
            </a:r>
          </a:p>
          <a:p>
            <a:pPr lvl="3"/>
            <a:r>
              <a:rPr lang="fi-FI">
                <a:uFillTx/>
              </a:rPr>
              <a:t>neljäs taso</a:t>
            </a:r>
          </a:p>
          <a:p>
            <a:pPr lvl="4"/>
            <a:r>
              <a:rPr lang="fi-FI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uFillTx/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>
                <a:uFillTx/>
              </a:rPr>
              <a:t>Muokkaa tekstin perustyylejä napsauttamalla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uFillTx/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>
                <a:uFillTx/>
              </a:rPr>
              <a:t>Muokkaa tekstin perustyylejä napsauttamalla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AE3CF9F1-E9BA-4577-88F3-3C23F9C0C1A0}" type="datetime1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 dirty="0">
              <a:uFillTx/>
            </a:endParaRPr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4E379DBF-2A29-43B1-9F7E-346CAF37AC69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sisältö-ja-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1172387"/>
          </a:xfrm>
        </p:spPr>
        <p:txBody>
          <a:bodyPr/>
          <a:lstStyle/>
          <a:p>
            <a:r>
              <a:rPr lang="fi-FI" dirty="0">
                <a:uFillTx/>
              </a:rPr>
              <a:t>Muokkaa </a:t>
            </a:r>
            <a:r>
              <a:rPr lang="fi-FI" dirty="0" err="1">
                <a:uFillTx/>
              </a:rPr>
              <a:t>perustyyl</a:t>
            </a:r>
            <a:r>
              <a:rPr lang="fi-FI" dirty="0">
                <a:uFillTx/>
              </a:rPr>
              <a:t>. </a:t>
            </a:r>
            <a:r>
              <a:rPr lang="fi-FI" dirty="0" err="1">
                <a:uFillTx/>
              </a:rPr>
              <a:t>napsautt</a:t>
            </a:r>
            <a:r>
              <a:rPr lang="fi-FI" dirty="0">
                <a:uFillTx/>
              </a:rPr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720516"/>
            <a:ext cx="6371618" cy="4457083"/>
          </a:xfrm>
        </p:spPr>
        <p:txBody>
          <a:bodyPr/>
          <a:lstStyle/>
          <a:p>
            <a:pPr lvl="0"/>
            <a:r>
              <a:rPr lang="fi-FI">
                <a:uFillTx/>
              </a:rPr>
              <a:t>Muokkaa tekstin perustyylejä napsauttamalla</a:t>
            </a:r>
          </a:p>
          <a:p>
            <a:pPr lvl="1"/>
            <a:r>
              <a:rPr lang="fi-FI">
                <a:uFillTx/>
              </a:rPr>
              <a:t>toinen taso</a:t>
            </a:r>
          </a:p>
          <a:p>
            <a:pPr lvl="2"/>
            <a:r>
              <a:rPr lang="fi-FI">
                <a:uFillTx/>
              </a:rPr>
              <a:t>kolmas taso</a:t>
            </a:r>
          </a:p>
          <a:p>
            <a:pPr lvl="3"/>
            <a:r>
              <a:rPr lang="fi-FI">
                <a:uFillTx/>
              </a:rPr>
              <a:t>neljäs taso</a:t>
            </a:r>
          </a:p>
          <a:p>
            <a:pPr lvl="4"/>
            <a:r>
              <a:rPr lang="fi-FI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D83ECD06-8F20-4CE8-943F-B69CD98B9D5E}" type="datetime1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 dirty="0">
              <a:uFillTx/>
            </a:endParaRPr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9853895-AB2C-4C0C-8295-D1EE2770F9CD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iso-kuva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AAA1AE9D-5030-41AB-A4FF-78CB0C415936}" type="datetime1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10D2B2FB-3A4B-4871-9BF7-9291A37AF9F4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olme-kuvaa-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54000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2587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2719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1A0C054D-5469-4F93-96B9-22A37617ACB9}" type="datetime1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 dirty="0">
              <a:uFillTx/>
            </a:endParaRPr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30A1BF7D-A071-4EEB-BDBC-D210FAA6695A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>
                <a:uFillTx/>
              </a:rPr>
              <a:t>Muokkaa perustyyl. napsautt.</a:t>
            </a:r>
          </a:p>
        </p:txBody>
      </p:sp>
      <p:sp>
        <p:nvSpPr>
          <p:cNvPr id="3075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>
                <a:uFillTx/>
              </a:rPr>
              <a:t>Muokkaa tekstin perustyylejä napsauttamalla</a:t>
            </a:r>
          </a:p>
          <a:p>
            <a:pPr lvl="1"/>
            <a:r>
              <a:rPr lang="fi-FI" altLang="fi-FI">
                <a:uFillTx/>
              </a:rPr>
              <a:t>toinen taso</a:t>
            </a:r>
          </a:p>
          <a:p>
            <a:pPr lvl="2"/>
            <a:r>
              <a:rPr lang="fi-FI" altLang="fi-FI">
                <a:uFillTx/>
              </a:rPr>
              <a:t>kolmas taso</a:t>
            </a:r>
          </a:p>
          <a:p>
            <a:pPr lvl="3"/>
            <a:r>
              <a:rPr lang="fi-FI" altLang="fi-FI">
                <a:uFillTx/>
              </a:rPr>
              <a:t>neljäs taso</a:t>
            </a:r>
          </a:p>
          <a:p>
            <a:pPr lvl="4"/>
            <a:r>
              <a:rPr lang="fi-FI" altLang="fi-FI">
                <a:uFillTx/>
              </a:rPr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21B3815A-B376-4C20-976A-CC788C852782}" type="datetime1">
              <a:rPr lang="fi-FI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00"/>
                </a:solidFill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3CC8933F-2D5B-4E8A-B1D8-F79D01572547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  <p:grpSp>
        <p:nvGrpSpPr>
          <p:cNvPr id="3079" name="Ryhmä 6"/>
          <p:cNvGrpSpPr/>
          <p:nvPr/>
        </p:nvGrpSpPr>
        <p:grpSpPr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3080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1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2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>
                <a:uFillTx/>
              </a:endParaRPr>
            </a:p>
          </p:txBody>
        </p:sp>
        <p:sp>
          <p:nvSpPr>
            <p:cNvPr id="3083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4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5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6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>
                <a:uFillTx/>
              </a:endParaRPr>
            </a:p>
          </p:txBody>
        </p:sp>
        <p:sp>
          <p:nvSpPr>
            <p:cNvPr id="3087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8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9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90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chemeClr val="tx1"/>
          </a:solidFill>
          <a:uFillTx/>
          <a:latin typeface="Arial Black" panose="020B0A04020102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9pPr>
    </p:titleStyle>
    <p:bodyStyle>
      <a:lvl1pPr marL="2286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bodyStyle>
    <p:otherStyle>
      <a:defPPr>
        <a:defRPr lang="fi-FI">
          <a:uFillTx/>
        </a:defRPr>
      </a:defPPr>
      <a:lvl1pPr marL="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1949116"/>
            <a:ext cx="10661515" cy="3644288"/>
          </a:xfrm>
        </p:spPr>
        <p:txBody>
          <a:bodyPr/>
          <a:lstStyle/>
          <a:p>
            <a:pPr algn="ctr"/>
            <a:r>
              <a:rPr lang="fi-FI" dirty="0">
                <a:uFillTx/>
              </a:rPr>
              <a:t>Kalanruoto-kaavio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9D270131-D298-4E66-8347-236AF470D665}" type="datetime1">
              <a:rPr lang="fi-FI" smtClean="0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>
              <a:uFillTx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2721E670-1F5B-4A49-8DE6-16F3E62BC8C2}" type="slidenum">
              <a:rPr lang="fi-FI" smtClean="0">
                <a:uFillTx/>
              </a:rPr>
              <a:pPr>
                <a:defRPr>
                  <a:uFillTx/>
                </a:defRPr>
              </a:pPr>
              <a:t>1</a:t>
            </a:fld>
            <a:endParaRPr lang="fi-FI">
              <a:uFillTx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8A976-13DE-49FC-9E46-33B17DF6D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Kalanruoto-kaavio (Ishikawa-diagram)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07E86-42DA-4536-9AE8-7A2748686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Tarkoitus on kuvata ongelmaan liittyviä ilmiöitä ja ryhmitellä niitä vaikutussuhteiden perusteella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/>
              <a:t>Usein käytettyjä kategorioita ovat esimerkiksi työtavat, ihmiset, mittaaminen, sisällöt, ympäristö, työvälineet</a:t>
            </a:r>
          </a:p>
          <a:p>
            <a:pPr lvl="1"/>
            <a:r>
              <a:rPr lang="fi-FI" dirty="0"/>
              <a:t>Käytettäviä kategorioita voi olla muitakin, eikä kaikkia aina tarvita. Voit valita näistä tai miettiä, olisiko joku muu kategoria kuvaavampi huomioillesi.</a:t>
            </a:r>
          </a:p>
          <a:p>
            <a:pPr marL="457200" lvl="1" indent="0">
              <a:buNone/>
            </a:pPr>
            <a:endParaRPr lang="fi-FI" dirty="0"/>
          </a:p>
          <a:p>
            <a:r>
              <a:rPr lang="fi-FI" dirty="0"/>
              <a:t>Kalan päähän kirjoitetaan tarkasteltava ongelma</a:t>
            </a:r>
          </a:p>
          <a:p>
            <a:r>
              <a:rPr lang="fi-FI" dirty="0"/>
              <a:t>Ruotoihin kirjoitetaan ongelmaan vaikuttavia ilmiöitä</a:t>
            </a:r>
          </a:p>
          <a:p>
            <a:r>
              <a:rPr lang="fi-FI" dirty="0"/>
              <a:t>Löydettyyn ilmiöön voi edelleen vaikuttaa toinen ilmiö, jolloin syntyy vaikutusketjuja</a:t>
            </a:r>
          </a:p>
          <a:p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67BC3F-9FA3-4D1A-9A6A-34B57550D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72D3E8FF-0D86-4156-9F0A-94F0D78AD399}" type="datetime1">
              <a:rPr lang="fi-FI" smtClean="0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 dirty="0">
              <a:uFillTx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3166D8-A009-457D-BF77-ED2D2674F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5441B1-FE36-4CB5-AFCA-645D0F8CE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13CFDC6C-3633-4E4E-A1CE-7741E7EBFD50}" type="slidenum">
              <a:rPr lang="fi-FI" smtClean="0">
                <a:uFillTx/>
              </a:rPr>
              <a:pPr>
                <a:defRPr>
                  <a:uFillTx/>
                </a:defRPr>
              </a:pPr>
              <a:t>2</a:t>
            </a:fld>
            <a:endParaRPr lang="fi-FI" dirty="0">
              <a:uFillTx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AC9A118-AACC-4C2D-8778-7A472F913F6B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fi-FI" dirty="0"/>
              <a:t>Kalanruoto-kaaviolla pyritään ymmärtämään, millaiset asiat vaikuttavat tunnistetun ongelman syntymiseen. </a:t>
            </a:r>
          </a:p>
        </p:txBody>
      </p:sp>
    </p:spTree>
    <p:extLst>
      <p:ext uri="{BB962C8B-B14F-4D97-AF65-F5344CB8AC3E}">
        <p14:creationId xmlns:p14="http://schemas.microsoft.com/office/powerpoint/2010/main" val="3678734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8A976-13DE-49FC-9E46-33B17DF6D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Kalanruoto-kaavio (Ishikawa-diagram)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67BC3F-9FA3-4D1A-9A6A-34B57550D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72D3E8FF-0D86-4156-9F0A-94F0D78AD399}" type="datetime1">
              <a:rPr lang="fi-FI" smtClean="0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 dirty="0">
              <a:uFillTx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3166D8-A009-457D-BF77-ED2D2674F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5441B1-FE36-4CB5-AFCA-645D0F8CE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13CFDC6C-3633-4E4E-A1CE-7741E7EBFD50}" type="slidenum">
              <a:rPr lang="fi-FI" smtClean="0">
                <a:uFillTx/>
              </a:rPr>
              <a:pPr>
                <a:defRPr>
                  <a:uFillTx/>
                </a:defRPr>
              </a:pPr>
              <a:t>3</a:t>
            </a:fld>
            <a:endParaRPr lang="fi-FI" dirty="0">
              <a:uFillTx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AC9A118-AACC-4C2D-8778-7A472F913F6B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fi-FI" dirty="0"/>
              <a:t>Kirjoita ruotoihin vaikuttavia asioita ja ilmiöitä. Lisää, poista ja muuta otsikoita niin, että kalanruoto kuvaa kehitettävää ympäristöä.</a:t>
            </a:r>
          </a:p>
        </p:txBody>
      </p:sp>
      <p:sp>
        <p:nvSpPr>
          <p:cNvPr id="10" name="Shape 61">
            <a:extLst>
              <a:ext uri="{FF2B5EF4-FFF2-40B4-BE49-F238E27FC236}">
                <a16:creationId xmlns:a16="http://schemas.microsoft.com/office/drawing/2014/main" id="{A3868B25-A5BE-48D2-9154-65C04D368835}"/>
              </a:ext>
            </a:extLst>
          </p:cNvPr>
          <p:cNvSpPr txBox="1"/>
          <p:nvPr/>
        </p:nvSpPr>
        <p:spPr>
          <a:xfrm>
            <a:off x="10046416" y="1576563"/>
            <a:ext cx="1975678" cy="5614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fi">
                <a:solidFill>
                  <a:srgbClr val="999999"/>
                </a:solidFill>
                <a:latin typeface="+mj-lt"/>
                <a:ea typeface="Exo 2"/>
                <a:cs typeface="Exo 2"/>
                <a:sym typeface="Exo 2"/>
              </a:rPr>
              <a:t>Ihmiset</a:t>
            </a:r>
          </a:p>
        </p:txBody>
      </p:sp>
      <p:sp>
        <p:nvSpPr>
          <p:cNvPr id="11" name="Shape 64">
            <a:extLst>
              <a:ext uri="{FF2B5EF4-FFF2-40B4-BE49-F238E27FC236}">
                <a16:creationId xmlns:a16="http://schemas.microsoft.com/office/drawing/2014/main" id="{9CF4DDE9-DED3-44D6-82F9-559371385FF6}"/>
              </a:ext>
            </a:extLst>
          </p:cNvPr>
          <p:cNvSpPr txBox="1"/>
          <p:nvPr/>
        </p:nvSpPr>
        <p:spPr>
          <a:xfrm>
            <a:off x="9509921" y="5401922"/>
            <a:ext cx="1975678" cy="5614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fi" dirty="0">
                <a:solidFill>
                  <a:srgbClr val="999999"/>
                </a:solidFill>
                <a:latin typeface="+mj-lt"/>
                <a:ea typeface="Exo 2"/>
                <a:cs typeface="Exo 2"/>
                <a:sym typeface="Exo 2"/>
              </a:rPr>
              <a:t>Johtaminen</a:t>
            </a:r>
          </a:p>
        </p:txBody>
      </p:sp>
      <p:sp>
        <p:nvSpPr>
          <p:cNvPr id="12" name="Shape 59">
            <a:extLst>
              <a:ext uri="{FF2B5EF4-FFF2-40B4-BE49-F238E27FC236}">
                <a16:creationId xmlns:a16="http://schemas.microsoft.com/office/drawing/2014/main" id="{09147DC9-D3C0-45E2-832C-DCE16D2B5414}"/>
              </a:ext>
            </a:extLst>
          </p:cNvPr>
          <p:cNvSpPr txBox="1"/>
          <p:nvPr/>
        </p:nvSpPr>
        <p:spPr>
          <a:xfrm>
            <a:off x="3070231" y="1576563"/>
            <a:ext cx="2551282" cy="5614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fi" dirty="0">
                <a:solidFill>
                  <a:srgbClr val="999999"/>
                </a:solidFill>
                <a:latin typeface="+mj-lt"/>
                <a:ea typeface="Exo 2"/>
                <a:cs typeface="Exo 2"/>
                <a:sym typeface="Exo 2"/>
              </a:rPr>
              <a:t>Välineet</a:t>
            </a:r>
          </a:p>
        </p:txBody>
      </p:sp>
      <p:sp>
        <p:nvSpPr>
          <p:cNvPr id="13" name="Shape 60">
            <a:extLst>
              <a:ext uri="{FF2B5EF4-FFF2-40B4-BE49-F238E27FC236}">
                <a16:creationId xmlns:a16="http://schemas.microsoft.com/office/drawing/2014/main" id="{2D182320-37FE-455B-B1C1-160118FE98DE}"/>
              </a:ext>
            </a:extLst>
          </p:cNvPr>
          <p:cNvSpPr txBox="1"/>
          <p:nvPr/>
        </p:nvSpPr>
        <p:spPr>
          <a:xfrm>
            <a:off x="6322155" y="1576563"/>
            <a:ext cx="2551282" cy="5614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fi">
                <a:solidFill>
                  <a:srgbClr val="999999"/>
                </a:solidFill>
                <a:latin typeface="+mj-lt"/>
                <a:ea typeface="Exo 2"/>
                <a:cs typeface="Exo 2"/>
                <a:sym typeface="Exo 2"/>
              </a:rPr>
              <a:t>Työtavat</a:t>
            </a:r>
          </a:p>
        </p:txBody>
      </p:sp>
      <p:sp>
        <p:nvSpPr>
          <p:cNvPr id="14" name="Shape 62">
            <a:extLst>
              <a:ext uri="{FF2B5EF4-FFF2-40B4-BE49-F238E27FC236}">
                <a16:creationId xmlns:a16="http://schemas.microsoft.com/office/drawing/2014/main" id="{31B38163-511C-46A5-AEED-ECFFD761B42E}"/>
              </a:ext>
            </a:extLst>
          </p:cNvPr>
          <p:cNvSpPr txBox="1"/>
          <p:nvPr/>
        </p:nvSpPr>
        <p:spPr>
          <a:xfrm>
            <a:off x="3043909" y="5401922"/>
            <a:ext cx="1952540" cy="5614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fi" dirty="0">
                <a:solidFill>
                  <a:srgbClr val="999999"/>
                </a:solidFill>
                <a:latin typeface="+mj-lt"/>
                <a:ea typeface="Exo 2"/>
                <a:cs typeface="Exo 2"/>
                <a:sym typeface="Exo 2"/>
              </a:rPr>
              <a:t>Sisällöt</a:t>
            </a:r>
          </a:p>
        </p:txBody>
      </p:sp>
      <p:sp>
        <p:nvSpPr>
          <p:cNvPr id="15" name="Shape 63">
            <a:extLst>
              <a:ext uri="{FF2B5EF4-FFF2-40B4-BE49-F238E27FC236}">
                <a16:creationId xmlns:a16="http://schemas.microsoft.com/office/drawing/2014/main" id="{ABBA0CC9-2BD0-4844-A9AA-271E3C08FABD}"/>
              </a:ext>
            </a:extLst>
          </p:cNvPr>
          <p:cNvSpPr txBox="1"/>
          <p:nvPr/>
        </p:nvSpPr>
        <p:spPr>
          <a:xfrm>
            <a:off x="5697087" y="5401922"/>
            <a:ext cx="2551282" cy="5614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fi">
                <a:solidFill>
                  <a:srgbClr val="999999"/>
                </a:solidFill>
                <a:latin typeface="+mj-lt"/>
                <a:ea typeface="Exo 2"/>
                <a:cs typeface="Exo 2"/>
                <a:sym typeface="Exo 2"/>
              </a:rPr>
              <a:t>Ympäristö</a:t>
            </a:r>
          </a:p>
        </p:txBody>
      </p:sp>
      <p:cxnSp>
        <p:nvCxnSpPr>
          <p:cNvPr id="16" name="Shape 65">
            <a:extLst>
              <a:ext uri="{FF2B5EF4-FFF2-40B4-BE49-F238E27FC236}">
                <a16:creationId xmlns:a16="http://schemas.microsoft.com/office/drawing/2014/main" id="{E9DBC491-694E-4E83-BB55-B7A032E6F3EE}"/>
              </a:ext>
            </a:extLst>
          </p:cNvPr>
          <p:cNvCxnSpPr>
            <a:cxnSpLocks/>
            <a:stCxn id="12" idx="2"/>
          </p:cNvCxnSpPr>
          <p:nvPr/>
        </p:nvCxnSpPr>
        <p:spPr>
          <a:xfrm flipH="1">
            <a:off x="3129932" y="2138027"/>
            <a:ext cx="1215940" cy="1642687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7" name="Shape 66">
            <a:extLst>
              <a:ext uri="{FF2B5EF4-FFF2-40B4-BE49-F238E27FC236}">
                <a16:creationId xmlns:a16="http://schemas.microsoft.com/office/drawing/2014/main" id="{BE5D2C4C-E721-4BDB-9FBF-FD9808E92E95}"/>
              </a:ext>
            </a:extLst>
          </p:cNvPr>
          <p:cNvCxnSpPr>
            <a:cxnSpLocks/>
            <a:stCxn id="13" idx="2"/>
          </p:cNvCxnSpPr>
          <p:nvPr/>
        </p:nvCxnSpPr>
        <p:spPr>
          <a:xfrm flipH="1">
            <a:off x="5949385" y="2138027"/>
            <a:ext cx="1648411" cy="1639093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8" name="Shape 67">
            <a:extLst>
              <a:ext uri="{FF2B5EF4-FFF2-40B4-BE49-F238E27FC236}">
                <a16:creationId xmlns:a16="http://schemas.microsoft.com/office/drawing/2014/main" id="{2DC2CB2D-44C9-4621-A34C-C6DA8BF2567D}"/>
              </a:ext>
            </a:extLst>
          </p:cNvPr>
          <p:cNvCxnSpPr>
            <a:cxnSpLocks/>
            <a:stCxn id="10" idx="2"/>
          </p:cNvCxnSpPr>
          <p:nvPr/>
        </p:nvCxnSpPr>
        <p:spPr>
          <a:xfrm flipH="1">
            <a:off x="9437235" y="2138027"/>
            <a:ext cx="1597020" cy="1648824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9" name="Shape 68">
            <a:extLst>
              <a:ext uri="{FF2B5EF4-FFF2-40B4-BE49-F238E27FC236}">
                <a16:creationId xmlns:a16="http://schemas.microsoft.com/office/drawing/2014/main" id="{2CB539D1-4CEF-4C0D-9D3B-90C2DEB34FFD}"/>
              </a:ext>
            </a:extLst>
          </p:cNvPr>
          <p:cNvCxnSpPr>
            <a:cxnSpLocks/>
            <a:stCxn id="11" idx="0"/>
          </p:cNvCxnSpPr>
          <p:nvPr/>
        </p:nvCxnSpPr>
        <p:spPr>
          <a:xfrm flipH="1" flipV="1">
            <a:off x="8640966" y="3780714"/>
            <a:ext cx="1856794" cy="1621208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20" name="Shape 69">
            <a:extLst>
              <a:ext uri="{FF2B5EF4-FFF2-40B4-BE49-F238E27FC236}">
                <a16:creationId xmlns:a16="http://schemas.microsoft.com/office/drawing/2014/main" id="{DDA3D0D7-0629-4B48-A079-8D04650298F8}"/>
              </a:ext>
            </a:extLst>
          </p:cNvPr>
          <p:cNvCxnSpPr>
            <a:cxnSpLocks/>
            <a:stCxn id="15" idx="0"/>
          </p:cNvCxnSpPr>
          <p:nvPr/>
        </p:nvCxnSpPr>
        <p:spPr>
          <a:xfrm flipH="1" flipV="1">
            <a:off x="5286238" y="3777120"/>
            <a:ext cx="1686490" cy="1624802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21" name="Shape 70">
            <a:extLst>
              <a:ext uri="{FF2B5EF4-FFF2-40B4-BE49-F238E27FC236}">
                <a16:creationId xmlns:a16="http://schemas.microsoft.com/office/drawing/2014/main" id="{86224961-4034-419F-99AD-F771E84A4D68}"/>
              </a:ext>
            </a:extLst>
          </p:cNvPr>
          <p:cNvCxnSpPr>
            <a:cxnSpLocks/>
            <a:stCxn id="14" idx="0"/>
          </p:cNvCxnSpPr>
          <p:nvPr/>
        </p:nvCxnSpPr>
        <p:spPr>
          <a:xfrm flipH="1" flipV="1">
            <a:off x="2738269" y="3792664"/>
            <a:ext cx="1281910" cy="1609258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22" name="Shape 71">
            <a:extLst>
              <a:ext uri="{FF2B5EF4-FFF2-40B4-BE49-F238E27FC236}">
                <a16:creationId xmlns:a16="http://schemas.microsoft.com/office/drawing/2014/main" id="{EA12F24A-DAAB-4FB2-B23F-2F267DECD454}"/>
              </a:ext>
            </a:extLst>
          </p:cNvPr>
          <p:cNvSpPr/>
          <p:nvPr/>
        </p:nvSpPr>
        <p:spPr>
          <a:xfrm>
            <a:off x="92751" y="3035497"/>
            <a:ext cx="2252920" cy="1514332"/>
          </a:xfrm>
          <a:prstGeom prst="ellipse">
            <a:avLst/>
          </a:prstGeom>
          <a:solidFill>
            <a:schemeClr val="lt2"/>
          </a:solidFill>
          <a:ln w="381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fi-FI" b="1"/>
              <a:t>Ongelman kuvaus</a:t>
            </a:r>
          </a:p>
        </p:txBody>
      </p:sp>
      <p:cxnSp>
        <p:nvCxnSpPr>
          <p:cNvPr id="23" name="Shape 78">
            <a:extLst>
              <a:ext uri="{FF2B5EF4-FFF2-40B4-BE49-F238E27FC236}">
                <a16:creationId xmlns:a16="http://schemas.microsoft.com/office/drawing/2014/main" id="{57584164-9415-4ECE-BB0B-BE7E9AA5DE3E}"/>
              </a:ext>
            </a:extLst>
          </p:cNvPr>
          <p:cNvCxnSpPr>
            <a:cxnSpLocks/>
            <a:endCxn id="22" idx="6"/>
          </p:cNvCxnSpPr>
          <p:nvPr/>
        </p:nvCxnSpPr>
        <p:spPr>
          <a:xfrm flipH="1">
            <a:off x="2345671" y="3792663"/>
            <a:ext cx="7419768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6" name="Shape 80">
            <a:extLst>
              <a:ext uri="{FF2B5EF4-FFF2-40B4-BE49-F238E27FC236}">
                <a16:creationId xmlns:a16="http://schemas.microsoft.com/office/drawing/2014/main" id="{FB1DB82D-4F9D-4009-AE2B-379E75E9BC93}"/>
              </a:ext>
            </a:extLst>
          </p:cNvPr>
          <p:cNvSpPr txBox="1"/>
          <p:nvPr/>
        </p:nvSpPr>
        <p:spPr>
          <a:xfrm rot="16200000">
            <a:off x="848736" y="993321"/>
            <a:ext cx="158531" cy="83530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</a:pPr>
            <a:endParaRPr sz="1200">
              <a:solidFill>
                <a:srgbClr val="999999"/>
              </a:solidFill>
              <a:latin typeface="Exo 2"/>
              <a:ea typeface="Exo 2"/>
              <a:cs typeface="Exo 2"/>
              <a:sym typeface="Exo 2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0381B56-92A1-4334-989F-12AACFA97D95}"/>
              </a:ext>
            </a:extLst>
          </p:cNvPr>
          <p:cNvSpPr/>
          <p:nvPr/>
        </p:nvSpPr>
        <p:spPr>
          <a:xfrm>
            <a:off x="4213180" y="2212993"/>
            <a:ext cx="1891375" cy="912324"/>
          </a:xfrm>
          <a:prstGeom prst="rect">
            <a:avLst/>
          </a:prstGeom>
        </p:spPr>
        <p:txBody>
          <a:bodyPr wrap="square" lIns="36000" tIns="36000" rIns="36000" bIns="36000">
            <a:noAutofit/>
          </a:bodyPr>
          <a:lstStyle/>
          <a:p>
            <a:pPr lvl="0"/>
            <a:r>
              <a:rPr lang="fi-FI" sz="1400" dirty="0"/>
              <a:t>Vaikuttavat välineet</a:t>
            </a:r>
            <a:endParaRPr lang="en-US" sz="14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111D260-4C7B-4F2D-9172-6DDD742768DF}"/>
              </a:ext>
            </a:extLst>
          </p:cNvPr>
          <p:cNvSpPr/>
          <p:nvPr/>
        </p:nvSpPr>
        <p:spPr>
          <a:xfrm>
            <a:off x="7448377" y="2246427"/>
            <a:ext cx="1891375" cy="912324"/>
          </a:xfrm>
          <a:prstGeom prst="rect">
            <a:avLst/>
          </a:prstGeom>
        </p:spPr>
        <p:txBody>
          <a:bodyPr wrap="square" lIns="36000" tIns="36000" rIns="36000" bIns="36000">
            <a:noAutofit/>
          </a:bodyPr>
          <a:lstStyle/>
          <a:p>
            <a:pPr lvl="0"/>
            <a:r>
              <a:rPr lang="fi-FI" sz="1400" dirty="0"/>
              <a:t>Vaikuttavat työtavat</a:t>
            </a:r>
            <a:endParaRPr lang="en-US" sz="14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D603334-2F4E-4CDA-948F-243E00C509F3}"/>
              </a:ext>
            </a:extLst>
          </p:cNvPr>
          <p:cNvSpPr/>
          <p:nvPr/>
        </p:nvSpPr>
        <p:spPr>
          <a:xfrm>
            <a:off x="10769213" y="2303828"/>
            <a:ext cx="1197145" cy="912324"/>
          </a:xfrm>
          <a:prstGeom prst="rect">
            <a:avLst/>
          </a:prstGeom>
        </p:spPr>
        <p:txBody>
          <a:bodyPr wrap="square" lIns="36000" tIns="36000" rIns="36000" bIns="36000">
            <a:noAutofit/>
          </a:bodyPr>
          <a:lstStyle/>
          <a:p>
            <a:pPr lvl="0"/>
            <a:r>
              <a:rPr lang="fi-FI" sz="1400" dirty="0"/>
              <a:t>Vaikuttavat ihmiset</a:t>
            </a:r>
            <a:endParaRPr lang="en-US" sz="1400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A9FD5F6-36EA-420B-9DA2-35A58F93D55D}"/>
              </a:ext>
            </a:extLst>
          </p:cNvPr>
          <p:cNvSpPr/>
          <p:nvPr/>
        </p:nvSpPr>
        <p:spPr>
          <a:xfrm>
            <a:off x="3320027" y="4342178"/>
            <a:ext cx="1891375" cy="912324"/>
          </a:xfrm>
          <a:prstGeom prst="rect">
            <a:avLst/>
          </a:prstGeom>
        </p:spPr>
        <p:txBody>
          <a:bodyPr wrap="square" lIns="36000" tIns="36000" rIns="36000" bIns="36000">
            <a:noAutofit/>
          </a:bodyPr>
          <a:lstStyle/>
          <a:p>
            <a:pPr lvl="0"/>
            <a:r>
              <a:rPr lang="fi-FI" sz="1400" dirty="0"/>
              <a:t>Vaikuttavat sisällöt</a:t>
            </a:r>
            <a:endParaRPr lang="en-US" sz="1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4BCB237-8E88-49A6-909D-1288F76EA3B1}"/>
              </a:ext>
            </a:extLst>
          </p:cNvPr>
          <p:cNvSpPr/>
          <p:nvPr/>
        </p:nvSpPr>
        <p:spPr>
          <a:xfrm>
            <a:off x="6299310" y="4361071"/>
            <a:ext cx="2187645" cy="912324"/>
          </a:xfrm>
          <a:prstGeom prst="rect">
            <a:avLst/>
          </a:prstGeom>
        </p:spPr>
        <p:txBody>
          <a:bodyPr wrap="square" lIns="36000" tIns="36000" rIns="36000" bIns="36000">
            <a:noAutofit/>
          </a:bodyPr>
          <a:lstStyle/>
          <a:p>
            <a:pPr lvl="0"/>
            <a:r>
              <a:rPr lang="fi-FI" sz="1400" dirty="0"/>
              <a:t>Ympäristön vaikuttavat tekijät</a:t>
            </a:r>
            <a:endParaRPr lang="en-US" sz="1400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1070CA8-14FA-4C47-BC10-26038A334E74}"/>
              </a:ext>
            </a:extLst>
          </p:cNvPr>
          <p:cNvSpPr/>
          <p:nvPr/>
        </p:nvSpPr>
        <p:spPr>
          <a:xfrm>
            <a:off x="9770765" y="4376404"/>
            <a:ext cx="1597020" cy="912324"/>
          </a:xfrm>
          <a:prstGeom prst="rect">
            <a:avLst/>
          </a:prstGeom>
        </p:spPr>
        <p:txBody>
          <a:bodyPr wrap="square" lIns="36000" tIns="36000" rIns="36000" bIns="36000">
            <a:noAutofit/>
          </a:bodyPr>
          <a:lstStyle/>
          <a:p>
            <a:pPr lvl="0"/>
            <a:r>
              <a:rPr lang="fi-FI" sz="1400" dirty="0"/>
              <a:t>Johtamisen vaikutus</a:t>
            </a:r>
            <a:endParaRPr lang="en-US" sz="1400" dirty="0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B3FAC7B3-26CF-4941-98C2-C725931D2D37}"/>
              </a:ext>
            </a:extLst>
          </p:cNvPr>
          <p:cNvSpPr/>
          <p:nvPr/>
        </p:nvSpPr>
        <p:spPr>
          <a:xfrm>
            <a:off x="7406496" y="5731521"/>
            <a:ext cx="1668947" cy="769382"/>
          </a:xfrm>
          <a:prstGeom prst="ellipse">
            <a:avLst/>
          </a:prstGeom>
          <a:noFill/>
          <a:ln w="57150">
            <a:solidFill>
              <a:srgbClr val="F20D00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>
                <a:solidFill>
                  <a:srgbClr val="FF0000"/>
                </a:solidFill>
              </a:rPr>
              <a:t>Tärkeä huomio</a:t>
            </a:r>
          </a:p>
        </p:txBody>
      </p:sp>
    </p:spTree>
    <p:extLst>
      <p:ext uri="{BB962C8B-B14F-4D97-AF65-F5344CB8AC3E}">
        <p14:creationId xmlns:p14="http://schemas.microsoft.com/office/powerpoint/2010/main" val="1563461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8A976-13DE-49FC-9E46-33B17DF6D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Kalanruoto-kaavio</a:t>
            </a:r>
            <a:r>
              <a:rPr lang="en-US" dirty="0"/>
              <a:t> - </a:t>
            </a:r>
            <a:r>
              <a:rPr lang="en-US" dirty="0" err="1"/>
              <a:t>esimerkki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67BC3F-9FA3-4D1A-9A6A-34B57550D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72D3E8FF-0D86-4156-9F0A-94F0D78AD399}" type="datetime1">
              <a:rPr lang="fi-FI" smtClean="0">
                <a:uFillTx/>
              </a:rPr>
              <a:pPr>
                <a:defRPr>
                  <a:uFillTx/>
                </a:defRPr>
              </a:pPr>
              <a:t>10.5.2020</a:t>
            </a:fld>
            <a:endParaRPr lang="fi-FI" dirty="0">
              <a:uFillTx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3166D8-A009-457D-BF77-ED2D2674F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5441B1-FE36-4CB5-AFCA-645D0F8CE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13CFDC6C-3633-4E4E-A1CE-7741E7EBFD50}" type="slidenum">
              <a:rPr lang="fi-FI" smtClean="0">
                <a:uFillTx/>
              </a:rPr>
              <a:pPr>
                <a:defRPr>
                  <a:uFillTx/>
                </a:defRPr>
              </a:pPr>
              <a:t>4</a:t>
            </a:fld>
            <a:endParaRPr lang="fi-FI" dirty="0">
              <a:uFillTx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AC9A118-AACC-4C2D-8778-7A472F913F6B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Ongelman</a:t>
            </a:r>
            <a:r>
              <a:rPr lang="en-US" dirty="0"/>
              <a:t> </a:t>
            </a:r>
            <a:r>
              <a:rPr lang="en-US" dirty="0" err="1"/>
              <a:t>juurisyy</a:t>
            </a:r>
            <a:r>
              <a:rPr lang="en-US" dirty="0"/>
              <a:t> </a:t>
            </a:r>
            <a:r>
              <a:rPr lang="en-US" dirty="0" err="1"/>
              <a:t>voi</a:t>
            </a:r>
            <a:r>
              <a:rPr lang="en-US" dirty="0"/>
              <a:t> olla </a:t>
            </a:r>
            <a:r>
              <a:rPr lang="en-US" dirty="0" err="1"/>
              <a:t>tietoinen</a:t>
            </a:r>
            <a:r>
              <a:rPr lang="en-US" dirty="0"/>
              <a:t> </a:t>
            </a:r>
            <a:r>
              <a:rPr lang="en-US" dirty="0" err="1"/>
              <a:t>päätös</a:t>
            </a:r>
            <a:r>
              <a:rPr lang="en-US" dirty="0"/>
              <a:t>.  2. </a:t>
            </a:r>
            <a:r>
              <a:rPr lang="en-US" dirty="0" err="1"/>
              <a:t>Tästä</a:t>
            </a:r>
            <a:r>
              <a:rPr lang="en-US" dirty="0"/>
              <a:t> </a:t>
            </a:r>
            <a:r>
              <a:rPr lang="en-US" dirty="0" err="1"/>
              <a:t>huolimatta</a:t>
            </a:r>
            <a:r>
              <a:rPr lang="en-US" dirty="0"/>
              <a:t> </a:t>
            </a:r>
            <a:r>
              <a:rPr lang="en-US" dirty="0" err="1"/>
              <a:t>yleensä</a:t>
            </a:r>
            <a:r>
              <a:rPr lang="en-US" dirty="0"/>
              <a:t> </a:t>
            </a:r>
            <a:r>
              <a:rPr lang="en-US" dirty="0" err="1"/>
              <a:t>voidaan</a:t>
            </a:r>
            <a:r>
              <a:rPr lang="en-US" dirty="0"/>
              <a:t> </a:t>
            </a:r>
            <a:r>
              <a:rPr lang="en-US" dirty="0" err="1"/>
              <a:t>silti</a:t>
            </a:r>
            <a:r>
              <a:rPr lang="en-US" dirty="0"/>
              <a:t> </a:t>
            </a:r>
            <a:r>
              <a:rPr lang="en-US" dirty="0" err="1"/>
              <a:t>löytää</a:t>
            </a:r>
            <a:r>
              <a:rPr lang="en-US" dirty="0"/>
              <a:t> </a:t>
            </a:r>
            <a:r>
              <a:rPr lang="en-US" dirty="0" err="1"/>
              <a:t>parempia</a:t>
            </a:r>
            <a:r>
              <a:rPr lang="en-US" dirty="0"/>
              <a:t> </a:t>
            </a:r>
            <a:r>
              <a:rPr lang="en-US" dirty="0" err="1"/>
              <a:t>tapoja</a:t>
            </a:r>
            <a:r>
              <a:rPr lang="en-US" dirty="0"/>
              <a:t> </a:t>
            </a:r>
            <a:r>
              <a:rPr lang="en-US" dirty="0" err="1"/>
              <a:t>toimia</a:t>
            </a:r>
            <a:r>
              <a:rPr lang="en-US" dirty="0"/>
              <a:t> </a:t>
            </a:r>
            <a:r>
              <a:rPr lang="en-US" dirty="0" err="1"/>
              <a:t>sopimalla</a:t>
            </a:r>
            <a:r>
              <a:rPr lang="en-US" dirty="0"/>
              <a:t> </a:t>
            </a:r>
            <a:r>
              <a:rPr lang="en-US" dirty="0" err="1"/>
              <a:t>niistä</a:t>
            </a:r>
            <a:r>
              <a:rPr lang="en-US" dirty="0"/>
              <a:t> </a:t>
            </a:r>
            <a:r>
              <a:rPr lang="en-US" dirty="0" err="1"/>
              <a:t>yhdessä</a:t>
            </a:r>
            <a:endParaRPr lang="en-US" dirty="0"/>
          </a:p>
        </p:txBody>
      </p:sp>
      <p:sp>
        <p:nvSpPr>
          <p:cNvPr id="10" name="Shape 61">
            <a:extLst>
              <a:ext uri="{FF2B5EF4-FFF2-40B4-BE49-F238E27FC236}">
                <a16:creationId xmlns:a16="http://schemas.microsoft.com/office/drawing/2014/main" id="{A3868B25-A5BE-48D2-9154-65C04D368835}"/>
              </a:ext>
            </a:extLst>
          </p:cNvPr>
          <p:cNvSpPr txBox="1"/>
          <p:nvPr/>
        </p:nvSpPr>
        <p:spPr>
          <a:xfrm>
            <a:off x="10046416" y="1576563"/>
            <a:ext cx="1975678" cy="5614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fi">
                <a:solidFill>
                  <a:srgbClr val="999999"/>
                </a:solidFill>
                <a:latin typeface="+mj-lt"/>
                <a:ea typeface="Exo 2"/>
                <a:cs typeface="Exo 2"/>
                <a:sym typeface="Exo 2"/>
              </a:rPr>
              <a:t>Ihmiset</a:t>
            </a:r>
          </a:p>
        </p:txBody>
      </p:sp>
      <p:sp>
        <p:nvSpPr>
          <p:cNvPr id="11" name="Shape 64">
            <a:extLst>
              <a:ext uri="{FF2B5EF4-FFF2-40B4-BE49-F238E27FC236}">
                <a16:creationId xmlns:a16="http://schemas.microsoft.com/office/drawing/2014/main" id="{9CF4DDE9-DED3-44D6-82F9-559371385FF6}"/>
              </a:ext>
            </a:extLst>
          </p:cNvPr>
          <p:cNvSpPr txBox="1"/>
          <p:nvPr/>
        </p:nvSpPr>
        <p:spPr>
          <a:xfrm>
            <a:off x="9509921" y="5401922"/>
            <a:ext cx="1975678" cy="5614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fi" dirty="0">
                <a:solidFill>
                  <a:srgbClr val="999999"/>
                </a:solidFill>
                <a:latin typeface="+mj-lt"/>
                <a:ea typeface="Exo 2"/>
                <a:cs typeface="Exo 2"/>
                <a:sym typeface="Exo 2"/>
              </a:rPr>
              <a:t>Johtaminen</a:t>
            </a:r>
          </a:p>
        </p:txBody>
      </p:sp>
      <p:sp>
        <p:nvSpPr>
          <p:cNvPr id="12" name="Shape 59">
            <a:extLst>
              <a:ext uri="{FF2B5EF4-FFF2-40B4-BE49-F238E27FC236}">
                <a16:creationId xmlns:a16="http://schemas.microsoft.com/office/drawing/2014/main" id="{09147DC9-D3C0-45E2-832C-DCE16D2B5414}"/>
              </a:ext>
            </a:extLst>
          </p:cNvPr>
          <p:cNvSpPr txBox="1"/>
          <p:nvPr/>
        </p:nvSpPr>
        <p:spPr>
          <a:xfrm>
            <a:off x="3070231" y="1576563"/>
            <a:ext cx="2551282" cy="5614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fi" dirty="0">
                <a:solidFill>
                  <a:srgbClr val="999999"/>
                </a:solidFill>
                <a:latin typeface="+mj-lt"/>
                <a:ea typeface="Exo 2"/>
                <a:cs typeface="Exo 2"/>
                <a:sym typeface="Exo 2"/>
              </a:rPr>
              <a:t>Välineet</a:t>
            </a:r>
          </a:p>
        </p:txBody>
      </p:sp>
      <p:sp>
        <p:nvSpPr>
          <p:cNvPr id="13" name="Shape 60">
            <a:extLst>
              <a:ext uri="{FF2B5EF4-FFF2-40B4-BE49-F238E27FC236}">
                <a16:creationId xmlns:a16="http://schemas.microsoft.com/office/drawing/2014/main" id="{2D182320-37FE-455B-B1C1-160118FE98DE}"/>
              </a:ext>
            </a:extLst>
          </p:cNvPr>
          <p:cNvSpPr txBox="1"/>
          <p:nvPr/>
        </p:nvSpPr>
        <p:spPr>
          <a:xfrm>
            <a:off x="6322155" y="1576563"/>
            <a:ext cx="2551282" cy="5614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fi">
                <a:solidFill>
                  <a:srgbClr val="999999"/>
                </a:solidFill>
                <a:latin typeface="+mj-lt"/>
                <a:ea typeface="Exo 2"/>
                <a:cs typeface="Exo 2"/>
                <a:sym typeface="Exo 2"/>
              </a:rPr>
              <a:t>Työtavat</a:t>
            </a:r>
          </a:p>
        </p:txBody>
      </p:sp>
      <p:sp>
        <p:nvSpPr>
          <p:cNvPr id="14" name="Shape 62">
            <a:extLst>
              <a:ext uri="{FF2B5EF4-FFF2-40B4-BE49-F238E27FC236}">
                <a16:creationId xmlns:a16="http://schemas.microsoft.com/office/drawing/2014/main" id="{31B38163-511C-46A5-AEED-ECFFD761B42E}"/>
              </a:ext>
            </a:extLst>
          </p:cNvPr>
          <p:cNvSpPr txBox="1"/>
          <p:nvPr/>
        </p:nvSpPr>
        <p:spPr>
          <a:xfrm>
            <a:off x="3043909" y="5401922"/>
            <a:ext cx="1952540" cy="5614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fi" dirty="0">
                <a:solidFill>
                  <a:srgbClr val="999999"/>
                </a:solidFill>
                <a:latin typeface="+mj-lt"/>
                <a:ea typeface="Exo 2"/>
                <a:cs typeface="Exo 2"/>
                <a:sym typeface="Exo 2"/>
              </a:rPr>
              <a:t>Sisällöt</a:t>
            </a:r>
          </a:p>
        </p:txBody>
      </p:sp>
      <p:sp>
        <p:nvSpPr>
          <p:cNvPr id="15" name="Shape 63">
            <a:extLst>
              <a:ext uri="{FF2B5EF4-FFF2-40B4-BE49-F238E27FC236}">
                <a16:creationId xmlns:a16="http://schemas.microsoft.com/office/drawing/2014/main" id="{ABBA0CC9-2BD0-4844-A9AA-271E3C08FABD}"/>
              </a:ext>
            </a:extLst>
          </p:cNvPr>
          <p:cNvSpPr txBox="1"/>
          <p:nvPr/>
        </p:nvSpPr>
        <p:spPr>
          <a:xfrm>
            <a:off x="5697087" y="5401922"/>
            <a:ext cx="2551282" cy="5614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fi">
                <a:solidFill>
                  <a:srgbClr val="999999"/>
                </a:solidFill>
                <a:latin typeface="+mj-lt"/>
                <a:ea typeface="Exo 2"/>
                <a:cs typeface="Exo 2"/>
                <a:sym typeface="Exo 2"/>
              </a:rPr>
              <a:t>Ympäristö</a:t>
            </a:r>
          </a:p>
        </p:txBody>
      </p:sp>
      <p:cxnSp>
        <p:nvCxnSpPr>
          <p:cNvPr id="16" name="Shape 65">
            <a:extLst>
              <a:ext uri="{FF2B5EF4-FFF2-40B4-BE49-F238E27FC236}">
                <a16:creationId xmlns:a16="http://schemas.microsoft.com/office/drawing/2014/main" id="{E9DBC491-694E-4E83-BB55-B7A032E6F3EE}"/>
              </a:ext>
            </a:extLst>
          </p:cNvPr>
          <p:cNvCxnSpPr>
            <a:cxnSpLocks/>
            <a:stCxn id="12" idx="2"/>
          </p:cNvCxnSpPr>
          <p:nvPr/>
        </p:nvCxnSpPr>
        <p:spPr>
          <a:xfrm flipH="1">
            <a:off x="3129932" y="2138027"/>
            <a:ext cx="1215940" cy="1642687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7" name="Shape 66">
            <a:extLst>
              <a:ext uri="{FF2B5EF4-FFF2-40B4-BE49-F238E27FC236}">
                <a16:creationId xmlns:a16="http://schemas.microsoft.com/office/drawing/2014/main" id="{BE5D2C4C-E721-4BDB-9FBF-FD9808E92E95}"/>
              </a:ext>
            </a:extLst>
          </p:cNvPr>
          <p:cNvCxnSpPr>
            <a:cxnSpLocks/>
            <a:stCxn id="13" idx="2"/>
          </p:cNvCxnSpPr>
          <p:nvPr/>
        </p:nvCxnSpPr>
        <p:spPr>
          <a:xfrm flipH="1">
            <a:off x="5949385" y="2138027"/>
            <a:ext cx="1648411" cy="1639093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8" name="Shape 67">
            <a:extLst>
              <a:ext uri="{FF2B5EF4-FFF2-40B4-BE49-F238E27FC236}">
                <a16:creationId xmlns:a16="http://schemas.microsoft.com/office/drawing/2014/main" id="{2DC2CB2D-44C9-4621-A34C-C6DA8BF2567D}"/>
              </a:ext>
            </a:extLst>
          </p:cNvPr>
          <p:cNvCxnSpPr>
            <a:cxnSpLocks/>
            <a:stCxn id="10" idx="2"/>
          </p:cNvCxnSpPr>
          <p:nvPr/>
        </p:nvCxnSpPr>
        <p:spPr>
          <a:xfrm flipH="1">
            <a:off x="9437235" y="2138027"/>
            <a:ext cx="1597020" cy="1648824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9" name="Shape 68">
            <a:extLst>
              <a:ext uri="{FF2B5EF4-FFF2-40B4-BE49-F238E27FC236}">
                <a16:creationId xmlns:a16="http://schemas.microsoft.com/office/drawing/2014/main" id="{2CB539D1-4CEF-4C0D-9D3B-90C2DEB34FFD}"/>
              </a:ext>
            </a:extLst>
          </p:cNvPr>
          <p:cNvCxnSpPr>
            <a:cxnSpLocks/>
            <a:stCxn id="11" idx="0"/>
          </p:cNvCxnSpPr>
          <p:nvPr/>
        </p:nvCxnSpPr>
        <p:spPr>
          <a:xfrm flipH="1" flipV="1">
            <a:off x="8640966" y="3780714"/>
            <a:ext cx="1856794" cy="1621208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20" name="Shape 69">
            <a:extLst>
              <a:ext uri="{FF2B5EF4-FFF2-40B4-BE49-F238E27FC236}">
                <a16:creationId xmlns:a16="http://schemas.microsoft.com/office/drawing/2014/main" id="{DDA3D0D7-0629-4B48-A079-8D04650298F8}"/>
              </a:ext>
            </a:extLst>
          </p:cNvPr>
          <p:cNvCxnSpPr>
            <a:cxnSpLocks/>
            <a:stCxn id="15" idx="0"/>
          </p:cNvCxnSpPr>
          <p:nvPr/>
        </p:nvCxnSpPr>
        <p:spPr>
          <a:xfrm flipH="1" flipV="1">
            <a:off x="5286238" y="3777120"/>
            <a:ext cx="1686490" cy="1624802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21" name="Shape 70">
            <a:extLst>
              <a:ext uri="{FF2B5EF4-FFF2-40B4-BE49-F238E27FC236}">
                <a16:creationId xmlns:a16="http://schemas.microsoft.com/office/drawing/2014/main" id="{86224961-4034-419F-99AD-F771E84A4D68}"/>
              </a:ext>
            </a:extLst>
          </p:cNvPr>
          <p:cNvCxnSpPr>
            <a:cxnSpLocks/>
            <a:stCxn id="14" idx="0"/>
          </p:cNvCxnSpPr>
          <p:nvPr/>
        </p:nvCxnSpPr>
        <p:spPr>
          <a:xfrm flipH="1" flipV="1">
            <a:off x="2738269" y="3792664"/>
            <a:ext cx="1281910" cy="1609258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22" name="Shape 71">
            <a:extLst>
              <a:ext uri="{FF2B5EF4-FFF2-40B4-BE49-F238E27FC236}">
                <a16:creationId xmlns:a16="http://schemas.microsoft.com/office/drawing/2014/main" id="{EA12F24A-DAAB-4FB2-B23F-2F267DECD454}"/>
              </a:ext>
            </a:extLst>
          </p:cNvPr>
          <p:cNvSpPr/>
          <p:nvPr/>
        </p:nvSpPr>
        <p:spPr>
          <a:xfrm>
            <a:off x="92751" y="3035497"/>
            <a:ext cx="2252920" cy="1514332"/>
          </a:xfrm>
          <a:prstGeom prst="ellipse">
            <a:avLst/>
          </a:prstGeom>
          <a:solidFill>
            <a:schemeClr val="lt2"/>
          </a:solidFill>
          <a:ln w="381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US" sz="1400" dirty="0" err="1"/>
              <a:t>Tietoja</a:t>
            </a:r>
            <a:r>
              <a:rPr lang="en-US" sz="1400" dirty="0"/>
              <a:t> on </a:t>
            </a:r>
            <a:r>
              <a:rPr lang="en-US" sz="1400" dirty="0" err="1"/>
              <a:t>kerätty</a:t>
            </a:r>
            <a:r>
              <a:rPr lang="en-US" sz="1400" dirty="0"/>
              <a:t> </a:t>
            </a:r>
            <a:r>
              <a:rPr lang="en-US" sz="1400" dirty="0" err="1"/>
              <a:t>useisiin</a:t>
            </a:r>
            <a:r>
              <a:rPr lang="en-US" sz="1400" dirty="0"/>
              <a:t> </a:t>
            </a:r>
            <a:r>
              <a:rPr lang="en-US" sz="1400" dirty="0" err="1"/>
              <a:t>tarpeisiin</a:t>
            </a:r>
            <a:r>
              <a:rPr lang="en-US" sz="1400" dirty="0"/>
              <a:t>. </a:t>
            </a:r>
            <a:r>
              <a:rPr lang="en-US" sz="1400" dirty="0" err="1"/>
              <a:t>Kerätyt</a:t>
            </a:r>
            <a:r>
              <a:rPr lang="en-US" sz="1400" dirty="0"/>
              <a:t> </a:t>
            </a:r>
            <a:r>
              <a:rPr lang="en-US" sz="1400" dirty="0" err="1"/>
              <a:t>listat</a:t>
            </a:r>
            <a:r>
              <a:rPr lang="en-US" sz="1400" dirty="0"/>
              <a:t> </a:t>
            </a:r>
            <a:r>
              <a:rPr lang="en-US" sz="1400" dirty="0" err="1"/>
              <a:t>eivät</a:t>
            </a:r>
            <a:r>
              <a:rPr lang="en-US" sz="1400" dirty="0"/>
              <a:t> ole </a:t>
            </a:r>
            <a:r>
              <a:rPr lang="en-US" sz="1400" dirty="0" err="1"/>
              <a:t>keskenään</a:t>
            </a:r>
            <a:r>
              <a:rPr lang="en-US" sz="1400" dirty="0"/>
              <a:t> </a:t>
            </a:r>
            <a:r>
              <a:rPr lang="en-US" sz="1400" dirty="0" err="1"/>
              <a:t>yhtäpitäviä</a:t>
            </a:r>
            <a:endParaRPr lang="fi" sz="1400" dirty="0"/>
          </a:p>
        </p:txBody>
      </p:sp>
      <p:cxnSp>
        <p:nvCxnSpPr>
          <p:cNvPr id="23" name="Shape 78">
            <a:extLst>
              <a:ext uri="{FF2B5EF4-FFF2-40B4-BE49-F238E27FC236}">
                <a16:creationId xmlns:a16="http://schemas.microsoft.com/office/drawing/2014/main" id="{57584164-9415-4ECE-BB0B-BE7E9AA5DE3E}"/>
              </a:ext>
            </a:extLst>
          </p:cNvPr>
          <p:cNvCxnSpPr>
            <a:cxnSpLocks/>
            <a:endCxn id="22" idx="6"/>
          </p:cNvCxnSpPr>
          <p:nvPr/>
        </p:nvCxnSpPr>
        <p:spPr>
          <a:xfrm flipH="1">
            <a:off x="2345671" y="3792663"/>
            <a:ext cx="7419768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6" name="Shape 80">
            <a:extLst>
              <a:ext uri="{FF2B5EF4-FFF2-40B4-BE49-F238E27FC236}">
                <a16:creationId xmlns:a16="http://schemas.microsoft.com/office/drawing/2014/main" id="{FB1DB82D-4F9D-4009-AE2B-379E75E9BC93}"/>
              </a:ext>
            </a:extLst>
          </p:cNvPr>
          <p:cNvSpPr txBox="1"/>
          <p:nvPr/>
        </p:nvSpPr>
        <p:spPr>
          <a:xfrm rot="16200000">
            <a:off x="848736" y="993321"/>
            <a:ext cx="158531" cy="83530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</a:pPr>
            <a:endParaRPr sz="1200">
              <a:solidFill>
                <a:srgbClr val="999999"/>
              </a:solidFill>
              <a:latin typeface="Exo 2"/>
              <a:ea typeface="Exo 2"/>
              <a:cs typeface="Exo 2"/>
              <a:sym typeface="Exo 2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0381B56-92A1-4334-989F-12AACFA97D95}"/>
              </a:ext>
            </a:extLst>
          </p:cNvPr>
          <p:cNvSpPr/>
          <p:nvPr/>
        </p:nvSpPr>
        <p:spPr>
          <a:xfrm rot="18379045">
            <a:off x="3711140" y="2023801"/>
            <a:ext cx="1891375" cy="445250"/>
          </a:xfrm>
          <a:prstGeom prst="rect">
            <a:avLst/>
          </a:prstGeom>
        </p:spPr>
        <p:txBody>
          <a:bodyPr wrap="square" lIns="36000" tIns="36000" rIns="36000" bIns="36000">
            <a:noAutofit/>
          </a:bodyPr>
          <a:lstStyle/>
          <a:p>
            <a:pPr lvl="0"/>
            <a:r>
              <a:rPr lang="fi-FI" sz="1400" dirty="0"/>
              <a:t>Ei ole yhtä </a:t>
            </a:r>
            <a:r>
              <a:rPr lang="fi-FI" sz="1400" dirty="0" err="1"/>
              <a:t>master-</a:t>
            </a:r>
            <a:r>
              <a:rPr lang="fi-FI" sz="1400" dirty="0"/>
              <a:t> järjestelmää</a:t>
            </a:r>
            <a:endParaRPr lang="en-US" sz="14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111D260-4C7B-4F2D-9172-6DDD742768DF}"/>
              </a:ext>
            </a:extLst>
          </p:cNvPr>
          <p:cNvSpPr/>
          <p:nvPr/>
        </p:nvSpPr>
        <p:spPr>
          <a:xfrm rot="18900000">
            <a:off x="7085637" y="2075060"/>
            <a:ext cx="1819469" cy="912324"/>
          </a:xfrm>
          <a:prstGeom prst="rect">
            <a:avLst/>
          </a:prstGeom>
        </p:spPr>
        <p:txBody>
          <a:bodyPr wrap="square" lIns="36000" tIns="36000" rIns="36000" bIns="36000">
            <a:noAutofit/>
          </a:bodyPr>
          <a:lstStyle/>
          <a:p>
            <a:pPr lvl="0"/>
            <a:r>
              <a:rPr lang="fi-FI" sz="1400" dirty="0"/>
              <a:t>Excel-listoja lähetellään sähköpostitse</a:t>
            </a:r>
            <a:endParaRPr lang="en-US" sz="1400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A9FD5F6-36EA-420B-9DA2-35A58F93D55D}"/>
              </a:ext>
            </a:extLst>
          </p:cNvPr>
          <p:cNvSpPr/>
          <p:nvPr/>
        </p:nvSpPr>
        <p:spPr>
          <a:xfrm rot="3103965">
            <a:off x="3709774" y="5245042"/>
            <a:ext cx="1891375" cy="912324"/>
          </a:xfrm>
          <a:prstGeom prst="rect">
            <a:avLst/>
          </a:prstGeom>
        </p:spPr>
        <p:txBody>
          <a:bodyPr wrap="square" lIns="36000" tIns="36000" rIns="36000" bIns="36000">
            <a:noAutofit/>
          </a:bodyPr>
          <a:lstStyle/>
          <a:p>
            <a:pPr lvl="0"/>
            <a:r>
              <a:rPr lang="fi-FI" sz="1400" dirty="0"/>
              <a:t>Tietoja kirjoitetaan käsin</a:t>
            </a:r>
            <a:endParaRPr lang="en-US" sz="1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4BCB237-8E88-49A6-909D-1288F76EA3B1}"/>
              </a:ext>
            </a:extLst>
          </p:cNvPr>
          <p:cNvSpPr/>
          <p:nvPr/>
        </p:nvSpPr>
        <p:spPr>
          <a:xfrm>
            <a:off x="5787874" y="3850619"/>
            <a:ext cx="1528914" cy="912324"/>
          </a:xfrm>
          <a:prstGeom prst="rect">
            <a:avLst/>
          </a:prstGeom>
        </p:spPr>
        <p:txBody>
          <a:bodyPr wrap="square" lIns="36000" tIns="36000" rIns="36000" bIns="36000">
            <a:noAutofit/>
          </a:bodyPr>
          <a:lstStyle/>
          <a:p>
            <a:pPr lvl="0"/>
            <a:r>
              <a:rPr lang="fi-FI" sz="1400" dirty="0"/>
              <a:t>Rajalliset kehitysresurssit</a:t>
            </a:r>
            <a:endParaRPr lang="en-US" sz="1400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1070CA8-14FA-4C47-BC10-26038A334E74}"/>
              </a:ext>
            </a:extLst>
          </p:cNvPr>
          <p:cNvSpPr/>
          <p:nvPr/>
        </p:nvSpPr>
        <p:spPr>
          <a:xfrm>
            <a:off x="9176103" y="3847757"/>
            <a:ext cx="2515835" cy="912324"/>
          </a:xfrm>
          <a:prstGeom prst="rect">
            <a:avLst/>
          </a:prstGeom>
        </p:spPr>
        <p:txBody>
          <a:bodyPr wrap="square" lIns="36000" tIns="36000" rIns="36000" bIns="36000">
            <a:noAutofit/>
          </a:bodyPr>
          <a:lstStyle/>
          <a:p>
            <a:pPr lvl="0"/>
            <a:r>
              <a:rPr lang="fi-FI" sz="1400" dirty="0"/>
              <a:t>Master –järjestelmän kehitys ei ole ollut prioriteetti </a:t>
            </a:r>
            <a:endParaRPr lang="en-US" sz="1400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4B42424-EE1E-414E-87C3-8A701224EA75}"/>
              </a:ext>
            </a:extLst>
          </p:cNvPr>
          <p:cNvSpPr/>
          <p:nvPr/>
        </p:nvSpPr>
        <p:spPr>
          <a:xfrm>
            <a:off x="3571347" y="3227002"/>
            <a:ext cx="1891375" cy="445250"/>
          </a:xfrm>
          <a:prstGeom prst="rect">
            <a:avLst/>
          </a:prstGeom>
        </p:spPr>
        <p:txBody>
          <a:bodyPr wrap="square" lIns="36000" tIns="36000" rIns="36000" bIns="36000">
            <a:noAutofit/>
          </a:bodyPr>
          <a:lstStyle/>
          <a:p>
            <a:pPr lvl="0"/>
            <a:r>
              <a:rPr lang="fi-FI" sz="1400" dirty="0"/>
              <a:t>Käytetään </a:t>
            </a:r>
            <a:r>
              <a:rPr lang="fi-FI" sz="1400" dirty="0" err="1"/>
              <a:t>excel</a:t>
            </a:r>
            <a:r>
              <a:rPr lang="fi-FI" sz="1400" dirty="0"/>
              <a:t>-listoja</a:t>
            </a:r>
            <a:endParaRPr lang="en-US" sz="14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A048055-AA37-499A-A56C-D4F67B144DC0}"/>
              </a:ext>
            </a:extLst>
          </p:cNvPr>
          <p:cNvSpPr/>
          <p:nvPr/>
        </p:nvSpPr>
        <p:spPr>
          <a:xfrm>
            <a:off x="7927374" y="1598116"/>
            <a:ext cx="2333402" cy="912324"/>
          </a:xfrm>
          <a:prstGeom prst="rect">
            <a:avLst/>
          </a:prstGeom>
        </p:spPr>
        <p:txBody>
          <a:bodyPr wrap="square" lIns="36000" tIns="36000" rIns="36000" bIns="36000">
            <a:noAutofit/>
          </a:bodyPr>
          <a:lstStyle/>
          <a:p>
            <a:pPr lvl="0"/>
            <a:r>
              <a:rPr lang="fi-FI" sz="1400" dirty="0"/>
              <a:t>Ei ole sovittua yhteistä tallennuspaikkaa</a:t>
            </a:r>
            <a:endParaRPr lang="en-US" sz="1400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869D37C-35AD-4672-A62F-D64604BA784D}"/>
              </a:ext>
            </a:extLst>
          </p:cNvPr>
          <p:cNvSpPr/>
          <p:nvPr/>
        </p:nvSpPr>
        <p:spPr>
          <a:xfrm>
            <a:off x="6529649" y="3211640"/>
            <a:ext cx="2333402" cy="912324"/>
          </a:xfrm>
          <a:prstGeom prst="rect">
            <a:avLst/>
          </a:prstGeom>
        </p:spPr>
        <p:txBody>
          <a:bodyPr wrap="square" lIns="36000" tIns="36000" rIns="36000" bIns="36000">
            <a:noAutofit/>
          </a:bodyPr>
          <a:lstStyle/>
          <a:p>
            <a:pPr lvl="0"/>
            <a:r>
              <a:rPr lang="fi-FI" sz="1400" dirty="0"/>
              <a:t>Versioiden ylläpito on vaikeaa</a:t>
            </a:r>
            <a:endParaRPr lang="en-US" sz="1400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47C6F71-B578-4E04-82DE-871FD8CAF104}"/>
              </a:ext>
            </a:extLst>
          </p:cNvPr>
          <p:cNvSpPr/>
          <p:nvPr/>
        </p:nvSpPr>
        <p:spPr>
          <a:xfrm>
            <a:off x="3320795" y="3958464"/>
            <a:ext cx="1891375" cy="912324"/>
          </a:xfrm>
          <a:prstGeom prst="rect">
            <a:avLst/>
          </a:prstGeom>
        </p:spPr>
        <p:txBody>
          <a:bodyPr wrap="square" lIns="36000" tIns="36000" rIns="36000" bIns="36000">
            <a:noAutofit/>
          </a:bodyPr>
          <a:lstStyle/>
          <a:p>
            <a:pPr lvl="0"/>
            <a:r>
              <a:rPr lang="fi-FI" sz="1400" dirty="0"/>
              <a:t>Tiedot yhdestä ja samasta asiasta vaihtelevat eri listoilla</a:t>
            </a:r>
            <a:endParaRPr lang="en-US" sz="14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070A088-1F4A-4DFB-95E3-8FC0AAA0E463}"/>
              </a:ext>
            </a:extLst>
          </p:cNvPr>
          <p:cNvSpPr/>
          <p:nvPr/>
        </p:nvSpPr>
        <p:spPr>
          <a:xfrm rot="2581942">
            <a:off x="10197340" y="5106126"/>
            <a:ext cx="1975678" cy="912324"/>
          </a:xfrm>
          <a:prstGeom prst="rect">
            <a:avLst/>
          </a:prstGeom>
        </p:spPr>
        <p:txBody>
          <a:bodyPr wrap="square" lIns="36000" tIns="36000" rIns="36000" bIns="36000">
            <a:noAutofit/>
          </a:bodyPr>
          <a:lstStyle/>
          <a:p>
            <a:pPr lvl="0"/>
            <a:r>
              <a:rPr lang="fi-FI" sz="1400" dirty="0"/>
              <a:t>Käyttäjiä olisi vähän verrattuna muihin järjestelmiin</a:t>
            </a:r>
            <a:endParaRPr lang="en-US" sz="1400" dirty="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CB8DE6AC-DD94-4BBF-87B4-DC4C5D52DD4B}"/>
              </a:ext>
            </a:extLst>
          </p:cNvPr>
          <p:cNvSpPr/>
          <p:nvPr/>
        </p:nvSpPr>
        <p:spPr>
          <a:xfrm rot="2371073">
            <a:off x="9754348" y="4682875"/>
            <a:ext cx="2452483" cy="976252"/>
          </a:xfrm>
          <a:prstGeom prst="ellipse">
            <a:avLst/>
          </a:prstGeom>
          <a:noFill/>
          <a:ln w="57150">
            <a:solidFill>
              <a:srgbClr val="F20D00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r>
              <a:rPr lang="fi-FI" dirty="0">
                <a:solidFill>
                  <a:srgbClr val="FF0000"/>
                </a:solidFill>
              </a:rPr>
              <a:t>1) 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306C7D24-E389-4226-8C1E-FA61A57665A1}"/>
              </a:ext>
            </a:extLst>
          </p:cNvPr>
          <p:cNvSpPr/>
          <p:nvPr/>
        </p:nvSpPr>
        <p:spPr>
          <a:xfrm>
            <a:off x="7366569" y="1456347"/>
            <a:ext cx="2574240" cy="779471"/>
          </a:xfrm>
          <a:prstGeom prst="ellipse">
            <a:avLst/>
          </a:prstGeom>
          <a:noFill/>
          <a:ln w="57150">
            <a:solidFill>
              <a:srgbClr val="F20D00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r>
              <a:rPr lang="fi-FI" dirty="0">
                <a:solidFill>
                  <a:srgbClr val="FF0000"/>
                </a:solidFill>
              </a:rPr>
              <a:t>2)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8D45885-EEF9-49AA-8CC9-C422AC022A85}"/>
              </a:ext>
            </a:extLst>
          </p:cNvPr>
          <p:cNvSpPr/>
          <p:nvPr/>
        </p:nvSpPr>
        <p:spPr>
          <a:xfrm>
            <a:off x="10305787" y="2795875"/>
            <a:ext cx="1891375" cy="912324"/>
          </a:xfrm>
          <a:prstGeom prst="rect">
            <a:avLst/>
          </a:prstGeom>
        </p:spPr>
        <p:txBody>
          <a:bodyPr wrap="square" lIns="36000" tIns="36000" rIns="36000" bIns="36000">
            <a:noAutofit/>
          </a:bodyPr>
          <a:lstStyle/>
          <a:p>
            <a:pPr lvl="0"/>
            <a:r>
              <a:rPr lang="fi-FI" sz="1400" dirty="0"/>
              <a:t>Excel-taidoissa on parantamisen varaa</a:t>
            </a:r>
            <a:endParaRPr lang="en-US" sz="1400" dirty="0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F48725E0-3492-4853-BAB5-09EE9C1EDE47}"/>
              </a:ext>
            </a:extLst>
          </p:cNvPr>
          <p:cNvSpPr/>
          <p:nvPr/>
        </p:nvSpPr>
        <p:spPr>
          <a:xfrm rot="2693122">
            <a:off x="3827601" y="4935080"/>
            <a:ext cx="1691282" cy="779471"/>
          </a:xfrm>
          <a:prstGeom prst="ellipse">
            <a:avLst/>
          </a:prstGeom>
          <a:noFill/>
          <a:ln w="19050">
            <a:solidFill>
              <a:srgbClr val="F20D00"/>
            </a:solidFill>
            <a:prstDash val="dash"/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6971E05E-7233-495E-9237-1B494566AD1F}"/>
              </a:ext>
            </a:extLst>
          </p:cNvPr>
          <p:cNvSpPr/>
          <p:nvPr/>
        </p:nvSpPr>
        <p:spPr>
          <a:xfrm>
            <a:off x="10188614" y="2674762"/>
            <a:ext cx="1833480" cy="779471"/>
          </a:xfrm>
          <a:prstGeom prst="ellipse">
            <a:avLst/>
          </a:prstGeom>
          <a:noFill/>
          <a:ln w="19050">
            <a:solidFill>
              <a:srgbClr val="F20D00"/>
            </a:solidFill>
            <a:prstDash val="dash"/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solidFill>
                <a:srgbClr val="FF0000"/>
              </a:solidFill>
            </a:endParaRPr>
          </a:p>
        </p:txBody>
      </p:sp>
      <p:cxnSp>
        <p:nvCxnSpPr>
          <p:cNvPr id="27" name="Connector: Curved 26">
            <a:extLst>
              <a:ext uri="{FF2B5EF4-FFF2-40B4-BE49-F238E27FC236}">
                <a16:creationId xmlns:a16="http://schemas.microsoft.com/office/drawing/2014/main" id="{2632867F-D005-4009-BE79-1EAF5836B379}"/>
              </a:ext>
            </a:extLst>
          </p:cNvPr>
          <p:cNvCxnSpPr>
            <a:cxnSpLocks/>
            <a:stCxn id="42" idx="1"/>
            <a:endCxn id="43" idx="6"/>
          </p:cNvCxnSpPr>
          <p:nvPr/>
        </p:nvCxnSpPr>
        <p:spPr>
          <a:xfrm rot="10800000" flipV="1">
            <a:off x="5272395" y="3252037"/>
            <a:ext cx="5033392" cy="2669540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rgbClr val="F20D00"/>
            </a:solidFill>
            <a:prstDash val="dash"/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3222424084"/>
      </p:ext>
    </p:extLst>
  </p:cSld>
  <p:clrMapOvr>
    <a:masterClrMapping/>
  </p:clrMapOvr>
</p:sld>
</file>

<file path=ppt/theme/theme1.xml><?xml version="1.0" encoding="utf-8"?>
<a:theme xmlns:a="http://schemas.openxmlformats.org/drawingml/2006/main" name="Kehmet-perus">
  <a:themeElements>
    <a:clrScheme name="HKI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HKI_presentation</Template>
  <TotalTime>933</TotalTime>
  <Words>250</Words>
  <Application>Microsoft Office PowerPoint</Application>
  <PresentationFormat>Laajakuva</PresentationFormat>
  <Paragraphs>61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Exo 2</vt:lpstr>
      <vt:lpstr>Kehmet-perus</vt:lpstr>
      <vt:lpstr>Kalanruoto-kaavio</vt:lpstr>
      <vt:lpstr>Kalanruoto-kaavio (Ishikawa-diagram)</vt:lpstr>
      <vt:lpstr>Kalanruoto-kaavio (Ishikawa-diagram)</vt:lpstr>
      <vt:lpstr>Kalanruoto-kaavio - esimerkki</vt:lpstr>
    </vt:vector>
  </TitlesOfParts>
  <Company>City of Helsinki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Uusi Helsinki-ilme PowerPoint-pohja</dc:title>
  <dc:creator>ilkka.kautto@hel.fi</dc:creator>
  <cp:lastModifiedBy>Katja Heikkiläinen</cp:lastModifiedBy>
  <cp:revision>56</cp:revision>
  <dcterms:created xsi:type="dcterms:W3CDTF">2017-05-03T10:47:49Z</dcterms:created>
  <dcterms:modified xsi:type="dcterms:W3CDTF">2020-05-10T14:53:55Z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0x01010013094D0B79839644B9CB8A9F582781E1</vt:lpwstr>
  </property>
</Properties>
</file>