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6" r:id="rId2"/>
    <p:sldId id="267" r:id="rId3"/>
    <p:sldId id="268" r:id="rId4"/>
    <p:sldId id="269" r:id="rId5"/>
  </p:sldIdLst>
  <p:sldSz cx="12192000" cy="6858000"/>
  <p:notesSz cx="6858000" cy="9144000"/>
  <p:defaultTextStyle>
    <a:defPPr>
      <a:defRPr lang="fi-FI">
        <a:uFillTx/>
      </a:defRPr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675" autoAdjust="0"/>
    <p:restoredTop sz="92077" autoAdjust="0"/>
  </p:normalViewPr>
  <p:slideViewPr>
    <p:cSldViewPr snapToGrid="0">
      <p:cViewPr>
        <p:scale>
          <a:sx n="66" d="100"/>
          <a:sy n="66" d="100"/>
        </p:scale>
        <p:origin x="108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endParaRPr lang="fi-FI">
              <a:uFillTx/>
            </a:endParaRP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42956EC9-597C-40E3-B3F5-EAB7A3B6821A}" type="datetimeFigureOut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>
              <a:uFillTx/>
            </a:endParaRPr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>
              <a:uFillTx/>
            </a:endParaRPr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>
                <a:uFillTx/>
              </a:rPr>
              <a:t>Muokkaa tekstin perustyylejä napsauttamalla</a:t>
            </a:r>
          </a:p>
          <a:p>
            <a:pPr lvl="1"/>
            <a:r>
              <a:rPr lang="fi-FI" noProof="0">
                <a:uFillTx/>
              </a:rPr>
              <a:t>toinen taso</a:t>
            </a:r>
          </a:p>
          <a:p>
            <a:pPr lvl="2"/>
            <a:r>
              <a:rPr lang="fi-FI" noProof="0">
                <a:uFillTx/>
              </a:rPr>
              <a:t>kolmas taso</a:t>
            </a:r>
          </a:p>
          <a:p>
            <a:pPr lvl="3"/>
            <a:r>
              <a:rPr lang="fi-FI" noProof="0">
                <a:uFillTx/>
              </a:rPr>
              <a:t>neljäs taso</a:t>
            </a:r>
          </a:p>
          <a:p>
            <a:pPr lvl="4"/>
            <a:r>
              <a:rPr lang="fi-FI" noProof="0">
                <a:uFillTx/>
              </a:rPr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endParaRPr lang="fi-FI">
              <a:uFillTx/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3F52220B-28E9-4D5F-AEAE-7B1EBEECD88E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238069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kansilehti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8324242" cy="1981200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 noProof="0" dirty="0">
                <a:uFillTx/>
              </a:rPr>
              <a:t>Muokkaa </a:t>
            </a:r>
            <a:r>
              <a:rPr lang="fi-FI" noProof="0" dirty="0" err="1">
                <a:uFillTx/>
              </a:rPr>
              <a:t>perustyyl</a:t>
            </a:r>
            <a:r>
              <a:rPr lang="fi-FI" noProof="0" dirty="0">
                <a:uFillTx/>
              </a:rPr>
              <a:t>. </a:t>
            </a:r>
            <a:r>
              <a:rPr lang="fi-FI" noProof="0" dirty="0" err="1">
                <a:uFillTx/>
              </a:rPr>
              <a:t>napsautt</a:t>
            </a:r>
            <a:r>
              <a:rPr lang="fi-FI" noProof="0" dirty="0">
                <a:uFillTx/>
              </a:rPr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6B7A6C68-645B-4F41-ABC8-019B81F00910}" type="datetime1">
              <a:rPr lang="fi-FI" noProof="0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noProof="0" dirty="0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 noProof="0" dirty="0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809E99C8-8CCD-4720-861E-909799E61B02}" type="slidenum">
              <a:rPr lang="fi-FI" noProof="0">
                <a:uFillTx/>
              </a:rPr>
              <a:pPr>
                <a:defRPr>
                  <a:uFillTx/>
                </a:defRPr>
              </a:pPr>
              <a:t>‹#›</a:t>
            </a:fld>
            <a:endParaRPr lang="fi-FI" noProof="0" dirty="0">
              <a:uFillTx/>
            </a:endParaRPr>
          </a:p>
        </p:txBody>
      </p:sp>
      <p:grpSp>
        <p:nvGrpSpPr>
          <p:cNvPr id="19" name="Ryhmä 18"/>
          <p:cNvGrpSpPr>
            <a:grpSpLocks noChangeAspect="1"/>
          </p:cNvGrpSpPr>
          <p:nvPr userDrawn="1"/>
        </p:nvGrpSpPr>
        <p:grpSpPr>
          <a:xfrm>
            <a:off x="8485693" y="2245393"/>
            <a:ext cx="3471523" cy="2323432"/>
            <a:chOff x="5676903" y="1810547"/>
            <a:chExt cx="5997572" cy="4014075"/>
          </a:xfrm>
        </p:grpSpPr>
        <p:grpSp>
          <p:nvGrpSpPr>
            <p:cNvPr id="20" name="Ryhmä 19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4" name="Kuva 2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2" name="Kuva 2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5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86382" y="2667510"/>
            <a:ext cx="7925003" cy="1337700"/>
          </a:xfrm>
        </p:spPr>
        <p:txBody>
          <a:bodyPr/>
          <a:lstStyle>
            <a:lvl1pPr marL="0" indent="0">
              <a:buNone/>
              <a:defRPr sz="4000"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>
                <a:uFillTx/>
              </a:rPr>
              <a:t>Muokkaa tekstin perustyylejä napsauttamalla</a:t>
            </a:r>
          </a:p>
        </p:txBody>
      </p:sp>
      <p:sp>
        <p:nvSpPr>
          <p:cNvPr id="26" name="Tekstin paikkamerkki 11"/>
          <p:cNvSpPr>
            <a:spLocks noGrp="1"/>
          </p:cNvSpPr>
          <p:nvPr>
            <p:ph type="body" sz="quarter" idx="14"/>
          </p:nvPr>
        </p:nvSpPr>
        <p:spPr>
          <a:xfrm>
            <a:off x="486382" y="4216228"/>
            <a:ext cx="7925003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>
                <a:uFillTx/>
              </a:rPr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olme-kuvaa-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 dirty="0">
              <a:uFillTx/>
            </a:endParaRP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8C31F623-B4BB-4BA9-94B0-5FCD5E9CC118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8FE3441-211B-4FAE-844A-6F0F418E8983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usi-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D382C77-360B-40F4-9F3F-4C48F04B9639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93D146FE-DE78-43ED-B92F-F451ED1A685F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vapohja-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fi-FI">
              <a:uFillTx/>
            </a:endParaRPr>
          </a:p>
        </p:txBody>
      </p:sp>
      <p:grpSp>
        <p:nvGrpSpPr>
          <p:cNvPr id="4" name="Ryhmä 8"/>
          <p:cNvGrpSpPr/>
          <p:nvPr/>
        </p:nvGrpSpPr>
        <p:grpSpPr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D603583-DBA3-4E51-9577-D003BE5B364F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>
              <a:uFillTx/>
            </a:endParaRPr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BED33C52-3939-4B31-8F57-2F1453C47137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va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uFillTx/>
              </a:rPr>
              <a:t>Muokkaa perustyyl. napsautt.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ehme-vain-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uFillTx/>
              </a:rPr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8FF4F39-16EF-4CAE-8D7D-D7E28F08240C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CE842C2E-1894-47C6-8C45-A75AB5596D31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ehmet-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28D144D-A55D-46C5-A00D-1C253264F70D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978BA27-5A6D-4D9A-B51A-B3F539A5E9A6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sisällysluettelo">
    <p:bg>
      <p:bgPr>
        <a:solidFill>
          <a:srgbClr val="007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9680301" cy="1961147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 dirty="0">
                <a:uFillTx/>
              </a:rPr>
              <a:t>Muokkaa </a:t>
            </a:r>
            <a:r>
              <a:rPr lang="fi-FI" dirty="0" err="1">
                <a:uFillTx/>
              </a:rPr>
              <a:t>perustyyl</a:t>
            </a:r>
            <a:r>
              <a:rPr lang="fi-FI" dirty="0">
                <a:uFillTx/>
              </a:rPr>
              <a:t>. </a:t>
            </a:r>
            <a:r>
              <a:rPr lang="fi-FI" dirty="0" err="1">
                <a:uFillTx/>
              </a:rPr>
              <a:t>napsautt</a:t>
            </a:r>
            <a:r>
              <a:rPr lang="fi-FI" dirty="0">
                <a:uFillTx/>
              </a:rPr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A83171E9-DB45-4935-8103-E2FD507E4EE6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69E0BBBE-72AA-48AE-B8C9-683FB2D14905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  <p:grpSp>
        <p:nvGrpSpPr>
          <p:cNvPr id="18" name="Ryhmä 17"/>
          <p:cNvGrpSpPr>
            <a:grpSpLocks noChangeAspect="1"/>
          </p:cNvGrpSpPr>
          <p:nvPr userDrawn="1"/>
        </p:nvGrpSpPr>
        <p:grpSpPr>
          <a:xfrm>
            <a:off x="10258648" y="105915"/>
            <a:ext cx="1778500" cy="1190320"/>
            <a:chOff x="5676903" y="1810547"/>
            <a:chExt cx="5997572" cy="4014075"/>
          </a:xfrm>
        </p:grpSpPr>
        <p:grpSp>
          <p:nvGrpSpPr>
            <p:cNvPr id="19" name="Ryhmä 18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2" name="Kuva 2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0" name="Kuva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5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86382" y="2667510"/>
            <a:ext cx="7925003" cy="3215932"/>
          </a:xfrm>
        </p:spPr>
        <p:txBody>
          <a:bodyPr/>
          <a:lstStyle>
            <a:lvl1pPr marL="0" indent="0">
              <a:buNone/>
              <a:defRPr sz="4000"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>
                <a:uFillTx/>
              </a:rPr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väliotsikko">
    <p:bg>
      <p:bgPr>
        <a:solidFill>
          <a:srgbClr val="007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9D270131-D298-4E66-8347-236AF470D665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2721E670-1F5B-4A49-8DE6-16F3E62BC8C2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  <p:grpSp>
        <p:nvGrpSpPr>
          <p:cNvPr id="18" name="Ryhmä 17"/>
          <p:cNvGrpSpPr>
            <a:grpSpLocks noChangeAspect="1"/>
          </p:cNvGrpSpPr>
          <p:nvPr userDrawn="1"/>
        </p:nvGrpSpPr>
        <p:grpSpPr>
          <a:xfrm>
            <a:off x="10258648" y="105915"/>
            <a:ext cx="1778500" cy="1190320"/>
            <a:chOff x="5676903" y="1810547"/>
            <a:chExt cx="5997572" cy="4014075"/>
          </a:xfrm>
        </p:grpSpPr>
        <p:grpSp>
          <p:nvGrpSpPr>
            <p:cNvPr id="19" name="Ryhmä 18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2" name="Kuva 2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0" name="Kuva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otsikko-ja-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7988"/>
            <a:ext cx="11234738" cy="662824"/>
          </a:xfrm>
        </p:spPr>
        <p:txBody>
          <a:bodyPr/>
          <a:lstStyle/>
          <a:p>
            <a:r>
              <a:rPr lang="fi-FI" dirty="0">
                <a:uFillTx/>
              </a:rPr>
              <a:t>Muokkaa </a:t>
            </a:r>
            <a:r>
              <a:rPr lang="fi-FI" dirty="0" err="1">
                <a:uFillTx/>
              </a:rPr>
              <a:t>perustyyl</a:t>
            </a:r>
            <a:r>
              <a:rPr lang="fi-FI" dirty="0">
                <a:uFillTx/>
              </a:rPr>
              <a:t>. </a:t>
            </a:r>
            <a:r>
              <a:rPr lang="fi-FI" dirty="0" err="1">
                <a:uFillTx/>
              </a:rPr>
              <a:t>napsautt</a:t>
            </a:r>
            <a:r>
              <a:rPr lang="fi-FI" dirty="0">
                <a:uFillTx/>
              </a:rPr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560011"/>
            <a:ext cx="11234738" cy="4616951"/>
          </a:xfrm>
        </p:spPr>
        <p:txBody>
          <a:bodyPr/>
          <a:lstStyle/>
          <a:p>
            <a:pPr lvl="0"/>
            <a:r>
              <a:rPr lang="fi-FI">
                <a:uFillTx/>
              </a:rPr>
              <a:t>Muokkaa tekstin perustyylejä napsauttamalla</a:t>
            </a:r>
          </a:p>
          <a:p>
            <a:pPr lvl="1"/>
            <a:r>
              <a:rPr lang="fi-FI">
                <a:uFillTx/>
              </a:rPr>
              <a:t>toinen taso</a:t>
            </a:r>
          </a:p>
          <a:p>
            <a:pPr lvl="2"/>
            <a:r>
              <a:rPr lang="fi-FI">
                <a:uFillTx/>
              </a:rPr>
              <a:t>kolmas taso</a:t>
            </a:r>
          </a:p>
          <a:p>
            <a:pPr lvl="3"/>
            <a:r>
              <a:rPr lang="fi-FI">
                <a:uFillTx/>
              </a:rPr>
              <a:t>neljäs taso</a:t>
            </a:r>
          </a:p>
          <a:p>
            <a:pPr lvl="4"/>
            <a:r>
              <a:rPr lang="fi-FI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2D3E8FF-0D86-4156-9F0A-94F0D78AD399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3CFDC6C-3633-4E4E-A1CE-7741E7EBFD50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  <p:sp>
        <p:nvSpPr>
          <p:cNvPr id="9" name="Sisällön paikkamerkki 2"/>
          <p:cNvSpPr>
            <a:spLocks noGrp="1"/>
          </p:cNvSpPr>
          <p:nvPr>
            <p:ph idx="13" hasCustomPrompt="1"/>
          </p:nvPr>
        </p:nvSpPr>
        <p:spPr>
          <a:xfrm>
            <a:off x="457200" y="1070812"/>
            <a:ext cx="11234738" cy="445252"/>
          </a:xfrm>
        </p:spPr>
        <p:txBody>
          <a:bodyPr/>
          <a:lstStyle>
            <a:lvl1pPr marL="0" indent="0">
              <a:buNone/>
              <a:defRPr sz="1400">
                <a:uFillTx/>
              </a:defRPr>
            </a:lvl1pPr>
          </a:lstStyle>
          <a:p>
            <a:pPr lvl="0"/>
            <a:r>
              <a:rPr lang="fi-FI" dirty="0">
                <a:uFillTx/>
              </a:rPr>
              <a:t>[muokkaa ohje tähän]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ehmet-kaksi-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uFillTx/>
              </a:rPr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323474"/>
            <a:ext cx="5364000" cy="4854126"/>
          </a:xfrm>
        </p:spPr>
        <p:txBody>
          <a:bodyPr/>
          <a:lstStyle/>
          <a:p>
            <a:pPr lvl="0"/>
            <a:r>
              <a:rPr lang="fi-FI">
                <a:uFillTx/>
              </a:rPr>
              <a:t>Muokkaa tekstin perustyylejä napsauttamalla</a:t>
            </a:r>
          </a:p>
          <a:p>
            <a:pPr lvl="1"/>
            <a:r>
              <a:rPr lang="fi-FI">
                <a:uFillTx/>
              </a:rPr>
              <a:t>toinen taso</a:t>
            </a:r>
          </a:p>
          <a:p>
            <a:pPr lvl="2"/>
            <a:r>
              <a:rPr lang="fi-FI">
                <a:uFillTx/>
              </a:rPr>
              <a:t>kolmas taso</a:t>
            </a:r>
          </a:p>
          <a:p>
            <a:pPr lvl="3"/>
            <a:r>
              <a:rPr lang="fi-FI">
                <a:uFillTx/>
              </a:rPr>
              <a:t>neljäs taso</a:t>
            </a:r>
          </a:p>
          <a:p>
            <a:pPr lvl="4"/>
            <a:r>
              <a:rPr lang="fi-FI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323474"/>
            <a:ext cx="5364000" cy="4854126"/>
          </a:xfrm>
        </p:spPr>
        <p:txBody>
          <a:bodyPr/>
          <a:lstStyle/>
          <a:p>
            <a:pPr lvl="0"/>
            <a:r>
              <a:rPr lang="fi-FI">
                <a:uFillTx/>
              </a:rPr>
              <a:t>Muokkaa tekstin perustyylejä napsauttamalla</a:t>
            </a:r>
          </a:p>
          <a:p>
            <a:pPr lvl="1"/>
            <a:r>
              <a:rPr lang="fi-FI">
                <a:uFillTx/>
              </a:rPr>
              <a:t>toinen taso</a:t>
            </a:r>
          </a:p>
          <a:p>
            <a:pPr lvl="2"/>
            <a:r>
              <a:rPr lang="fi-FI">
                <a:uFillTx/>
              </a:rPr>
              <a:t>kolmas taso</a:t>
            </a:r>
          </a:p>
          <a:p>
            <a:pPr lvl="3"/>
            <a:r>
              <a:rPr lang="fi-FI">
                <a:uFillTx/>
              </a:rPr>
              <a:t>neljäs taso</a:t>
            </a:r>
          </a:p>
          <a:p>
            <a:pPr lvl="4"/>
            <a:r>
              <a:rPr lang="fi-FI">
                <a:uFillTx/>
              </a:rPr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1E289CD-BC0E-4898-812E-A6A43EF32DBA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E8ACFB45-9A1F-4BF1-AEB1-168A3EE59D06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uFillTx/>
              </a:rPr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>
                <a:uFillTx/>
              </a:rPr>
              <a:t>Muokkaa tekstin perustyylejä napsauttamalla</a:t>
            </a:r>
          </a:p>
          <a:p>
            <a:pPr lvl="1"/>
            <a:r>
              <a:rPr lang="fi-FI">
                <a:uFillTx/>
              </a:rPr>
              <a:t>toinen taso</a:t>
            </a:r>
          </a:p>
          <a:p>
            <a:pPr lvl="2"/>
            <a:r>
              <a:rPr lang="fi-FI">
                <a:uFillTx/>
              </a:rPr>
              <a:t>kolmas taso</a:t>
            </a:r>
          </a:p>
          <a:p>
            <a:pPr lvl="3"/>
            <a:r>
              <a:rPr lang="fi-FI">
                <a:uFillTx/>
              </a:rPr>
              <a:t>neljäs taso</a:t>
            </a:r>
          </a:p>
          <a:p>
            <a:pPr lvl="4"/>
            <a:r>
              <a:rPr lang="fi-FI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>
                <a:uFillTx/>
              </a:rPr>
              <a:t>Muokkaa tekstin perustyylejä napsauttamalla</a:t>
            </a:r>
          </a:p>
          <a:p>
            <a:pPr lvl="1"/>
            <a:r>
              <a:rPr lang="fi-FI">
                <a:uFillTx/>
              </a:rPr>
              <a:t>toinen taso</a:t>
            </a:r>
          </a:p>
          <a:p>
            <a:pPr lvl="2"/>
            <a:r>
              <a:rPr lang="fi-FI">
                <a:uFillTx/>
              </a:rPr>
              <a:t>kolmas taso</a:t>
            </a:r>
          </a:p>
          <a:p>
            <a:pPr lvl="3"/>
            <a:r>
              <a:rPr lang="fi-FI">
                <a:uFillTx/>
              </a:rPr>
              <a:t>neljäs taso</a:t>
            </a:r>
          </a:p>
          <a:p>
            <a:pPr lvl="4"/>
            <a:r>
              <a:rPr lang="fi-FI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uFillTx/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>
                <a:uFillTx/>
              </a:rPr>
              <a:t>Muokkaa tekstin perustyylejä napsauttamalla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uFillTx/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>
                <a:uFillTx/>
              </a:rPr>
              <a:t>Muokkaa tekstin perustyylejä napsauttamalla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AE3CF9F1-E9BA-4577-88F3-3C23F9C0C1A0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4E379DBF-2A29-43B1-9F7E-346CAF37AC69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sisältö-ja-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1172387"/>
          </a:xfrm>
        </p:spPr>
        <p:txBody>
          <a:bodyPr/>
          <a:lstStyle/>
          <a:p>
            <a:r>
              <a:rPr lang="fi-FI" dirty="0">
                <a:uFillTx/>
              </a:rPr>
              <a:t>Muokkaa </a:t>
            </a:r>
            <a:r>
              <a:rPr lang="fi-FI" dirty="0" err="1">
                <a:uFillTx/>
              </a:rPr>
              <a:t>perustyyl</a:t>
            </a:r>
            <a:r>
              <a:rPr lang="fi-FI" dirty="0">
                <a:uFillTx/>
              </a:rPr>
              <a:t>. </a:t>
            </a:r>
            <a:r>
              <a:rPr lang="fi-FI" dirty="0" err="1">
                <a:uFillTx/>
              </a:rPr>
              <a:t>napsautt</a:t>
            </a:r>
            <a:r>
              <a:rPr lang="fi-FI" dirty="0">
                <a:uFillTx/>
              </a:rPr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720516"/>
            <a:ext cx="6371618" cy="4457083"/>
          </a:xfrm>
        </p:spPr>
        <p:txBody>
          <a:bodyPr/>
          <a:lstStyle/>
          <a:p>
            <a:pPr lvl="0"/>
            <a:r>
              <a:rPr lang="fi-FI">
                <a:uFillTx/>
              </a:rPr>
              <a:t>Muokkaa tekstin perustyylejä napsauttamalla</a:t>
            </a:r>
          </a:p>
          <a:p>
            <a:pPr lvl="1"/>
            <a:r>
              <a:rPr lang="fi-FI">
                <a:uFillTx/>
              </a:rPr>
              <a:t>toinen taso</a:t>
            </a:r>
          </a:p>
          <a:p>
            <a:pPr lvl="2"/>
            <a:r>
              <a:rPr lang="fi-FI">
                <a:uFillTx/>
              </a:rPr>
              <a:t>kolmas taso</a:t>
            </a:r>
          </a:p>
          <a:p>
            <a:pPr lvl="3"/>
            <a:r>
              <a:rPr lang="fi-FI">
                <a:uFillTx/>
              </a:rPr>
              <a:t>neljäs taso</a:t>
            </a:r>
          </a:p>
          <a:p>
            <a:pPr lvl="4"/>
            <a:r>
              <a:rPr lang="fi-FI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83ECD06-8F20-4CE8-943F-B69CD98B9D5E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9853895-AB2C-4C0C-8295-D1EE2770F9CD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iso-kuva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AAA1AE9D-5030-41AB-A4FF-78CB0C415936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0D2B2FB-3A4B-4871-9BF7-9291A37AF9F4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olme-kuvaa-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A0C054D-5469-4F93-96B9-22A37617ACB9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0A1BF7D-A071-4EEB-BDBC-D210FAA6695A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>
                <a:uFillTx/>
              </a:rPr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>
                <a:uFillTx/>
              </a:rPr>
              <a:t>Muokkaa tekstin perustyylejä napsauttamalla</a:t>
            </a:r>
          </a:p>
          <a:p>
            <a:pPr lvl="1"/>
            <a:r>
              <a:rPr lang="fi-FI" altLang="fi-FI">
                <a:uFillTx/>
              </a:rPr>
              <a:t>toinen taso</a:t>
            </a:r>
          </a:p>
          <a:p>
            <a:pPr lvl="2"/>
            <a:r>
              <a:rPr lang="fi-FI" altLang="fi-FI">
                <a:uFillTx/>
              </a:rPr>
              <a:t>kolmas taso</a:t>
            </a:r>
          </a:p>
          <a:p>
            <a:pPr lvl="3"/>
            <a:r>
              <a:rPr lang="fi-FI" altLang="fi-FI">
                <a:uFillTx/>
              </a:rPr>
              <a:t>neljäs taso</a:t>
            </a:r>
          </a:p>
          <a:p>
            <a:pPr lvl="4"/>
            <a:r>
              <a:rPr lang="fi-FI" altLang="fi-FI">
                <a:uFillTx/>
              </a:rPr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21B3815A-B376-4C20-976A-CC788C852782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3CC8933F-2D5B-4E8A-B1D8-F79D01572547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  <p:grpSp>
        <p:nvGrpSpPr>
          <p:cNvPr id="3079" name="Ryhmä 6"/>
          <p:cNvGrpSpPr/>
          <p:nvPr/>
        </p:nvGrpSpPr>
        <p:grpSpPr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uFillTx/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>
      <a:defPPr>
        <a:defRPr lang="fi-FI">
          <a:uFillTx/>
        </a:defRPr>
      </a:defPPr>
      <a:lvl1pPr marL="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1949116"/>
            <a:ext cx="10661515" cy="3644288"/>
          </a:xfrm>
        </p:spPr>
        <p:txBody>
          <a:bodyPr/>
          <a:lstStyle/>
          <a:p>
            <a:pPr algn="ctr"/>
            <a:r>
              <a:rPr lang="fi-FI" dirty="0"/>
              <a:t>Laatukriteeripuu – asiakastarpeen jäsentely – (CTQ </a:t>
            </a:r>
            <a:r>
              <a:rPr lang="fi-FI" dirty="0" err="1"/>
              <a:t>tree</a:t>
            </a:r>
            <a:r>
              <a:rPr lang="fi-FI" dirty="0"/>
              <a:t>)</a:t>
            </a:r>
            <a:endParaRPr lang="fi-FI" dirty="0">
              <a:uFillTx/>
            </a:endParaRP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9D270131-D298-4E66-8347-236AF470D665}" type="datetime1">
              <a:rPr lang="fi-FI" smtClean="0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>
              <a:uFillTx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2721E670-1F5B-4A49-8DE6-16F3E62BC8C2}" type="slidenum">
              <a:rPr lang="fi-FI" smtClean="0">
                <a:uFillTx/>
              </a:rPr>
              <a:pPr>
                <a:defRPr>
                  <a:uFillTx/>
                </a:defRPr>
              </a:pPr>
              <a:t>1</a:t>
            </a:fld>
            <a:endParaRPr lang="fi-FI">
              <a:uFillTx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3F2F6-020E-4B79-BAB1-5D67321AF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4400" dirty="0"/>
              <a:t>Laatukriteeripuu-pohja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B1F4C-AFB9-4615-9E89-DDE7C5D1D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2D3E8FF-0D86-4156-9F0A-94F0D78AD399}" type="datetime1">
              <a:rPr lang="fi-FI" smtClean="0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8F62FF-67E3-4E85-AF3E-04D986470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ABEB47-A1DE-45BD-9259-517E79D72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13CFDC6C-3633-4E4E-A1CE-7741E7EBFD50}" type="slidenum">
              <a:rPr lang="fi-FI" smtClean="0">
                <a:uFillTx/>
              </a:rPr>
              <a:pPr>
                <a:defRPr>
                  <a:uFillTx/>
                </a:defRPr>
              </a:pPr>
              <a:t>2</a:t>
            </a:fld>
            <a:endParaRPr lang="fi-FI" dirty="0">
              <a:uFillTx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E489055-A69A-450A-A56F-EAF5A90AE07B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fi-FI" dirty="0"/>
              <a:t>Täytä ensin asiakkaan tarve -kohtaan asioita, joita olet kuullut asiakkaalta (</a:t>
            </a:r>
            <a:r>
              <a:rPr lang="fi-FI" dirty="0" err="1"/>
              <a:t>Kano</a:t>
            </a:r>
            <a:r>
              <a:rPr lang="fi-FI" dirty="0"/>
              <a:t>-mallia kannattaa käyttää yhdessä laatukriteeripuun kanssa). Jatka sitten täyttämällä, mikä vaikuttaa asiakkaan tarpeiden täyttämiseen. Mieti, mikä on olennaista ja millä mitataan tavoitetta kohti siirtymistä. </a:t>
            </a:r>
            <a:endParaRPr lang="en-US" dirty="0"/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AE8F99B3-D333-48D9-94C5-3B0A16068ED4}"/>
              </a:ext>
            </a:extLst>
          </p:cNvPr>
          <p:cNvGrpSpPr/>
          <p:nvPr/>
        </p:nvGrpSpPr>
        <p:grpSpPr>
          <a:xfrm>
            <a:off x="457199" y="1598894"/>
            <a:ext cx="11217276" cy="4907736"/>
            <a:chOff x="1871554" y="1393005"/>
            <a:chExt cx="8803432" cy="5113625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5EFAC37A-AB95-421B-B5F5-C713F14F13B4}"/>
                </a:ext>
              </a:extLst>
            </p:cNvPr>
            <p:cNvSpPr/>
            <p:nvPr/>
          </p:nvSpPr>
          <p:spPr>
            <a:xfrm>
              <a:off x="8337686" y="6291186"/>
              <a:ext cx="1678665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fi-FI" sz="800" kern="0" dirty="0">
                  <a:solidFill>
                    <a:srgbClr val="404046"/>
                  </a:solidFill>
                  <a:latin typeface="Neo Sans" panose="020B0504020202020204" pitchFamily="34" charset="0"/>
                  <a:cs typeface="Neo Sans"/>
                </a:rPr>
                <a:t>Pohjautuu </a:t>
              </a:r>
              <a:r>
                <a:rPr lang="fi-FI" sz="800" kern="0" dirty="0" err="1">
                  <a:solidFill>
                    <a:srgbClr val="404046"/>
                  </a:solidFill>
                  <a:latin typeface="Neo Sans" panose="020B0504020202020204" pitchFamily="34" charset="0"/>
                  <a:cs typeface="Neo Sans"/>
                </a:rPr>
                <a:t>SixSigma</a:t>
              </a:r>
              <a:r>
                <a:rPr lang="fi-FI" sz="800" kern="0" dirty="0">
                  <a:solidFill>
                    <a:srgbClr val="404046"/>
                  </a:solidFill>
                  <a:latin typeface="Neo Sans" panose="020B0504020202020204" pitchFamily="34" charset="0"/>
                  <a:cs typeface="Neo Sans"/>
                </a:rPr>
                <a:t> CTQ malliin</a:t>
              </a:r>
              <a:endParaRPr lang="fi-FI" sz="800" kern="0" dirty="0">
                <a:solidFill>
                  <a:sysClr val="windowText" lastClr="000000"/>
                </a:solidFill>
                <a:latin typeface="Neo Sans" panose="020B0504020202020204" pitchFamily="34" charset="0"/>
              </a:endParaRPr>
            </a:p>
          </p:txBody>
        </p: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F30D434B-3A05-4E9F-BC72-14077E3AE088}"/>
                </a:ext>
              </a:extLst>
            </p:cNvPr>
            <p:cNvCxnSpPr/>
            <p:nvPr/>
          </p:nvCxnSpPr>
          <p:spPr>
            <a:xfrm>
              <a:off x="3150505" y="1460975"/>
              <a:ext cx="0" cy="4353571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dash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16B46176-6871-4EC7-A08B-DADB1B718D0A}"/>
                </a:ext>
              </a:extLst>
            </p:cNvPr>
            <p:cNvCxnSpPr/>
            <p:nvPr/>
          </p:nvCxnSpPr>
          <p:spPr>
            <a:xfrm>
              <a:off x="5078530" y="1460975"/>
              <a:ext cx="0" cy="4353571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dash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2FBB36A8-A442-4742-8BBE-0737D7C5CC54}"/>
                </a:ext>
              </a:extLst>
            </p:cNvPr>
            <p:cNvCxnSpPr/>
            <p:nvPr/>
          </p:nvCxnSpPr>
          <p:spPr>
            <a:xfrm>
              <a:off x="6878730" y="1460975"/>
              <a:ext cx="0" cy="4353571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dash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752EB330-5A0F-4F66-B2DF-9A4F408C9BC8}"/>
                </a:ext>
              </a:extLst>
            </p:cNvPr>
            <p:cNvSpPr/>
            <p:nvPr/>
          </p:nvSpPr>
          <p:spPr>
            <a:xfrm>
              <a:off x="1871554" y="5661248"/>
              <a:ext cx="1223997" cy="3206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fi-FI" sz="1400" kern="0" dirty="0">
                  <a:solidFill>
                    <a:srgbClr val="404046"/>
                  </a:solidFill>
                  <a:latin typeface="+mj-lt"/>
                </a:rPr>
                <a:t>Asiakkaan tarve</a:t>
              </a:r>
              <a:endParaRPr lang="fi-FI" sz="1400" kern="0" dirty="0">
                <a:solidFill>
                  <a:sysClr val="windowText" lastClr="000000"/>
                </a:solidFill>
                <a:latin typeface="+mj-lt"/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1FD81CB9-EA39-4AFF-AEE3-187EC72F411E}"/>
                </a:ext>
              </a:extLst>
            </p:cNvPr>
            <p:cNvSpPr/>
            <p:nvPr/>
          </p:nvSpPr>
          <p:spPr>
            <a:xfrm>
              <a:off x="3557741" y="5661248"/>
              <a:ext cx="1176531" cy="3206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fi-FI" sz="1400" kern="0" dirty="0">
                  <a:solidFill>
                    <a:srgbClr val="404046"/>
                  </a:solidFill>
                  <a:latin typeface="+mj-lt"/>
                </a:rPr>
                <a:t>Vaikuttavat asiat</a:t>
              </a:r>
              <a:endParaRPr lang="fi-FI" sz="1400" kern="0" dirty="0">
                <a:solidFill>
                  <a:sysClr val="windowText" lastClr="000000"/>
                </a:solidFill>
                <a:latin typeface="+mj-lt"/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965023B2-06D0-43C1-B5EC-213294FA770A}"/>
                </a:ext>
              </a:extLst>
            </p:cNvPr>
            <p:cNvSpPr/>
            <p:nvPr/>
          </p:nvSpPr>
          <p:spPr>
            <a:xfrm>
              <a:off x="5112694" y="5661248"/>
              <a:ext cx="1449529" cy="3206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fi-FI" sz="1400" kern="0" dirty="0">
                  <a:solidFill>
                    <a:srgbClr val="404046"/>
                  </a:solidFill>
                  <a:latin typeface="+mj-lt"/>
                </a:rPr>
                <a:t>Olennaisinta laadulle</a:t>
              </a:r>
              <a:endParaRPr lang="fi-FI" sz="1400" kern="0" dirty="0">
                <a:solidFill>
                  <a:sysClr val="windowText" lastClr="000000"/>
                </a:solidFill>
                <a:latin typeface="+mj-lt"/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C2320CEF-1C67-42BB-9905-EB717EE27CD9}"/>
                </a:ext>
              </a:extLst>
            </p:cNvPr>
            <p:cNvSpPr/>
            <p:nvPr/>
          </p:nvSpPr>
          <p:spPr>
            <a:xfrm>
              <a:off x="7503857" y="5661248"/>
              <a:ext cx="1011726" cy="3206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fi-FI" sz="1400" kern="0" dirty="0">
                  <a:solidFill>
                    <a:srgbClr val="404046"/>
                  </a:solidFill>
                  <a:latin typeface="+mj-lt"/>
                </a:rPr>
                <a:t>Millä mitataan</a:t>
              </a:r>
              <a:endParaRPr lang="fi-FI" sz="1400" kern="0" dirty="0">
                <a:solidFill>
                  <a:sysClr val="windowText" lastClr="000000"/>
                </a:solidFill>
                <a:latin typeface="+mj-lt"/>
              </a:endParaRPr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8226BABB-8D04-43C0-9658-FCEA03A5BF3B}"/>
                </a:ext>
              </a:extLst>
            </p:cNvPr>
            <p:cNvCxnSpPr/>
            <p:nvPr/>
          </p:nvCxnSpPr>
          <p:spPr>
            <a:xfrm>
              <a:off x="9138086" y="1404352"/>
              <a:ext cx="0" cy="4353571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dash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DBECCA3D-E325-4622-8692-FD1D54103AD1}"/>
                </a:ext>
              </a:extLst>
            </p:cNvPr>
            <p:cNvSpPr/>
            <p:nvPr/>
          </p:nvSpPr>
          <p:spPr>
            <a:xfrm>
              <a:off x="9688528" y="5661248"/>
              <a:ext cx="605375" cy="3206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fi-FI" sz="1400" kern="0" dirty="0">
                  <a:solidFill>
                    <a:srgbClr val="404046"/>
                  </a:solidFill>
                  <a:latin typeface="+mj-lt"/>
                </a:rPr>
                <a:t>Tavoite</a:t>
              </a:r>
              <a:endParaRPr lang="fi-FI" sz="1400" kern="0" dirty="0">
                <a:solidFill>
                  <a:sysClr val="windowText" lastClr="000000"/>
                </a:solidFill>
                <a:latin typeface="+mj-lt"/>
              </a:endParaRPr>
            </a:p>
          </p:txBody>
        </p:sp>
        <p:sp>
          <p:nvSpPr>
            <p:cNvPr id="74" name="Pyöristetty suorakulmio 13">
              <a:extLst>
                <a:ext uri="{FF2B5EF4-FFF2-40B4-BE49-F238E27FC236}">
                  <a16:creationId xmlns:a16="http://schemas.microsoft.com/office/drawing/2014/main" id="{B0A0B4A2-D64C-47A5-B01E-D25A7F0BD7F4}"/>
                </a:ext>
              </a:extLst>
            </p:cNvPr>
            <p:cNvSpPr/>
            <p:nvPr/>
          </p:nvSpPr>
          <p:spPr>
            <a:xfrm>
              <a:off x="1916930" y="2101452"/>
              <a:ext cx="1145376" cy="713651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4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Neo Sans" panose="020B0504020202020204" pitchFamily="34" charset="0"/>
                <a:ea typeface="+mn-ea"/>
                <a:cs typeface="Neo Sans"/>
              </a:endParaRPr>
            </a:p>
          </p:txBody>
        </p:sp>
        <p:sp>
          <p:nvSpPr>
            <p:cNvPr id="75" name="Pyöristetty suorakulmio 13">
              <a:extLst>
                <a:ext uri="{FF2B5EF4-FFF2-40B4-BE49-F238E27FC236}">
                  <a16:creationId xmlns:a16="http://schemas.microsoft.com/office/drawing/2014/main" id="{D48375F2-A860-4EAA-BC5E-3213BDC15D9A}"/>
                </a:ext>
              </a:extLst>
            </p:cNvPr>
            <p:cNvSpPr/>
            <p:nvPr/>
          </p:nvSpPr>
          <p:spPr>
            <a:xfrm>
              <a:off x="1916930" y="4360339"/>
              <a:ext cx="1145376" cy="713651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4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Neo Sans" panose="020B0504020202020204" pitchFamily="34" charset="0"/>
                <a:ea typeface="+mn-ea"/>
                <a:cs typeface="Neo Sans"/>
              </a:endParaRPr>
            </a:p>
          </p:txBody>
        </p:sp>
        <p:sp>
          <p:nvSpPr>
            <p:cNvPr id="76" name="Pyöristetty suorakulmio 13">
              <a:extLst>
                <a:ext uri="{FF2B5EF4-FFF2-40B4-BE49-F238E27FC236}">
                  <a16:creationId xmlns:a16="http://schemas.microsoft.com/office/drawing/2014/main" id="{3773E0A1-9897-4836-9135-6131FCEDF15B}"/>
                </a:ext>
              </a:extLst>
            </p:cNvPr>
            <p:cNvSpPr/>
            <p:nvPr/>
          </p:nvSpPr>
          <p:spPr>
            <a:xfrm>
              <a:off x="3306542" y="1679390"/>
              <a:ext cx="1627972" cy="750650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Neo Sans" panose="020B0504020202020204" pitchFamily="34" charset="0"/>
                <a:ea typeface="+mn-ea"/>
                <a:cs typeface="Neo Sans"/>
              </a:endParaRPr>
            </a:p>
          </p:txBody>
        </p:sp>
        <p:sp>
          <p:nvSpPr>
            <p:cNvPr id="77" name="Pyöristetty suorakulmio 13">
              <a:extLst>
                <a:ext uri="{FF2B5EF4-FFF2-40B4-BE49-F238E27FC236}">
                  <a16:creationId xmlns:a16="http://schemas.microsoft.com/office/drawing/2014/main" id="{19D2E9BA-9EB6-46EA-8C20-C478B8962F0B}"/>
                </a:ext>
              </a:extLst>
            </p:cNvPr>
            <p:cNvSpPr/>
            <p:nvPr/>
          </p:nvSpPr>
          <p:spPr>
            <a:xfrm>
              <a:off x="5263066" y="1408471"/>
              <a:ext cx="1516448" cy="496232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Neo Sans" panose="020B0504020202020204" pitchFamily="34" charset="0"/>
                <a:ea typeface="+mn-ea"/>
                <a:cs typeface="Neo Sans"/>
              </a:endParaRPr>
            </a:p>
          </p:txBody>
        </p:sp>
        <p:sp>
          <p:nvSpPr>
            <p:cNvPr id="78" name="Pyöristetty suorakulmio 13">
              <a:extLst>
                <a:ext uri="{FF2B5EF4-FFF2-40B4-BE49-F238E27FC236}">
                  <a16:creationId xmlns:a16="http://schemas.microsoft.com/office/drawing/2014/main" id="{A0FD4C6E-76A2-4A00-BA35-67FB4B8B1F7B}"/>
                </a:ext>
              </a:extLst>
            </p:cNvPr>
            <p:cNvSpPr/>
            <p:nvPr/>
          </p:nvSpPr>
          <p:spPr>
            <a:xfrm>
              <a:off x="7032794" y="2045315"/>
              <a:ext cx="1974503" cy="527167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Neo Sans" panose="020B0504020202020204" pitchFamily="34" charset="0"/>
                <a:ea typeface="+mn-ea"/>
                <a:cs typeface="Neo Sans"/>
              </a:endParaRPr>
            </a:p>
          </p:txBody>
        </p:sp>
        <p:sp>
          <p:nvSpPr>
            <p:cNvPr id="79" name="Pyöristetty suorakulmio 13">
              <a:extLst>
                <a:ext uri="{FF2B5EF4-FFF2-40B4-BE49-F238E27FC236}">
                  <a16:creationId xmlns:a16="http://schemas.microsoft.com/office/drawing/2014/main" id="{B5806342-5A63-4745-B352-565AEBF47679}"/>
                </a:ext>
              </a:extLst>
            </p:cNvPr>
            <p:cNvSpPr/>
            <p:nvPr/>
          </p:nvSpPr>
          <p:spPr>
            <a:xfrm>
              <a:off x="9307446" y="1408471"/>
              <a:ext cx="1367540" cy="496232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Neo Sans" panose="020B0504020202020204" pitchFamily="34" charset="0"/>
                <a:ea typeface="+mn-ea"/>
                <a:cs typeface="Neo Sans"/>
              </a:endParaRPr>
            </a:p>
          </p:txBody>
        </p:sp>
        <p:sp>
          <p:nvSpPr>
            <p:cNvPr id="80" name="Pyöristetty suorakulmio 13">
              <a:extLst>
                <a:ext uri="{FF2B5EF4-FFF2-40B4-BE49-F238E27FC236}">
                  <a16:creationId xmlns:a16="http://schemas.microsoft.com/office/drawing/2014/main" id="{EA260A74-E566-4516-9C25-C09B02DDBF0D}"/>
                </a:ext>
              </a:extLst>
            </p:cNvPr>
            <p:cNvSpPr/>
            <p:nvPr/>
          </p:nvSpPr>
          <p:spPr>
            <a:xfrm>
              <a:off x="3306542" y="3032029"/>
              <a:ext cx="1627972" cy="530375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Neo Sans" panose="020B0504020202020204" pitchFamily="34" charset="0"/>
                <a:ea typeface="+mn-ea"/>
                <a:cs typeface="Neo Sans"/>
              </a:endParaRPr>
            </a:p>
          </p:txBody>
        </p:sp>
        <p:sp>
          <p:nvSpPr>
            <p:cNvPr id="81" name="Pyöristetty suorakulmio 13">
              <a:extLst>
                <a:ext uri="{FF2B5EF4-FFF2-40B4-BE49-F238E27FC236}">
                  <a16:creationId xmlns:a16="http://schemas.microsoft.com/office/drawing/2014/main" id="{2BA4421A-C665-47E6-9432-23E6880204DF}"/>
                </a:ext>
              </a:extLst>
            </p:cNvPr>
            <p:cNvSpPr/>
            <p:nvPr/>
          </p:nvSpPr>
          <p:spPr>
            <a:xfrm>
              <a:off x="5263066" y="2060781"/>
              <a:ext cx="1516448" cy="496232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Neo Sans" panose="020B0504020202020204" pitchFamily="34" charset="0"/>
                <a:ea typeface="+mn-ea"/>
                <a:cs typeface="Neo Sans"/>
              </a:endParaRPr>
            </a:p>
          </p:txBody>
        </p:sp>
        <p:sp>
          <p:nvSpPr>
            <p:cNvPr id="82" name="Pyöristetty suorakulmio 13">
              <a:extLst>
                <a:ext uri="{FF2B5EF4-FFF2-40B4-BE49-F238E27FC236}">
                  <a16:creationId xmlns:a16="http://schemas.microsoft.com/office/drawing/2014/main" id="{0CD0CC16-B2C2-4417-8FE3-C8BCCD854386}"/>
                </a:ext>
              </a:extLst>
            </p:cNvPr>
            <p:cNvSpPr/>
            <p:nvPr/>
          </p:nvSpPr>
          <p:spPr>
            <a:xfrm>
              <a:off x="7032794" y="1393005"/>
              <a:ext cx="1974503" cy="527167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Neo Sans" panose="020B0504020202020204" pitchFamily="34" charset="0"/>
                <a:ea typeface="+mn-ea"/>
                <a:cs typeface="Neo Sans"/>
              </a:endParaRPr>
            </a:p>
          </p:txBody>
        </p:sp>
        <p:sp>
          <p:nvSpPr>
            <p:cNvPr id="83" name="Pyöristetty suorakulmio 13">
              <a:extLst>
                <a:ext uri="{FF2B5EF4-FFF2-40B4-BE49-F238E27FC236}">
                  <a16:creationId xmlns:a16="http://schemas.microsoft.com/office/drawing/2014/main" id="{EA9793FD-AC97-4B1B-8A46-104592BF4468}"/>
                </a:ext>
              </a:extLst>
            </p:cNvPr>
            <p:cNvSpPr/>
            <p:nvPr/>
          </p:nvSpPr>
          <p:spPr>
            <a:xfrm>
              <a:off x="9307446" y="2060781"/>
              <a:ext cx="1367540" cy="496232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Neo Sans" panose="020B0504020202020204" pitchFamily="34" charset="0"/>
                <a:ea typeface="+mn-ea"/>
                <a:cs typeface="Neo Sans"/>
              </a:endParaRPr>
            </a:p>
          </p:txBody>
        </p:sp>
        <p:sp>
          <p:nvSpPr>
            <p:cNvPr id="84" name="Pyöristetty suorakulmio 13">
              <a:extLst>
                <a:ext uri="{FF2B5EF4-FFF2-40B4-BE49-F238E27FC236}">
                  <a16:creationId xmlns:a16="http://schemas.microsoft.com/office/drawing/2014/main" id="{A1B10246-FDE4-4413-B6C6-492F7B9BC876}"/>
                </a:ext>
              </a:extLst>
            </p:cNvPr>
            <p:cNvSpPr/>
            <p:nvPr/>
          </p:nvSpPr>
          <p:spPr>
            <a:xfrm>
              <a:off x="5263066" y="2744220"/>
              <a:ext cx="1516448" cy="496232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Neo Sans" panose="020B0504020202020204" pitchFamily="34" charset="0"/>
                <a:ea typeface="+mn-ea"/>
                <a:cs typeface="Neo Sans"/>
              </a:endParaRPr>
            </a:p>
          </p:txBody>
        </p:sp>
        <p:sp>
          <p:nvSpPr>
            <p:cNvPr id="85" name="Pyöristetty suorakulmio 13">
              <a:extLst>
                <a:ext uri="{FF2B5EF4-FFF2-40B4-BE49-F238E27FC236}">
                  <a16:creationId xmlns:a16="http://schemas.microsoft.com/office/drawing/2014/main" id="{B90EB70B-7F0A-4668-944D-E7983C7F9897}"/>
                </a:ext>
              </a:extLst>
            </p:cNvPr>
            <p:cNvSpPr/>
            <p:nvPr/>
          </p:nvSpPr>
          <p:spPr>
            <a:xfrm>
              <a:off x="5263066" y="3395092"/>
              <a:ext cx="1516448" cy="496232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Neo Sans" panose="020B0504020202020204" pitchFamily="34" charset="0"/>
                <a:ea typeface="+mn-ea"/>
                <a:cs typeface="Neo Sans"/>
              </a:endParaRPr>
            </a:p>
          </p:txBody>
        </p:sp>
        <p:sp>
          <p:nvSpPr>
            <p:cNvPr id="86" name="Pyöristetty suorakulmio 13">
              <a:extLst>
                <a:ext uri="{FF2B5EF4-FFF2-40B4-BE49-F238E27FC236}">
                  <a16:creationId xmlns:a16="http://schemas.microsoft.com/office/drawing/2014/main" id="{DCE204C9-DBA2-470F-9480-47CED0FBEEAD}"/>
                </a:ext>
              </a:extLst>
            </p:cNvPr>
            <p:cNvSpPr/>
            <p:nvPr/>
          </p:nvSpPr>
          <p:spPr>
            <a:xfrm>
              <a:off x="7032794" y="3379626"/>
              <a:ext cx="1974503" cy="527167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Neo Sans" panose="020B0504020202020204" pitchFamily="34" charset="0"/>
                <a:ea typeface="+mn-ea"/>
                <a:cs typeface="Neo Sans"/>
              </a:endParaRPr>
            </a:p>
          </p:txBody>
        </p:sp>
        <p:sp>
          <p:nvSpPr>
            <p:cNvPr id="87" name="Pyöristetty suorakulmio 13">
              <a:extLst>
                <a:ext uri="{FF2B5EF4-FFF2-40B4-BE49-F238E27FC236}">
                  <a16:creationId xmlns:a16="http://schemas.microsoft.com/office/drawing/2014/main" id="{45EE84E4-F3B7-432D-9AE8-FAB93E36CABC}"/>
                </a:ext>
              </a:extLst>
            </p:cNvPr>
            <p:cNvSpPr/>
            <p:nvPr/>
          </p:nvSpPr>
          <p:spPr>
            <a:xfrm>
              <a:off x="7032794" y="2728754"/>
              <a:ext cx="1974503" cy="527167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Neo Sans" panose="020B0504020202020204" pitchFamily="34" charset="0"/>
                <a:ea typeface="+mn-ea"/>
                <a:cs typeface="Neo Sans"/>
              </a:endParaRPr>
            </a:p>
          </p:txBody>
        </p:sp>
        <p:sp>
          <p:nvSpPr>
            <p:cNvPr id="88" name="Pyöristetty suorakulmio 13">
              <a:extLst>
                <a:ext uri="{FF2B5EF4-FFF2-40B4-BE49-F238E27FC236}">
                  <a16:creationId xmlns:a16="http://schemas.microsoft.com/office/drawing/2014/main" id="{057739D1-D524-4551-8D31-BA3CA4AFBA2B}"/>
                </a:ext>
              </a:extLst>
            </p:cNvPr>
            <p:cNvSpPr/>
            <p:nvPr/>
          </p:nvSpPr>
          <p:spPr>
            <a:xfrm>
              <a:off x="9307446" y="2744220"/>
              <a:ext cx="1367540" cy="496232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Neo Sans" panose="020B0504020202020204" pitchFamily="34" charset="0"/>
                <a:ea typeface="+mn-ea"/>
                <a:cs typeface="Neo Sans"/>
              </a:endParaRPr>
            </a:p>
          </p:txBody>
        </p:sp>
        <p:sp>
          <p:nvSpPr>
            <p:cNvPr id="89" name="Pyöristetty suorakulmio 13">
              <a:extLst>
                <a:ext uri="{FF2B5EF4-FFF2-40B4-BE49-F238E27FC236}">
                  <a16:creationId xmlns:a16="http://schemas.microsoft.com/office/drawing/2014/main" id="{8204ADEC-A5C2-406A-9293-9301E7A912EE}"/>
                </a:ext>
              </a:extLst>
            </p:cNvPr>
            <p:cNvSpPr/>
            <p:nvPr/>
          </p:nvSpPr>
          <p:spPr>
            <a:xfrm>
              <a:off x="9307446" y="3395092"/>
              <a:ext cx="1367540" cy="496232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Neo Sans" panose="020B0504020202020204" pitchFamily="34" charset="0"/>
                <a:ea typeface="+mn-ea"/>
                <a:cs typeface="Neo Sans"/>
              </a:endParaRPr>
            </a:p>
          </p:txBody>
        </p: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F373DC4-B2E3-4514-A383-3CDECDD082D1}"/>
                </a:ext>
              </a:extLst>
            </p:cNvPr>
            <p:cNvCxnSpPr>
              <a:stCxn id="74" idx="3"/>
              <a:endCxn id="76" idx="1"/>
            </p:cNvCxnSpPr>
            <p:nvPr/>
          </p:nvCxnSpPr>
          <p:spPr>
            <a:xfrm flipV="1">
              <a:off x="3062306" y="2054715"/>
              <a:ext cx="244236" cy="403563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4DDAD70C-03E7-4696-82EB-202A0ADC7C33}"/>
                </a:ext>
              </a:extLst>
            </p:cNvPr>
            <p:cNvCxnSpPr>
              <a:stCxn id="74" idx="3"/>
              <a:endCxn id="80" idx="1"/>
            </p:cNvCxnSpPr>
            <p:nvPr/>
          </p:nvCxnSpPr>
          <p:spPr>
            <a:xfrm>
              <a:off x="3062306" y="2458278"/>
              <a:ext cx="244236" cy="838939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3F2E5BB4-BD1F-4448-9E11-2FC40A3913C9}"/>
                </a:ext>
              </a:extLst>
            </p:cNvPr>
            <p:cNvCxnSpPr>
              <a:stCxn id="80" idx="3"/>
              <a:endCxn id="85" idx="1"/>
            </p:cNvCxnSpPr>
            <p:nvPr/>
          </p:nvCxnSpPr>
          <p:spPr>
            <a:xfrm>
              <a:off x="4934514" y="3297217"/>
              <a:ext cx="328552" cy="345991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638F197F-EC19-4C04-B732-709F64C16E00}"/>
                </a:ext>
              </a:extLst>
            </p:cNvPr>
            <p:cNvCxnSpPr>
              <a:stCxn id="80" idx="3"/>
              <a:endCxn id="84" idx="1"/>
            </p:cNvCxnSpPr>
            <p:nvPr/>
          </p:nvCxnSpPr>
          <p:spPr>
            <a:xfrm flipV="1">
              <a:off x="4934514" y="2992336"/>
              <a:ext cx="328552" cy="304881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4CA6A1BB-91B6-4657-93A0-A37499FB0494}"/>
                </a:ext>
              </a:extLst>
            </p:cNvPr>
            <p:cNvCxnSpPr>
              <a:stCxn id="76" idx="3"/>
              <a:endCxn id="81" idx="1"/>
            </p:cNvCxnSpPr>
            <p:nvPr/>
          </p:nvCxnSpPr>
          <p:spPr>
            <a:xfrm>
              <a:off x="4934514" y="2054715"/>
              <a:ext cx="328552" cy="254182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E3FA4D4E-0C0A-416E-AC34-B2CCD24D3CD7}"/>
                </a:ext>
              </a:extLst>
            </p:cNvPr>
            <p:cNvCxnSpPr>
              <a:stCxn id="76" idx="3"/>
              <a:endCxn id="77" idx="1"/>
            </p:cNvCxnSpPr>
            <p:nvPr/>
          </p:nvCxnSpPr>
          <p:spPr>
            <a:xfrm flipV="1">
              <a:off x="4934514" y="1656587"/>
              <a:ext cx="328552" cy="398128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EAA18B85-ABE7-4962-8820-E15EAD7C033B}"/>
                </a:ext>
              </a:extLst>
            </p:cNvPr>
            <p:cNvCxnSpPr>
              <a:stCxn id="77" idx="3"/>
              <a:endCxn id="82" idx="1"/>
            </p:cNvCxnSpPr>
            <p:nvPr/>
          </p:nvCxnSpPr>
          <p:spPr>
            <a:xfrm>
              <a:off x="6779514" y="1656587"/>
              <a:ext cx="253280" cy="2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6B1593D5-94CF-47C2-A12D-FA4C15DA4E86}"/>
                </a:ext>
              </a:extLst>
            </p:cNvPr>
            <p:cNvCxnSpPr>
              <a:stCxn id="82" idx="3"/>
              <a:endCxn id="79" idx="1"/>
            </p:cNvCxnSpPr>
            <p:nvPr/>
          </p:nvCxnSpPr>
          <p:spPr>
            <a:xfrm flipV="1">
              <a:off x="9007297" y="1656587"/>
              <a:ext cx="300149" cy="2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9A18C765-AF68-4AD8-90EB-EE39FA8B84A1}"/>
                </a:ext>
              </a:extLst>
            </p:cNvPr>
            <p:cNvCxnSpPr>
              <a:stCxn id="81" idx="3"/>
              <a:endCxn id="78" idx="1"/>
            </p:cNvCxnSpPr>
            <p:nvPr/>
          </p:nvCxnSpPr>
          <p:spPr>
            <a:xfrm>
              <a:off x="6779514" y="2308897"/>
              <a:ext cx="253280" cy="2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6DBC2EDC-FA30-40AB-9E96-303D2644FB74}"/>
                </a:ext>
              </a:extLst>
            </p:cNvPr>
            <p:cNvCxnSpPr>
              <a:stCxn id="84" idx="3"/>
              <a:endCxn id="87" idx="1"/>
            </p:cNvCxnSpPr>
            <p:nvPr/>
          </p:nvCxnSpPr>
          <p:spPr>
            <a:xfrm>
              <a:off x="6779514" y="2992336"/>
              <a:ext cx="253280" cy="2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F1D1E627-7680-44EC-BA56-9D168DE0A19C}"/>
                </a:ext>
              </a:extLst>
            </p:cNvPr>
            <p:cNvCxnSpPr>
              <a:stCxn id="85" idx="3"/>
              <a:endCxn id="86" idx="1"/>
            </p:cNvCxnSpPr>
            <p:nvPr/>
          </p:nvCxnSpPr>
          <p:spPr>
            <a:xfrm>
              <a:off x="6779514" y="3643208"/>
              <a:ext cx="253280" cy="2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2123378B-C9BC-48B3-8EB5-B4E41855979D}"/>
                </a:ext>
              </a:extLst>
            </p:cNvPr>
            <p:cNvCxnSpPr>
              <a:stCxn id="86" idx="3"/>
              <a:endCxn id="89" idx="1"/>
            </p:cNvCxnSpPr>
            <p:nvPr/>
          </p:nvCxnSpPr>
          <p:spPr>
            <a:xfrm flipV="1">
              <a:off x="9007297" y="3643208"/>
              <a:ext cx="300149" cy="2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177B1B2C-E89E-45F9-81FF-3F86EEC41F11}"/>
                </a:ext>
              </a:extLst>
            </p:cNvPr>
            <p:cNvCxnSpPr>
              <a:stCxn id="87" idx="3"/>
              <a:endCxn id="88" idx="1"/>
            </p:cNvCxnSpPr>
            <p:nvPr/>
          </p:nvCxnSpPr>
          <p:spPr>
            <a:xfrm flipV="1">
              <a:off x="9007297" y="2992336"/>
              <a:ext cx="300149" cy="2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3B760DD6-9D72-40D6-86A0-0AB584E7EFF9}"/>
                </a:ext>
              </a:extLst>
            </p:cNvPr>
            <p:cNvCxnSpPr>
              <a:stCxn id="78" idx="3"/>
              <a:endCxn id="83" idx="1"/>
            </p:cNvCxnSpPr>
            <p:nvPr/>
          </p:nvCxnSpPr>
          <p:spPr>
            <a:xfrm flipV="1">
              <a:off x="9007297" y="2308897"/>
              <a:ext cx="300149" cy="2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DB1453E1-6311-4F77-A674-06FA28BA2A88}"/>
                </a:ext>
              </a:extLst>
            </p:cNvPr>
            <p:cNvCxnSpPr>
              <a:stCxn id="75" idx="3"/>
              <a:endCxn id="105" idx="1"/>
            </p:cNvCxnSpPr>
            <p:nvPr/>
          </p:nvCxnSpPr>
          <p:spPr>
            <a:xfrm flipV="1">
              <a:off x="3062306" y="4480216"/>
              <a:ext cx="244236" cy="236949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105" name="Pyöristetty suorakulmio 13">
              <a:extLst>
                <a:ext uri="{FF2B5EF4-FFF2-40B4-BE49-F238E27FC236}">
                  <a16:creationId xmlns:a16="http://schemas.microsoft.com/office/drawing/2014/main" id="{338A00DF-C4C3-4E7D-9A25-CFA69A8DEA4C}"/>
                </a:ext>
              </a:extLst>
            </p:cNvPr>
            <p:cNvSpPr/>
            <p:nvPr/>
          </p:nvSpPr>
          <p:spPr>
            <a:xfrm>
              <a:off x="3306542" y="4215028"/>
              <a:ext cx="1627972" cy="530375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Neo Sans" panose="020B0504020202020204" pitchFamily="34" charset="0"/>
                <a:ea typeface="+mn-ea"/>
                <a:cs typeface="Neo Sans"/>
              </a:endParaRPr>
            </a:p>
          </p:txBody>
        </p:sp>
        <p:sp>
          <p:nvSpPr>
            <p:cNvPr id="106" name="Pyöristetty suorakulmio 13">
              <a:extLst>
                <a:ext uri="{FF2B5EF4-FFF2-40B4-BE49-F238E27FC236}">
                  <a16:creationId xmlns:a16="http://schemas.microsoft.com/office/drawing/2014/main" id="{E66224AD-B383-4087-BA6E-314CECDB02E3}"/>
                </a:ext>
              </a:extLst>
            </p:cNvPr>
            <p:cNvSpPr/>
            <p:nvPr/>
          </p:nvSpPr>
          <p:spPr>
            <a:xfrm>
              <a:off x="3306542" y="4847022"/>
              <a:ext cx="1627972" cy="530375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Neo Sans" panose="020B0504020202020204" pitchFamily="34" charset="0"/>
                <a:ea typeface="+mn-ea"/>
                <a:cs typeface="Neo Sans"/>
              </a:endParaRPr>
            </a:p>
          </p:txBody>
        </p: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07891D43-5110-4CCA-BF93-7A2932AB8F93}"/>
                </a:ext>
              </a:extLst>
            </p:cNvPr>
            <p:cNvCxnSpPr>
              <a:stCxn id="75" idx="3"/>
              <a:endCxn id="106" idx="1"/>
            </p:cNvCxnSpPr>
            <p:nvPr/>
          </p:nvCxnSpPr>
          <p:spPr>
            <a:xfrm>
              <a:off x="3062306" y="4717165"/>
              <a:ext cx="244236" cy="395045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108" name="Pyöristetty suorakulmio 13">
              <a:extLst>
                <a:ext uri="{FF2B5EF4-FFF2-40B4-BE49-F238E27FC236}">
                  <a16:creationId xmlns:a16="http://schemas.microsoft.com/office/drawing/2014/main" id="{45389E37-5587-4B54-A554-094E40044A05}"/>
                </a:ext>
              </a:extLst>
            </p:cNvPr>
            <p:cNvSpPr/>
            <p:nvPr/>
          </p:nvSpPr>
          <p:spPr>
            <a:xfrm>
              <a:off x="5263066" y="4219893"/>
              <a:ext cx="1516448" cy="496232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Neo Sans" panose="020B0504020202020204" pitchFamily="34" charset="0"/>
                <a:ea typeface="+mn-ea"/>
                <a:cs typeface="Neo Sans"/>
              </a:endParaRPr>
            </a:p>
          </p:txBody>
        </p:sp>
        <p:sp>
          <p:nvSpPr>
            <p:cNvPr id="109" name="Pyöristetty suorakulmio 13">
              <a:extLst>
                <a:ext uri="{FF2B5EF4-FFF2-40B4-BE49-F238E27FC236}">
                  <a16:creationId xmlns:a16="http://schemas.microsoft.com/office/drawing/2014/main" id="{1CA39CD1-E2F1-4D81-9F69-26C9F3C19C58}"/>
                </a:ext>
              </a:extLst>
            </p:cNvPr>
            <p:cNvSpPr/>
            <p:nvPr/>
          </p:nvSpPr>
          <p:spPr>
            <a:xfrm>
              <a:off x="5263066" y="4870765"/>
              <a:ext cx="1516448" cy="496232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Neo Sans" panose="020B0504020202020204" pitchFamily="34" charset="0"/>
                <a:ea typeface="+mn-ea"/>
                <a:cs typeface="Neo Sans"/>
              </a:endParaRPr>
            </a:p>
          </p:txBody>
        </p:sp>
        <p:sp>
          <p:nvSpPr>
            <p:cNvPr id="110" name="Pyöristetty suorakulmio 13">
              <a:extLst>
                <a:ext uri="{FF2B5EF4-FFF2-40B4-BE49-F238E27FC236}">
                  <a16:creationId xmlns:a16="http://schemas.microsoft.com/office/drawing/2014/main" id="{7B2F0098-21F3-4748-A6B8-43E6CB595603}"/>
                </a:ext>
              </a:extLst>
            </p:cNvPr>
            <p:cNvSpPr/>
            <p:nvPr/>
          </p:nvSpPr>
          <p:spPr>
            <a:xfrm>
              <a:off x="7032794" y="4855299"/>
              <a:ext cx="1974503" cy="527167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Neo Sans" panose="020B0504020202020204" pitchFamily="34" charset="0"/>
                <a:ea typeface="+mn-ea"/>
                <a:cs typeface="Neo Sans"/>
              </a:endParaRPr>
            </a:p>
          </p:txBody>
        </p:sp>
        <p:sp>
          <p:nvSpPr>
            <p:cNvPr id="111" name="Pyöristetty suorakulmio 13">
              <a:extLst>
                <a:ext uri="{FF2B5EF4-FFF2-40B4-BE49-F238E27FC236}">
                  <a16:creationId xmlns:a16="http://schemas.microsoft.com/office/drawing/2014/main" id="{F3F9B1D3-D926-4409-84A9-7361F1FAB73A}"/>
                </a:ext>
              </a:extLst>
            </p:cNvPr>
            <p:cNvSpPr/>
            <p:nvPr/>
          </p:nvSpPr>
          <p:spPr>
            <a:xfrm>
              <a:off x="7032794" y="4204427"/>
              <a:ext cx="1974503" cy="527167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Neo Sans" panose="020B0504020202020204" pitchFamily="34" charset="0"/>
                <a:ea typeface="+mn-ea"/>
                <a:cs typeface="Neo Sans"/>
              </a:endParaRPr>
            </a:p>
          </p:txBody>
        </p:sp>
        <p:sp>
          <p:nvSpPr>
            <p:cNvPr id="112" name="Pyöristetty suorakulmio 13">
              <a:extLst>
                <a:ext uri="{FF2B5EF4-FFF2-40B4-BE49-F238E27FC236}">
                  <a16:creationId xmlns:a16="http://schemas.microsoft.com/office/drawing/2014/main" id="{A29BD091-6392-4833-8F57-61D451F85004}"/>
                </a:ext>
              </a:extLst>
            </p:cNvPr>
            <p:cNvSpPr/>
            <p:nvPr/>
          </p:nvSpPr>
          <p:spPr>
            <a:xfrm>
              <a:off x="9307446" y="4219893"/>
              <a:ext cx="1367540" cy="496232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Neo Sans" panose="020B0504020202020204" pitchFamily="34" charset="0"/>
                <a:ea typeface="+mn-ea"/>
                <a:cs typeface="Neo Sans"/>
              </a:endParaRPr>
            </a:p>
          </p:txBody>
        </p:sp>
        <p:sp>
          <p:nvSpPr>
            <p:cNvPr id="113" name="Pyöristetty suorakulmio 13">
              <a:extLst>
                <a:ext uri="{FF2B5EF4-FFF2-40B4-BE49-F238E27FC236}">
                  <a16:creationId xmlns:a16="http://schemas.microsoft.com/office/drawing/2014/main" id="{9A0D9DEF-E813-47BA-AE03-44B5130F5F91}"/>
                </a:ext>
              </a:extLst>
            </p:cNvPr>
            <p:cNvSpPr/>
            <p:nvPr/>
          </p:nvSpPr>
          <p:spPr>
            <a:xfrm>
              <a:off x="9307446" y="4870765"/>
              <a:ext cx="1367540" cy="496232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Neo Sans" panose="020B0504020202020204" pitchFamily="34" charset="0"/>
                <a:ea typeface="+mn-ea"/>
                <a:cs typeface="Neo Sans"/>
              </a:endParaRPr>
            </a:p>
          </p:txBody>
        </p: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8D8811EA-266D-45F6-B365-512907B1E21E}"/>
                </a:ext>
              </a:extLst>
            </p:cNvPr>
            <p:cNvCxnSpPr>
              <a:stCxn id="108" idx="3"/>
              <a:endCxn id="111" idx="1"/>
            </p:cNvCxnSpPr>
            <p:nvPr/>
          </p:nvCxnSpPr>
          <p:spPr>
            <a:xfrm>
              <a:off x="6779514" y="4468009"/>
              <a:ext cx="253280" cy="2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5BA338D6-6C6C-4D6D-B2C2-357F3AB6F0C6}"/>
                </a:ext>
              </a:extLst>
            </p:cNvPr>
            <p:cNvCxnSpPr>
              <a:stCxn id="109" idx="3"/>
              <a:endCxn id="110" idx="1"/>
            </p:cNvCxnSpPr>
            <p:nvPr/>
          </p:nvCxnSpPr>
          <p:spPr>
            <a:xfrm>
              <a:off x="6779514" y="5118881"/>
              <a:ext cx="253280" cy="2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5C5064B1-D9BB-4387-AFD6-3871F03800E2}"/>
                </a:ext>
              </a:extLst>
            </p:cNvPr>
            <p:cNvCxnSpPr>
              <a:stCxn id="110" idx="3"/>
              <a:endCxn id="113" idx="1"/>
            </p:cNvCxnSpPr>
            <p:nvPr/>
          </p:nvCxnSpPr>
          <p:spPr>
            <a:xfrm flipV="1">
              <a:off x="9007297" y="5118881"/>
              <a:ext cx="300149" cy="2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4B9F1FF6-8BC3-43F6-BB28-408B2C65DD5F}"/>
                </a:ext>
              </a:extLst>
            </p:cNvPr>
            <p:cNvCxnSpPr>
              <a:stCxn id="111" idx="3"/>
              <a:endCxn id="112" idx="1"/>
            </p:cNvCxnSpPr>
            <p:nvPr/>
          </p:nvCxnSpPr>
          <p:spPr>
            <a:xfrm flipV="1">
              <a:off x="9007297" y="4468009"/>
              <a:ext cx="300149" cy="2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9064F82D-9845-40D1-80F1-2E4B5CDFB5C2}"/>
                </a:ext>
              </a:extLst>
            </p:cNvPr>
            <p:cNvCxnSpPr>
              <a:stCxn id="105" idx="3"/>
              <a:endCxn id="108" idx="1"/>
            </p:cNvCxnSpPr>
            <p:nvPr/>
          </p:nvCxnSpPr>
          <p:spPr>
            <a:xfrm flipV="1">
              <a:off x="4934514" y="4468009"/>
              <a:ext cx="328552" cy="12207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76D0E650-4357-421E-8782-A7AC8F233692}"/>
                </a:ext>
              </a:extLst>
            </p:cNvPr>
            <p:cNvCxnSpPr>
              <a:stCxn id="106" idx="3"/>
              <a:endCxn id="109" idx="1"/>
            </p:cNvCxnSpPr>
            <p:nvPr/>
          </p:nvCxnSpPr>
          <p:spPr>
            <a:xfrm>
              <a:off x="4934514" y="5112210"/>
              <a:ext cx="328552" cy="6671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</p:spTree>
    <p:extLst>
      <p:ext uri="{BB962C8B-B14F-4D97-AF65-F5344CB8AC3E}">
        <p14:creationId xmlns:p14="http://schemas.microsoft.com/office/powerpoint/2010/main" val="4040092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2" name="Group 221">
            <a:extLst>
              <a:ext uri="{FF2B5EF4-FFF2-40B4-BE49-F238E27FC236}">
                <a16:creationId xmlns:a16="http://schemas.microsoft.com/office/drawing/2014/main" id="{AC4A2815-624D-4C93-B8FB-86E805E3CED9}"/>
              </a:ext>
            </a:extLst>
          </p:cNvPr>
          <p:cNvGrpSpPr/>
          <p:nvPr/>
        </p:nvGrpSpPr>
        <p:grpSpPr>
          <a:xfrm>
            <a:off x="515017" y="1559244"/>
            <a:ext cx="11159451" cy="4277729"/>
            <a:chOff x="114256" y="1239707"/>
            <a:chExt cx="8758056" cy="4421541"/>
          </a:xfrm>
        </p:grpSpPr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FF15B9CB-F7B2-40B6-88B3-8C8A2FA7A5C9}"/>
                </a:ext>
              </a:extLst>
            </p:cNvPr>
            <p:cNvCxnSpPr/>
            <p:nvPr/>
          </p:nvCxnSpPr>
          <p:spPr>
            <a:xfrm>
              <a:off x="1347831" y="1307677"/>
              <a:ext cx="0" cy="4353571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dash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24" name="Straight Connector 223">
              <a:extLst>
                <a:ext uri="{FF2B5EF4-FFF2-40B4-BE49-F238E27FC236}">
                  <a16:creationId xmlns:a16="http://schemas.microsoft.com/office/drawing/2014/main" id="{9C7D6B58-37AD-4324-A308-ACC3A872D0B5}"/>
                </a:ext>
              </a:extLst>
            </p:cNvPr>
            <p:cNvCxnSpPr/>
            <p:nvPr/>
          </p:nvCxnSpPr>
          <p:spPr>
            <a:xfrm>
              <a:off x="3275856" y="1307677"/>
              <a:ext cx="0" cy="4353571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dash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id="{68618F4A-F5C8-4771-AB21-3E17F72231FD}"/>
                </a:ext>
              </a:extLst>
            </p:cNvPr>
            <p:cNvCxnSpPr/>
            <p:nvPr/>
          </p:nvCxnSpPr>
          <p:spPr>
            <a:xfrm>
              <a:off x="5076056" y="1307677"/>
              <a:ext cx="0" cy="4353571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dash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id="{0367A56E-DAF3-4528-BC91-8AC9CE14DEF2}"/>
                </a:ext>
              </a:extLst>
            </p:cNvPr>
            <p:cNvCxnSpPr/>
            <p:nvPr/>
          </p:nvCxnSpPr>
          <p:spPr>
            <a:xfrm>
              <a:off x="7335412" y="1251054"/>
              <a:ext cx="0" cy="4353571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dash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227" name="Pyöristetty suorakulmio 13">
              <a:extLst>
                <a:ext uri="{FF2B5EF4-FFF2-40B4-BE49-F238E27FC236}">
                  <a16:creationId xmlns:a16="http://schemas.microsoft.com/office/drawing/2014/main" id="{494F28B5-7C1C-49D9-AF98-3F8174A26DCB}"/>
                </a:ext>
              </a:extLst>
            </p:cNvPr>
            <p:cNvSpPr/>
            <p:nvPr/>
          </p:nvSpPr>
          <p:spPr>
            <a:xfrm>
              <a:off x="114256" y="1948154"/>
              <a:ext cx="1145376" cy="713651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Hyvä palvelu</a:t>
              </a:r>
              <a:endParaRPr kumimoji="0" lang="fi-FI" sz="14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endParaRPr>
            </a:p>
          </p:txBody>
        </p:sp>
        <p:sp>
          <p:nvSpPr>
            <p:cNvPr id="228" name="Pyöristetty suorakulmio 13">
              <a:extLst>
                <a:ext uri="{FF2B5EF4-FFF2-40B4-BE49-F238E27FC236}">
                  <a16:creationId xmlns:a16="http://schemas.microsoft.com/office/drawing/2014/main" id="{CF8D4934-062E-489B-9759-C1314848FC30}"/>
                </a:ext>
              </a:extLst>
            </p:cNvPr>
            <p:cNvSpPr/>
            <p:nvPr/>
          </p:nvSpPr>
          <p:spPr>
            <a:xfrm>
              <a:off x="114256" y="4207041"/>
              <a:ext cx="1145376" cy="713651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Halpa tuote</a:t>
              </a:r>
              <a:endParaRPr kumimoji="0" lang="fi-FI" sz="14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endParaRPr>
            </a:p>
          </p:txBody>
        </p:sp>
        <p:sp>
          <p:nvSpPr>
            <p:cNvPr id="229" name="Pyöristetty suorakulmio 13">
              <a:extLst>
                <a:ext uri="{FF2B5EF4-FFF2-40B4-BE49-F238E27FC236}">
                  <a16:creationId xmlns:a16="http://schemas.microsoft.com/office/drawing/2014/main" id="{254AE205-03C4-4287-801A-88389CE30957}"/>
                </a:ext>
              </a:extLst>
            </p:cNvPr>
            <p:cNvSpPr/>
            <p:nvPr/>
          </p:nvSpPr>
          <p:spPr>
            <a:xfrm>
              <a:off x="1503868" y="1526092"/>
              <a:ext cx="1627972" cy="750650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Asiakaspalvelun taidot</a:t>
              </a: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endParaRPr>
            </a:p>
          </p:txBody>
        </p:sp>
        <p:sp>
          <p:nvSpPr>
            <p:cNvPr id="230" name="Pyöristetty suorakulmio 13">
              <a:extLst>
                <a:ext uri="{FF2B5EF4-FFF2-40B4-BE49-F238E27FC236}">
                  <a16:creationId xmlns:a16="http://schemas.microsoft.com/office/drawing/2014/main" id="{00D603CC-688C-4224-B742-A43EECB9F690}"/>
                </a:ext>
              </a:extLst>
            </p:cNvPr>
            <p:cNvSpPr/>
            <p:nvPr/>
          </p:nvSpPr>
          <p:spPr>
            <a:xfrm>
              <a:off x="3460392" y="1255173"/>
              <a:ext cx="1516448" cy="496232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Tuotetietous</a:t>
              </a: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endParaRPr>
            </a:p>
          </p:txBody>
        </p:sp>
        <p:sp>
          <p:nvSpPr>
            <p:cNvPr id="231" name="Pyöristetty suorakulmio 13">
              <a:extLst>
                <a:ext uri="{FF2B5EF4-FFF2-40B4-BE49-F238E27FC236}">
                  <a16:creationId xmlns:a16="http://schemas.microsoft.com/office/drawing/2014/main" id="{56FC6D0E-C14E-4848-86E0-2DF0BE68A08A}"/>
                </a:ext>
              </a:extLst>
            </p:cNvPr>
            <p:cNvSpPr/>
            <p:nvPr/>
          </p:nvSpPr>
          <p:spPr>
            <a:xfrm>
              <a:off x="5230120" y="1892017"/>
              <a:ext cx="1974503" cy="527167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NPS-kommentit asiakaspalvelijasta</a:t>
              </a: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endParaRPr>
            </a:p>
          </p:txBody>
        </p:sp>
        <p:sp>
          <p:nvSpPr>
            <p:cNvPr id="232" name="Pyöristetty suorakulmio 13">
              <a:extLst>
                <a:ext uri="{FF2B5EF4-FFF2-40B4-BE49-F238E27FC236}">
                  <a16:creationId xmlns:a16="http://schemas.microsoft.com/office/drawing/2014/main" id="{953BE9B9-5303-48F0-9280-5C694F68E4AF}"/>
                </a:ext>
              </a:extLst>
            </p:cNvPr>
            <p:cNvSpPr/>
            <p:nvPr/>
          </p:nvSpPr>
          <p:spPr>
            <a:xfrm>
              <a:off x="7504772" y="1255173"/>
              <a:ext cx="1367540" cy="496232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Vähintään 4 asteikolla 1-5</a:t>
              </a: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endParaRPr>
            </a:p>
          </p:txBody>
        </p:sp>
        <p:sp>
          <p:nvSpPr>
            <p:cNvPr id="233" name="Pyöristetty suorakulmio 13">
              <a:extLst>
                <a:ext uri="{FF2B5EF4-FFF2-40B4-BE49-F238E27FC236}">
                  <a16:creationId xmlns:a16="http://schemas.microsoft.com/office/drawing/2014/main" id="{06560D49-E962-4F51-A0C8-A88A5C809B39}"/>
                </a:ext>
              </a:extLst>
            </p:cNvPr>
            <p:cNvSpPr/>
            <p:nvPr/>
          </p:nvSpPr>
          <p:spPr>
            <a:xfrm>
              <a:off x="1503868" y="2878731"/>
              <a:ext cx="1627972" cy="530375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Toimituksen laatu</a:t>
              </a: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endParaRPr>
            </a:p>
          </p:txBody>
        </p:sp>
        <p:sp>
          <p:nvSpPr>
            <p:cNvPr id="234" name="Pyöristetty suorakulmio 13">
              <a:extLst>
                <a:ext uri="{FF2B5EF4-FFF2-40B4-BE49-F238E27FC236}">
                  <a16:creationId xmlns:a16="http://schemas.microsoft.com/office/drawing/2014/main" id="{342D55C2-5BA1-469F-9DA7-84073ADFA46D}"/>
                </a:ext>
              </a:extLst>
            </p:cNvPr>
            <p:cNvSpPr/>
            <p:nvPr/>
          </p:nvSpPr>
          <p:spPr>
            <a:xfrm>
              <a:off x="3460392" y="1907483"/>
              <a:ext cx="1516448" cy="496232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Asiakkaan huomiointi</a:t>
              </a: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endParaRPr>
            </a:p>
          </p:txBody>
        </p:sp>
        <p:sp>
          <p:nvSpPr>
            <p:cNvPr id="235" name="Pyöristetty suorakulmio 13">
              <a:extLst>
                <a:ext uri="{FF2B5EF4-FFF2-40B4-BE49-F238E27FC236}">
                  <a16:creationId xmlns:a16="http://schemas.microsoft.com/office/drawing/2014/main" id="{A8AEA274-36B4-4DAF-B8F5-E7A832071D95}"/>
                </a:ext>
              </a:extLst>
            </p:cNvPr>
            <p:cNvSpPr/>
            <p:nvPr/>
          </p:nvSpPr>
          <p:spPr>
            <a:xfrm>
              <a:off x="5230120" y="1239707"/>
              <a:ext cx="1974503" cy="527167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Arviointi koulutuksen jälkeen</a:t>
              </a: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endParaRPr>
            </a:p>
          </p:txBody>
        </p:sp>
        <p:sp>
          <p:nvSpPr>
            <p:cNvPr id="236" name="Pyöristetty suorakulmio 13">
              <a:extLst>
                <a:ext uri="{FF2B5EF4-FFF2-40B4-BE49-F238E27FC236}">
                  <a16:creationId xmlns:a16="http://schemas.microsoft.com/office/drawing/2014/main" id="{7FECAF3F-AD00-4532-A04A-FFC5878684DA}"/>
                </a:ext>
              </a:extLst>
            </p:cNvPr>
            <p:cNvSpPr/>
            <p:nvPr/>
          </p:nvSpPr>
          <p:spPr>
            <a:xfrm>
              <a:off x="7504772" y="1907483"/>
              <a:ext cx="1367540" cy="496232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Vähintään 8</a:t>
              </a: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endParaRPr>
            </a:p>
          </p:txBody>
        </p:sp>
        <p:sp>
          <p:nvSpPr>
            <p:cNvPr id="237" name="Pyöristetty suorakulmio 13">
              <a:extLst>
                <a:ext uri="{FF2B5EF4-FFF2-40B4-BE49-F238E27FC236}">
                  <a16:creationId xmlns:a16="http://schemas.microsoft.com/office/drawing/2014/main" id="{A2F1A311-6BDE-4B0B-A501-101E83BB7B6E}"/>
                </a:ext>
              </a:extLst>
            </p:cNvPr>
            <p:cNvSpPr/>
            <p:nvPr/>
          </p:nvSpPr>
          <p:spPr>
            <a:xfrm>
              <a:off x="3460392" y="2590922"/>
              <a:ext cx="1516448" cy="496232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Nopea toimitus</a:t>
              </a: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endParaRPr>
            </a:p>
          </p:txBody>
        </p:sp>
        <p:sp>
          <p:nvSpPr>
            <p:cNvPr id="238" name="Pyöristetty suorakulmio 13">
              <a:extLst>
                <a:ext uri="{FF2B5EF4-FFF2-40B4-BE49-F238E27FC236}">
                  <a16:creationId xmlns:a16="http://schemas.microsoft.com/office/drawing/2014/main" id="{3CAA4DC2-480E-4808-8670-EC7C7A8BF8BF}"/>
                </a:ext>
              </a:extLst>
            </p:cNvPr>
            <p:cNvSpPr/>
            <p:nvPr/>
          </p:nvSpPr>
          <p:spPr>
            <a:xfrm>
              <a:off x="3460392" y="3241794"/>
              <a:ext cx="1516448" cy="496232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Tuote ehjänä perille</a:t>
              </a: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endParaRPr>
            </a:p>
          </p:txBody>
        </p:sp>
        <p:sp>
          <p:nvSpPr>
            <p:cNvPr id="239" name="Pyöristetty suorakulmio 13">
              <a:extLst>
                <a:ext uri="{FF2B5EF4-FFF2-40B4-BE49-F238E27FC236}">
                  <a16:creationId xmlns:a16="http://schemas.microsoft.com/office/drawing/2014/main" id="{40FF5D47-C1F2-442E-8717-C57ED01AEBCB}"/>
                </a:ext>
              </a:extLst>
            </p:cNvPr>
            <p:cNvSpPr/>
            <p:nvPr/>
          </p:nvSpPr>
          <p:spPr>
            <a:xfrm>
              <a:off x="5230120" y="3226328"/>
              <a:ext cx="1974503" cy="527167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NPS-kommentit tuotteesta</a:t>
              </a: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endParaRPr>
            </a:p>
          </p:txBody>
        </p:sp>
        <p:sp>
          <p:nvSpPr>
            <p:cNvPr id="240" name="Pyöristetty suorakulmio 13">
              <a:extLst>
                <a:ext uri="{FF2B5EF4-FFF2-40B4-BE49-F238E27FC236}">
                  <a16:creationId xmlns:a16="http://schemas.microsoft.com/office/drawing/2014/main" id="{B8D1CA3D-6E9F-4C96-9D15-10690EBE5EE8}"/>
                </a:ext>
              </a:extLst>
            </p:cNvPr>
            <p:cNvSpPr/>
            <p:nvPr/>
          </p:nvSpPr>
          <p:spPr>
            <a:xfrm>
              <a:off x="5230120" y="2575456"/>
              <a:ext cx="1974503" cy="527167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Montako tuntia tilauksesta</a:t>
              </a: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endParaRPr>
            </a:p>
          </p:txBody>
        </p:sp>
        <p:sp>
          <p:nvSpPr>
            <p:cNvPr id="241" name="Pyöristetty suorakulmio 13">
              <a:extLst>
                <a:ext uri="{FF2B5EF4-FFF2-40B4-BE49-F238E27FC236}">
                  <a16:creationId xmlns:a16="http://schemas.microsoft.com/office/drawing/2014/main" id="{3A315DDD-7BBF-4637-BC85-0F30F573A396}"/>
                </a:ext>
              </a:extLst>
            </p:cNvPr>
            <p:cNvSpPr/>
            <p:nvPr/>
          </p:nvSpPr>
          <p:spPr>
            <a:xfrm>
              <a:off x="7504772" y="2590922"/>
              <a:ext cx="1367540" cy="496232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Max 24h</a:t>
              </a: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endParaRPr>
            </a:p>
          </p:txBody>
        </p:sp>
        <p:sp>
          <p:nvSpPr>
            <p:cNvPr id="242" name="Pyöristetty suorakulmio 13">
              <a:extLst>
                <a:ext uri="{FF2B5EF4-FFF2-40B4-BE49-F238E27FC236}">
                  <a16:creationId xmlns:a16="http://schemas.microsoft.com/office/drawing/2014/main" id="{C03E36E3-E512-40B6-9EDD-7776F7219975}"/>
                </a:ext>
              </a:extLst>
            </p:cNvPr>
            <p:cNvSpPr/>
            <p:nvPr/>
          </p:nvSpPr>
          <p:spPr>
            <a:xfrm>
              <a:off x="7504772" y="3241794"/>
              <a:ext cx="1367540" cy="496232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Vähintään 8</a:t>
              </a: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endParaRPr>
            </a:p>
          </p:txBody>
        </p:sp>
        <p:cxnSp>
          <p:nvCxnSpPr>
            <p:cNvPr id="243" name="Straight Connector 242">
              <a:extLst>
                <a:ext uri="{FF2B5EF4-FFF2-40B4-BE49-F238E27FC236}">
                  <a16:creationId xmlns:a16="http://schemas.microsoft.com/office/drawing/2014/main" id="{E8D39DC6-E020-4A7A-9A39-8DAD77C78B3A}"/>
                </a:ext>
              </a:extLst>
            </p:cNvPr>
            <p:cNvCxnSpPr>
              <a:stCxn id="227" idx="3"/>
              <a:endCxn id="229" idx="1"/>
            </p:cNvCxnSpPr>
            <p:nvPr/>
          </p:nvCxnSpPr>
          <p:spPr>
            <a:xfrm flipV="1">
              <a:off x="1259632" y="1901417"/>
              <a:ext cx="244236" cy="403563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44" name="Straight Connector 243">
              <a:extLst>
                <a:ext uri="{FF2B5EF4-FFF2-40B4-BE49-F238E27FC236}">
                  <a16:creationId xmlns:a16="http://schemas.microsoft.com/office/drawing/2014/main" id="{48DF3700-47F5-4FF0-BD3D-F366E6C27674}"/>
                </a:ext>
              </a:extLst>
            </p:cNvPr>
            <p:cNvCxnSpPr>
              <a:stCxn id="227" idx="3"/>
              <a:endCxn id="233" idx="1"/>
            </p:cNvCxnSpPr>
            <p:nvPr/>
          </p:nvCxnSpPr>
          <p:spPr>
            <a:xfrm>
              <a:off x="1259632" y="2304980"/>
              <a:ext cx="244236" cy="838939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45" name="Straight Connector 244">
              <a:extLst>
                <a:ext uri="{FF2B5EF4-FFF2-40B4-BE49-F238E27FC236}">
                  <a16:creationId xmlns:a16="http://schemas.microsoft.com/office/drawing/2014/main" id="{5869AB32-4368-4B99-998A-66E2DF79084D}"/>
                </a:ext>
              </a:extLst>
            </p:cNvPr>
            <p:cNvCxnSpPr>
              <a:stCxn id="233" idx="3"/>
              <a:endCxn id="238" idx="1"/>
            </p:cNvCxnSpPr>
            <p:nvPr/>
          </p:nvCxnSpPr>
          <p:spPr>
            <a:xfrm>
              <a:off x="3131840" y="3143919"/>
              <a:ext cx="328552" cy="345991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46" name="Straight Connector 245">
              <a:extLst>
                <a:ext uri="{FF2B5EF4-FFF2-40B4-BE49-F238E27FC236}">
                  <a16:creationId xmlns:a16="http://schemas.microsoft.com/office/drawing/2014/main" id="{8C29179C-DFF3-49BB-AC05-54C1D1E23455}"/>
                </a:ext>
              </a:extLst>
            </p:cNvPr>
            <p:cNvCxnSpPr>
              <a:stCxn id="233" idx="3"/>
              <a:endCxn id="237" idx="1"/>
            </p:cNvCxnSpPr>
            <p:nvPr/>
          </p:nvCxnSpPr>
          <p:spPr>
            <a:xfrm flipV="1">
              <a:off x="3131840" y="2839038"/>
              <a:ext cx="328552" cy="304881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47" name="Straight Connector 246">
              <a:extLst>
                <a:ext uri="{FF2B5EF4-FFF2-40B4-BE49-F238E27FC236}">
                  <a16:creationId xmlns:a16="http://schemas.microsoft.com/office/drawing/2014/main" id="{F47E7E31-DFB6-48B1-B17B-E9CF9678207B}"/>
                </a:ext>
              </a:extLst>
            </p:cNvPr>
            <p:cNvCxnSpPr>
              <a:stCxn id="229" idx="3"/>
              <a:endCxn id="234" idx="1"/>
            </p:cNvCxnSpPr>
            <p:nvPr/>
          </p:nvCxnSpPr>
          <p:spPr>
            <a:xfrm>
              <a:off x="3131840" y="1901417"/>
              <a:ext cx="328552" cy="254182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48" name="Straight Connector 247">
              <a:extLst>
                <a:ext uri="{FF2B5EF4-FFF2-40B4-BE49-F238E27FC236}">
                  <a16:creationId xmlns:a16="http://schemas.microsoft.com/office/drawing/2014/main" id="{57AC21EF-DCEB-4E85-B9E8-9E97C57939B7}"/>
                </a:ext>
              </a:extLst>
            </p:cNvPr>
            <p:cNvCxnSpPr>
              <a:stCxn id="229" idx="3"/>
              <a:endCxn id="230" idx="1"/>
            </p:cNvCxnSpPr>
            <p:nvPr/>
          </p:nvCxnSpPr>
          <p:spPr>
            <a:xfrm flipV="1">
              <a:off x="3131840" y="1503289"/>
              <a:ext cx="328552" cy="398128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49" name="Straight Connector 248">
              <a:extLst>
                <a:ext uri="{FF2B5EF4-FFF2-40B4-BE49-F238E27FC236}">
                  <a16:creationId xmlns:a16="http://schemas.microsoft.com/office/drawing/2014/main" id="{58BB52E1-6B50-4002-A2FB-521A2B08CA26}"/>
                </a:ext>
              </a:extLst>
            </p:cNvPr>
            <p:cNvCxnSpPr>
              <a:stCxn id="230" idx="3"/>
              <a:endCxn id="235" idx="1"/>
            </p:cNvCxnSpPr>
            <p:nvPr/>
          </p:nvCxnSpPr>
          <p:spPr>
            <a:xfrm>
              <a:off x="4976840" y="1503289"/>
              <a:ext cx="253280" cy="2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50" name="Straight Connector 249">
              <a:extLst>
                <a:ext uri="{FF2B5EF4-FFF2-40B4-BE49-F238E27FC236}">
                  <a16:creationId xmlns:a16="http://schemas.microsoft.com/office/drawing/2014/main" id="{68F9F08C-20BE-4006-B26F-24815F1153D3}"/>
                </a:ext>
              </a:extLst>
            </p:cNvPr>
            <p:cNvCxnSpPr>
              <a:stCxn id="235" idx="3"/>
              <a:endCxn id="232" idx="1"/>
            </p:cNvCxnSpPr>
            <p:nvPr/>
          </p:nvCxnSpPr>
          <p:spPr>
            <a:xfrm flipV="1">
              <a:off x="7204623" y="1503289"/>
              <a:ext cx="300149" cy="2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51" name="Straight Connector 250">
              <a:extLst>
                <a:ext uri="{FF2B5EF4-FFF2-40B4-BE49-F238E27FC236}">
                  <a16:creationId xmlns:a16="http://schemas.microsoft.com/office/drawing/2014/main" id="{3992E5C2-E3DE-4B36-BC97-CE05D074BC65}"/>
                </a:ext>
              </a:extLst>
            </p:cNvPr>
            <p:cNvCxnSpPr>
              <a:stCxn id="234" idx="3"/>
              <a:endCxn id="231" idx="1"/>
            </p:cNvCxnSpPr>
            <p:nvPr/>
          </p:nvCxnSpPr>
          <p:spPr>
            <a:xfrm>
              <a:off x="4976840" y="2155599"/>
              <a:ext cx="253280" cy="2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52" name="Straight Connector 251">
              <a:extLst>
                <a:ext uri="{FF2B5EF4-FFF2-40B4-BE49-F238E27FC236}">
                  <a16:creationId xmlns:a16="http://schemas.microsoft.com/office/drawing/2014/main" id="{F5E6433C-F9B0-41B9-94B4-15FF337998B5}"/>
                </a:ext>
              </a:extLst>
            </p:cNvPr>
            <p:cNvCxnSpPr>
              <a:stCxn id="237" idx="3"/>
              <a:endCxn id="240" idx="1"/>
            </p:cNvCxnSpPr>
            <p:nvPr/>
          </p:nvCxnSpPr>
          <p:spPr>
            <a:xfrm>
              <a:off x="4976840" y="2839038"/>
              <a:ext cx="253280" cy="2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53" name="Straight Connector 252">
              <a:extLst>
                <a:ext uri="{FF2B5EF4-FFF2-40B4-BE49-F238E27FC236}">
                  <a16:creationId xmlns:a16="http://schemas.microsoft.com/office/drawing/2014/main" id="{153677B9-78F8-4822-9EE6-A60C4A3C12A7}"/>
                </a:ext>
              </a:extLst>
            </p:cNvPr>
            <p:cNvCxnSpPr>
              <a:stCxn id="238" idx="3"/>
              <a:endCxn id="239" idx="1"/>
            </p:cNvCxnSpPr>
            <p:nvPr/>
          </p:nvCxnSpPr>
          <p:spPr>
            <a:xfrm>
              <a:off x="4976840" y="3489910"/>
              <a:ext cx="253280" cy="2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54" name="Straight Connector 253">
              <a:extLst>
                <a:ext uri="{FF2B5EF4-FFF2-40B4-BE49-F238E27FC236}">
                  <a16:creationId xmlns:a16="http://schemas.microsoft.com/office/drawing/2014/main" id="{9B03EE35-1A93-498C-839D-1365D61BAEDB}"/>
                </a:ext>
              </a:extLst>
            </p:cNvPr>
            <p:cNvCxnSpPr>
              <a:stCxn id="239" idx="3"/>
              <a:endCxn id="242" idx="1"/>
            </p:cNvCxnSpPr>
            <p:nvPr/>
          </p:nvCxnSpPr>
          <p:spPr>
            <a:xfrm flipV="1">
              <a:off x="7204623" y="3489910"/>
              <a:ext cx="300149" cy="2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55" name="Straight Connector 254">
              <a:extLst>
                <a:ext uri="{FF2B5EF4-FFF2-40B4-BE49-F238E27FC236}">
                  <a16:creationId xmlns:a16="http://schemas.microsoft.com/office/drawing/2014/main" id="{699F4B6A-95E3-435F-B025-F21FCBA228F2}"/>
                </a:ext>
              </a:extLst>
            </p:cNvPr>
            <p:cNvCxnSpPr>
              <a:stCxn id="240" idx="3"/>
              <a:endCxn id="241" idx="1"/>
            </p:cNvCxnSpPr>
            <p:nvPr/>
          </p:nvCxnSpPr>
          <p:spPr>
            <a:xfrm flipV="1">
              <a:off x="7204623" y="2839038"/>
              <a:ext cx="300149" cy="2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56" name="Straight Connector 255">
              <a:extLst>
                <a:ext uri="{FF2B5EF4-FFF2-40B4-BE49-F238E27FC236}">
                  <a16:creationId xmlns:a16="http://schemas.microsoft.com/office/drawing/2014/main" id="{9415AF37-68B6-4052-8EEC-89AB60466FF5}"/>
                </a:ext>
              </a:extLst>
            </p:cNvPr>
            <p:cNvCxnSpPr>
              <a:stCxn id="231" idx="3"/>
              <a:endCxn id="236" idx="1"/>
            </p:cNvCxnSpPr>
            <p:nvPr/>
          </p:nvCxnSpPr>
          <p:spPr>
            <a:xfrm flipV="1">
              <a:off x="7204623" y="2155599"/>
              <a:ext cx="300149" cy="2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57" name="Straight Connector 256">
              <a:extLst>
                <a:ext uri="{FF2B5EF4-FFF2-40B4-BE49-F238E27FC236}">
                  <a16:creationId xmlns:a16="http://schemas.microsoft.com/office/drawing/2014/main" id="{8F5C8660-D6CA-4C6B-A396-A99C677DB188}"/>
                </a:ext>
              </a:extLst>
            </p:cNvPr>
            <p:cNvCxnSpPr>
              <a:stCxn id="228" idx="3"/>
              <a:endCxn id="258" idx="1"/>
            </p:cNvCxnSpPr>
            <p:nvPr/>
          </p:nvCxnSpPr>
          <p:spPr>
            <a:xfrm flipV="1">
              <a:off x="1259632" y="4326918"/>
              <a:ext cx="244236" cy="236949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258" name="Pyöristetty suorakulmio 13">
              <a:extLst>
                <a:ext uri="{FF2B5EF4-FFF2-40B4-BE49-F238E27FC236}">
                  <a16:creationId xmlns:a16="http://schemas.microsoft.com/office/drawing/2014/main" id="{6E1A5CF0-ECF1-446D-B1F4-DF273DCA798C}"/>
                </a:ext>
              </a:extLst>
            </p:cNvPr>
            <p:cNvSpPr/>
            <p:nvPr/>
          </p:nvSpPr>
          <p:spPr>
            <a:xfrm>
              <a:off x="1503868" y="4061730"/>
              <a:ext cx="1627972" cy="530375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Hinta</a:t>
              </a: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endParaRPr>
            </a:p>
          </p:txBody>
        </p:sp>
        <p:sp>
          <p:nvSpPr>
            <p:cNvPr id="259" name="Pyöristetty suorakulmio 13">
              <a:extLst>
                <a:ext uri="{FF2B5EF4-FFF2-40B4-BE49-F238E27FC236}">
                  <a16:creationId xmlns:a16="http://schemas.microsoft.com/office/drawing/2014/main" id="{E5DD3EDA-E772-4213-881A-226C416AC4F0}"/>
                </a:ext>
              </a:extLst>
            </p:cNvPr>
            <p:cNvSpPr/>
            <p:nvPr/>
          </p:nvSpPr>
          <p:spPr>
            <a:xfrm>
              <a:off x="1503868" y="4693724"/>
              <a:ext cx="1627972" cy="530375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Laatu</a:t>
              </a: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endParaRPr>
            </a:p>
          </p:txBody>
        </p:sp>
        <p:cxnSp>
          <p:nvCxnSpPr>
            <p:cNvPr id="260" name="Straight Connector 259">
              <a:extLst>
                <a:ext uri="{FF2B5EF4-FFF2-40B4-BE49-F238E27FC236}">
                  <a16:creationId xmlns:a16="http://schemas.microsoft.com/office/drawing/2014/main" id="{D5BCD3BB-441D-4495-AC32-2B03346B20B1}"/>
                </a:ext>
              </a:extLst>
            </p:cNvPr>
            <p:cNvCxnSpPr>
              <a:stCxn id="228" idx="3"/>
              <a:endCxn id="259" idx="1"/>
            </p:cNvCxnSpPr>
            <p:nvPr/>
          </p:nvCxnSpPr>
          <p:spPr>
            <a:xfrm>
              <a:off x="1259632" y="4563867"/>
              <a:ext cx="244236" cy="395045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261" name="Pyöristetty suorakulmio 13">
              <a:extLst>
                <a:ext uri="{FF2B5EF4-FFF2-40B4-BE49-F238E27FC236}">
                  <a16:creationId xmlns:a16="http://schemas.microsoft.com/office/drawing/2014/main" id="{CC539A62-BABF-4496-858F-13371712BEC1}"/>
                </a:ext>
              </a:extLst>
            </p:cNvPr>
            <p:cNvSpPr/>
            <p:nvPr/>
          </p:nvSpPr>
          <p:spPr>
            <a:xfrm>
              <a:off x="3460392" y="4066595"/>
              <a:ext cx="1516448" cy="496232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Halvempi kuin kilpailijoilla</a:t>
              </a: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endParaRPr>
            </a:p>
          </p:txBody>
        </p:sp>
        <p:sp>
          <p:nvSpPr>
            <p:cNvPr id="262" name="Pyöristetty suorakulmio 13">
              <a:extLst>
                <a:ext uri="{FF2B5EF4-FFF2-40B4-BE49-F238E27FC236}">
                  <a16:creationId xmlns:a16="http://schemas.microsoft.com/office/drawing/2014/main" id="{73E3B736-4EC9-47C5-BDCE-758B59B6E7A0}"/>
                </a:ext>
              </a:extLst>
            </p:cNvPr>
            <p:cNvSpPr/>
            <p:nvPr/>
          </p:nvSpPr>
          <p:spPr>
            <a:xfrm>
              <a:off x="3460392" y="4717467"/>
              <a:ext cx="1516448" cy="496232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Parempi kuin kilpailijoilla</a:t>
              </a: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endParaRPr>
            </a:p>
          </p:txBody>
        </p:sp>
        <p:sp>
          <p:nvSpPr>
            <p:cNvPr id="263" name="Pyöristetty suorakulmio 13">
              <a:extLst>
                <a:ext uri="{FF2B5EF4-FFF2-40B4-BE49-F238E27FC236}">
                  <a16:creationId xmlns:a16="http://schemas.microsoft.com/office/drawing/2014/main" id="{ADAF34C9-AEAF-4A2D-A89C-C35384E61E50}"/>
                </a:ext>
              </a:extLst>
            </p:cNvPr>
            <p:cNvSpPr/>
            <p:nvPr/>
          </p:nvSpPr>
          <p:spPr>
            <a:xfrm>
              <a:off x="5230120" y="4702001"/>
              <a:ext cx="1974503" cy="527167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Hukka valmistuksessa</a:t>
              </a: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endParaRPr>
            </a:p>
          </p:txBody>
        </p:sp>
        <p:sp>
          <p:nvSpPr>
            <p:cNvPr id="264" name="Pyöristetty suorakulmio 13">
              <a:extLst>
                <a:ext uri="{FF2B5EF4-FFF2-40B4-BE49-F238E27FC236}">
                  <a16:creationId xmlns:a16="http://schemas.microsoft.com/office/drawing/2014/main" id="{66CEEABC-0EA5-4BF4-B807-74A575487A66}"/>
                </a:ext>
              </a:extLst>
            </p:cNvPr>
            <p:cNvSpPr/>
            <p:nvPr/>
          </p:nvSpPr>
          <p:spPr>
            <a:xfrm>
              <a:off x="5230120" y="4051129"/>
              <a:ext cx="1974503" cy="527167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Hintakartoitus</a:t>
              </a: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endParaRPr>
            </a:p>
          </p:txBody>
        </p:sp>
        <p:sp>
          <p:nvSpPr>
            <p:cNvPr id="265" name="Pyöristetty suorakulmio 13">
              <a:extLst>
                <a:ext uri="{FF2B5EF4-FFF2-40B4-BE49-F238E27FC236}">
                  <a16:creationId xmlns:a16="http://schemas.microsoft.com/office/drawing/2014/main" id="{6C0B7F8C-62CE-4B84-B98E-02E3204A3857}"/>
                </a:ext>
              </a:extLst>
            </p:cNvPr>
            <p:cNvSpPr/>
            <p:nvPr/>
          </p:nvSpPr>
          <p:spPr>
            <a:xfrm>
              <a:off x="7504772" y="4066595"/>
              <a:ext cx="1367540" cy="496232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Vähintään 2% halvempi</a:t>
              </a: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endParaRPr>
            </a:p>
          </p:txBody>
        </p:sp>
        <p:sp>
          <p:nvSpPr>
            <p:cNvPr id="266" name="Pyöristetty suorakulmio 13">
              <a:extLst>
                <a:ext uri="{FF2B5EF4-FFF2-40B4-BE49-F238E27FC236}">
                  <a16:creationId xmlns:a16="http://schemas.microsoft.com/office/drawing/2014/main" id="{E2BA7A51-D738-4CFC-A2D9-BB5AC41A418D}"/>
                </a:ext>
              </a:extLst>
            </p:cNvPr>
            <p:cNvSpPr/>
            <p:nvPr/>
          </p:nvSpPr>
          <p:spPr>
            <a:xfrm>
              <a:off x="7504772" y="4717467"/>
              <a:ext cx="1367540" cy="496232"/>
            </a:xfrm>
            <a:prstGeom prst="roundRect">
              <a:avLst>
                <a:gd name="adj" fmla="val 8252"/>
              </a:avLst>
            </a:prstGeom>
            <a:solidFill>
              <a:srgbClr val="8F8F8C">
                <a:lumMod val="20000"/>
                <a:lumOff val="80000"/>
              </a:srgbClr>
            </a:solidFill>
            <a:ln w="38100" cap="flat" cmpd="sng" algn="ctr">
              <a:solidFill>
                <a:srgbClr val="8F8F8C"/>
              </a:solidFill>
              <a:prstDash val="solid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PCE yli 20%</a:t>
              </a:r>
              <a:endPara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endParaRPr>
            </a:p>
          </p:txBody>
        </p:sp>
        <p:cxnSp>
          <p:nvCxnSpPr>
            <p:cNvPr id="267" name="Straight Connector 266">
              <a:extLst>
                <a:ext uri="{FF2B5EF4-FFF2-40B4-BE49-F238E27FC236}">
                  <a16:creationId xmlns:a16="http://schemas.microsoft.com/office/drawing/2014/main" id="{810DAB00-FFA6-40E8-A562-02E2215A3FD6}"/>
                </a:ext>
              </a:extLst>
            </p:cNvPr>
            <p:cNvCxnSpPr>
              <a:stCxn id="261" idx="3"/>
              <a:endCxn id="264" idx="1"/>
            </p:cNvCxnSpPr>
            <p:nvPr/>
          </p:nvCxnSpPr>
          <p:spPr>
            <a:xfrm>
              <a:off x="4976840" y="4314711"/>
              <a:ext cx="253280" cy="2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68" name="Straight Connector 267">
              <a:extLst>
                <a:ext uri="{FF2B5EF4-FFF2-40B4-BE49-F238E27FC236}">
                  <a16:creationId xmlns:a16="http://schemas.microsoft.com/office/drawing/2014/main" id="{07F28935-9225-4DCE-AA0B-8F39DC53445E}"/>
                </a:ext>
              </a:extLst>
            </p:cNvPr>
            <p:cNvCxnSpPr>
              <a:stCxn id="262" idx="3"/>
              <a:endCxn id="263" idx="1"/>
            </p:cNvCxnSpPr>
            <p:nvPr/>
          </p:nvCxnSpPr>
          <p:spPr>
            <a:xfrm>
              <a:off x="4976840" y="4965583"/>
              <a:ext cx="253280" cy="2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69" name="Straight Connector 268">
              <a:extLst>
                <a:ext uri="{FF2B5EF4-FFF2-40B4-BE49-F238E27FC236}">
                  <a16:creationId xmlns:a16="http://schemas.microsoft.com/office/drawing/2014/main" id="{6ED7F861-2B65-40E4-90E8-FC4673196181}"/>
                </a:ext>
              </a:extLst>
            </p:cNvPr>
            <p:cNvCxnSpPr>
              <a:stCxn id="263" idx="3"/>
              <a:endCxn id="266" idx="1"/>
            </p:cNvCxnSpPr>
            <p:nvPr/>
          </p:nvCxnSpPr>
          <p:spPr>
            <a:xfrm flipV="1">
              <a:off x="7204623" y="4965583"/>
              <a:ext cx="300149" cy="2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70" name="Straight Connector 269">
              <a:extLst>
                <a:ext uri="{FF2B5EF4-FFF2-40B4-BE49-F238E27FC236}">
                  <a16:creationId xmlns:a16="http://schemas.microsoft.com/office/drawing/2014/main" id="{DA5ED5D5-C25B-40D5-9ACE-62D5772DB2C0}"/>
                </a:ext>
              </a:extLst>
            </p:cNvPr>
            <p:cNvCxnSpPr>
              <a:stCxn id="264" idx="3"/>
              <a:endCxn id="265" idx="1"/>
            </p:cNvCxnSpPr>
            <p:nvPr/>
          </p:nvCxnSpPr>
          <p:spPr>
            <a:xfrm flipV="1">
              <a:off x="7204623" y="4314711"/>
              <a:ext cx="300149" cy="2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71" name="Straight Connector 270">
              <a:extLst>
                <a:ext uri="{FF2B5EF4-FFF2-40B4-BE49-F238E27FC236}">
                  <a16:creationId xmlns:a16="http://schemas.microsoft.com/office/drawing/2014/main" id="{30320F4D-8ADA-4719-A4E9-371631E04C4E}"/>
                </a:ext>
              </a:extLst>
            </p:cNvPr>
            <p:cNvCxnSpPr>
              <a:stCxn id="258" idx="3"/>
              <a:endCxn id="261" idx="1"/>
            </p:cNvCxnSpPr>
            <p:nvPr/>
          </p:nvCxnSpPr>
          <p:spPr>
            <a:xfrm flipV="1">
              <a:off x="3131840" y="4314711"/>
              <a:ext cx="328552" cy="12207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72" name="Straight Connector 271">
              <a:extLst>
                <a:ext uri="{FF2B5EF4-FFF2-40B4-BE49-F238E27FC236}">
                  <a16:creationId xmlns:a16="http://schemas.microsoft.com/office/drawing/2014/main" id="{C8D64C04-1BAC-4EB7-91F1-84F35DC7C385}"/>
                </a:ext>
              </a:extLst>
            </p:cNvPr>
            <p:cNvCxnSpPr>
              <a:stCxn id="259" idx="3"/>
              <a:endCxn id="262" idx="1"/>
            </p:cNvCxnSpPr>
            <p:nvPr/>
          </p:nvCxnSpPr>
          <p:spPr>
            <a:xfrm>
              <a:off x="3131840" y="4958912"/>
              <a:ext cx="328552" cy="6671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403F2F6-020E-4B79-BAB1-5D67321AF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4400" dirty="0"/>
              <a:t>Laatukriteeripuu  – esimerkki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B1F4C-AFB9-4615-9E89-DDE7C5D1DF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63700" y="6211288"/>
            <a:ext cx="1304925" cy="258762"/>
          </a:xfrm>
        </p:spPr>
        <p:txBody>
          <a:bodyPr/>
          <a:lstStyle/>
          <a:p>
            <a:pPr>
              <a:defRPr>
                <a:uFillTx/>
              </a:defRPr>
            </a:pPr>
            <a:fld id="{72D3E8FF-0D86-4156-9F0A-94F0D78AD399}" type="datetime1">
              <a:rPr lang="fi-FI" smtClean="0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8F62FF-67E3-4E85-AF3E-04D986470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988" y="6211288"/>
            <a:ext cx="4114800" cy="258762"/>
          </a:xfrm>
        </p:spPr>
        <p:txBody>
          <a:bodyPr/>
          <a:lstStyle/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ABEB47-A1DE-45BD-9259-517E79D72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13CFDC6C-3633-4E4E-A1CE-7741E7EBFD50}" type="slidenum">
              <a:rPr lang="fi-FI" smtClean="0">
                <a:uFillTx/>
              </a:rPr>
              <a:pPr>
                <a:defRPr>
                  <a:uFillTx/>
                </a:defRPr>
              </a:pPr>
              <a:t>3</a:t>
            </a:fld>
            <a:endParaRPr lang="fi-FI" dirty="0">
              <a:uFillTx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E489055-A69A-450A-A56F-EAF5A90AE07B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fi-FI" dirty="0"/>
              <a:t>Täytä ensin asiakkaan tarve -kohtaan asioita, joita olet kuullut asiakkaalta (</a:t>
            </a:r>
            <a:r>
              <a:rPr lang="fi-FI" dirty="0" err="1"/>
              <a:t>Kano</a:t>
            </a:r>
            <a:r>
              <a:rPr lang="fi-FI" dirty="0"/>
              <a:t>-mallia kannattaa käyttää yhdessä laatukriteeripuun kanssa). Jatka sitten täyttämällä, mikä vaikuttaa asiakkaan tarpeiden täyttämiseen. Mieti, mikä on olennaista ja millä mitataan tavoitetta kohti siirtymistä. </a:t>
            </a:r>
            <a:endParaRPr lang="en-US" dirty="0"/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DC8CE318-F3CE-4D01-8538-9472FD177149}"/>
              </a:ext>
            </a:extLst>
          </p:cNvPr>
          <p:cNvSpPr/>
          <p:nvPr/>
        </p:nvSpPr>
        <p:spPr>
          <a:xfrm>
            <a:off x="8696302" y="6242110"/>
            <a:ext cx="15376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fi-FI" sz="800" i="1" kern="0" dirty="0">
                <a:solidFill>
                  <a:srgbClr val="404046"/>
                </a:solidFill>
                <a:latin typeface="Neo Sans" panose="020B0504020202020204" pitchFamily="34" charset="0"/>
                <a:cs typeface="Neo Sans"/>
              </a:rPr>
              <a:t>Pohjautuu </a:t>
            </a:r>
            <a:r>
              <a:rPr lang="fi-FI" sz="800" i="1" kern="0" dirty="0" err="1">
                <a:solidFill>
                  <a:srgbClr val="404046"/>
                </a:solidFill>
                <a:latin typeface="Neo Sans" panose="020B0504020202020204" pitchFamily="34" charset="0"/>
                <a:cs typeface="Neo Sans"/>
              </a:rPr>
              <a:t>SixSigma</a:t>
            </a:r>
            <a:r>
              <a:rPr lang="fi-FI" sz="800" i="1" kern="0" dirty="0">
                <a:solidFill>
                  <a:srgbClr val="404046"/>
                </a:solidFill>
                <a:latin typeface="Neo Sans" panose="020B0504020202020204" pitchFamily="34" charset="0"/>
                <a:cs typeface="Neo Sans"/>
              </a:rPr>
              <a:t> CTQ -malliin</a:t>
            </a:r>
            <a:endParaRPr lang="fi-FI" sz="800" i="1" kern="0" dirty="0">
              <a:solidFill>
                <a:sysClr val="windowText" lastClr="000000"/>
              </a:solidFill>
              <a:latin typeface="Neo Sans" panose="020B0504020202020204" pitchFamily="34" charset="0"/>
            </a:endParaRPr>
          </a:p>
        </p:txBody>
      </p:sp>
      <p:sp>
        <p:nvSpPr>
          <p:cNvPr id="274" name="Rectangle 273">
            <a:extLst>
              <a:ext uri="{FF2B5EF4-FFF2-40B4-BE49-F238E27FC236}">
                <a16:creationId xmlns:a16="http://schemas.microsoft.com/office/drawing/2014/main" id="{956FA782-6E0F-48B6-96FF-AD9E9C455ADB}"/>
              </a:ext>
            </a:extLst>
          </p:cNvPr>
          <p:cNvSpPr/>
          <p:nvPr/>
        </p:nvSpPr>
        <p:spPr>
          <a:xfrm>
            <a:off x="457199" y="5695285"/>
            <a:ext cx="155960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fi-FI" sz="1400" kern="0" dirty="0">
                <a:solidFill>
                  <a:srgbClr val="404046"/>
                </a:solidFill>
                <a:latin typeface="+mj-lt"/>
              </a:rPr>
              <a:t>Asiakkaan tarve</a:t>
            </a:r>
            <a:endParaRPr lang="fi-FI" sz="1400" kern="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270E4BB8-A83B-43FB-B74F-FF30F836C7D7}"/>
              </a:ext>
            </a:extLst>
          </p:cNvPr>
          <p:cNvSpPr/>
          <p:nvPr/>
        </p:nvSpPr>
        <p:spPr>
          <a:xfrm>
            <a:off x="2605728" y="5695285"/>
            <a:ext cx="149912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fi-FI" sz="1400" kern="0" dirty="0">
                <a:solidFill>
                  <a:srgbClr val="404046"/>
                </a:solidFill>
                <a:latin typeface="+mj-lt"/>
              </a:rPr>
              <a:t>Vaikuttavat asiat</a:t>
            </a:r>
            <a:endParaRPr lang="fi-FI" sz="1400" kern="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276" name="Rectangle 275">
            <a:extLst>
              <a:ext uri="{FF2B5EF4-FFF2-40B4-BE49-F238E27FC236}">
                <a16:creationId xmlns:a16="http://schemas.microsoft.com/office/drawing/2014/main" id="{D82CEBC5-5DD5-4E0F-8998-22ABF64A9887}"/>
              </a:ext>
            </a:extLst>
          </p:cNvPr>
          <p:cNvSpPr/>
          <p:nvPr/>
        </p:nvSpPr>
        <p:spPr>
          <a:xfrm>
            <a:off x="4587039" y="5695285"/>
            <a:ext cx="18469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fi-FI" sz="1400" kern="0" dirty="0">
                <a:solidFill>
                  <a:srgbClr val="404046"/>
                </a:solidFill>
                <a:latin typeface="+mj-lt"/>
              </a:rPr>
              <a:t>Olennaisinta laadulle</a:t>
            </a:r>
            <a:endParaRPr lang="fi-FI" sz="1400" kern="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277" name="Rectangle 276">
            <a:extLst>
              <a:ext uri="{FF2B5EF4-FFF2-40B4-BE49-F238E27FC236}">
                <a16:creationId xmlns:a16="http://schemas.microsoft.com/office/drawing/2014/main" id="{0FDEEB8C-8A89-40D7-B65E-75EF18C0CA5F}"/>
              </a:ext>
            </a:extLst>
          </p:cNvPr>
          <p:cNvSpPr/>
          <p:nvPr/>
        </p:nvSpPr>
        <p:spPr>
          <a:xfrm>
            <a:off x="7633843" y="5695285"/>
            <a:ext cx="12891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fi-FI" sz="1400" kern="0" dirty="0">
                <a:solidFill>
                  <a:srgbClr val="404046"/>
                </a:solidFill>
                <a:latin typeface="+mj-lt"/>
              </a:rPr>
              <a:t>Millä mitataan</a:t>
            </a:r>
            <a:endParaRPr lang="fi-FI" sz="1400" kern="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4F153093-C25F-4D6A-90E1-5C4751A052D9}"/>
              </a:ext>
            </a:extLst>
          </p:cNvPr>
          <p:cNvSpPr/>
          <p:nvPr/>
        </p:nvSpPr>
        <p:spPr>
          <a:xfrm>
            <a:off x="10417536" y="5695285"/>
            <a:ext cx="7713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fi-FI" sz="1400" kern="0" dirty="0">
                <a:solidFill>
                  <a:srgbClr val="404046"/>
                </a:solidFill>
                <a:latin typeface="+mj-lt"/>
              </a:rPr>
              <a:t>Tavoite</a:t>
            </a:r>
            <a:endParaRPr lang="fi-FI" sz="1400" kern="0" dirty="0">
              <a:solidFill>
                <a:sysClr val="windowText" lastClr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97487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9EAD5EBC-A8AF-4717-BBB9-6E8CF8D37296}"/>
              </a:ext>
            </a:extLst>
          </p:cNvPr>
          <p:cNvGrpSpPr/>
          <p:nvPr/>
        </p:nvGrpSpPr>
        <p:grpSpPr>
          <a:xfrm>
            <a:off x="2086829" y="3490396"/>
            <a:ext cx="7629332" cy="1831212"/>
            <a:chOff x="2086829" y="1608722"/>
            <a:chExt cx="7629332" cy="4266751"/>
          </a:xfrm>
        </p:grpSpPr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FF15B9CB-F7B2-40B6-88B3-8C8A2FA7A5C9}"/>
                </a:ext>
              </a:extLst>
            </p:cNvPr>
            <p:cNvCxnSpPr>
              <a:cxnSpLocks/>
            </p:cNvCxnSpPr>
            <p:nvPr/>
          </p:nvCxnSpPr>
          <p:spPr>
            <a:xfrm>
              <a:off x="2086829" y="1663503"/>
              <a:ext cx="0" cy="4211970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dash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24" name="Straight Connector 223">
              <a:extLst>
                <a:ext uri="{FF2B5EF4-FFF2-40B4-BE49-F238E27FC236}">
                  <a16:creationId xmlns:a16="http://schemas.microsoft.com/office/drawing/2014/main" id="{9C7D6B58-37AD-4324-A308-ACC3A872D0B5}"/>
                </a:ext>
              </a:extLst>
            </p:cNvPr>
            <p:cNvCxnSpPr>
              <a:cxnSpLocks/>
            </p:cNvCxnSpPr>
            <p:nvPr/>
          </p:nvCxnSpPr>
          <p:spPr>
            <a:xfrm>
              <a:off x="4543505" y="1663503"/>
              <a:ext cx="0" cy="4211970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dash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id="{68618F4A-F5C8-4771-AB21-3E17F72231FD}"/>
                </a:ext>
              </a:extLst>
            </p:cNvPr>
            <p:cNvCxnSpPr>
              <a:cxnSpLocks/>
            </p:cNvCxnSpPr>
            <p:nvPr/>
          </p:nvCxnSpPr>
          <p:spPr>
            <a:xfrm>
              <a:off x="6837306" y="1663503"/>
              <a:ext cx="0" cy="4211970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dash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id="{0367A56E-DAF3-4528-BC91-8AC9CE14DEF2}"/>
                </a:ext>
              </a:extLst>
            </p:cNvPr>
            <p:cNvCxnSpPr>
              <a:cxnSpLocks/>
            </p:cNvCxnSpPr>
            <p:nvPr/>
          </p:nvCxnSpPr>
          <p:spPr>
            <a:xfrm>
              <a:off x="9716161" y="1608722"/>
              <a:ext cx="0" cy="4211970"/>
            </a:xfrm>
            <a:prstGeom prst="line">
              <a:avLst/>
            </a:prstGeom>
            <a:noFill/>
            <a:ln w="25400" cap="flat" cmpd="sng" algn="ctr">
              <a:solidFill>
                <a:srgbClr val="8F8F8C"/>
              </a:solidFill>
              <a:prstDash val="dash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sp>
        <p:nvSpPr>
          <p:cNvPr id="228" name="Pyöristetty suorakulmio 13">
            <a:extLst>
              <a:ext uri="{FF2B5EF4-FFF2-40B4-BE49-F238E27FC236}">
                <a16:creationId xmlns:a16="http://schemas.microsoft.com/office/drawing/2014/main" id="{CF8D4934-062E-489B-9759-C1314848FC30}"/>
              </a:ext>
            </a:extLst>
          </p:cNvPr>
          <p:cNvSpPr/>
          <p:nvPr/>
        </p:nvSpPr>
        <p:spPr>
          <a:xfrm>
            <a:off x="515017" y="3914700"/>
            <a:ext cx="1459430" cy="690439"/>
          </a:xfrm>
          <a:prstGeom prst="roundRect">
            <a:avLst>
              <a:gd name="adj" fmla="val 8252"/>
            </a:avLst>
          </a:prstGeom>
          <a:solidFill>
            <a:srgbClr val="8F8F8C">
              <a:lumMod val="20000"/>
              <a:lumOff val="80000"/>
            </a:srgbClr>
          </a:solidFill>
          <a:ln w="38100" cap="flat" cmpd="sng" algn="ctr">
            <a:solidFill>
              <a:srgbClr val="8F8F8C"/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Halpa tuote</a:t>
            </a:r>
            <a:endParaRPr kumimoji="0" lang="fi-FI" sz="1400" b="0" i="0" u="none" strike="noStrike" kern="0" cap="none" spc="0" normalizeH="0" baseline="0" noProof="0" dirty="0">
              <a:ln>
                <a:noFill/>
              </a:ln>
              <a:solidFill>
                <a:srgbClr val="404046"/>
              </a:solidFill>
              <a:effectLst/>
              <a:uLnTx/>
              <a:uFillTx/>
              <a:latin typeface="+mj-lt"/>
              <a:ea typeface="+mn-ea"/>
              <a:cs typeface="Neo Sans"/>
            </a:endParaRPr>
          </a:p>
        </p:txBody>
      </p:sp>
      <p:cxnSp>
        <p:nvCxnSpPr>
          <p:cNvPr id="257" name="Straight Connector 256">
            <a:extLst>
              <a:ext uri="{FF2B5EF4-FFF2-40B4-BE49-F238E27FC236}">
                <a16:creationId xmlns:a16="http://schemas.microsoft.com/office/drawing/2014/main" id="{8F5C8660-D6CA-4C6B-A396-A99C677DB188}"/>
              </a:ext>
            </a:extLst>
          </p:cNvPr>
          <p:cNvCxnSpPr>
            <a:stCxn id="228" idx="3"/>
            <a:endCxn id="258" idx="1"/>
          </p:cNvCxnSpPr>
          <p:nvPr/>
        </p:nvCxnSpPr>
        <p:spPr>
          <a:xfrm flipV="1">
            <a:off x="1974447" y="4030677"/>
            <a:ext cx="311204" cy="229242"/>
          </a:xfrm>
          <a:prstGeom prst="line">
            <a:avLst/>
          </a:prstGeom>
          <a:noFill/>
          <a:ln w="25400" cap="flat" cmpd="sng" algn="ctr">
            <a:solidFill>
              <a:srgbClr val="8F8F8C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58" name="Pyöristetty suorakulmio 13">
            <a:extLst>
              <a:ext uri="{FF2B5EF4-FFF2-40B4-BE49-F238E27FC236}">
                <a16:creationId xmlns:a16="http://schemas.microsoft.com/office/drawing/2014/main" id="{6E1A5CF0-ECF1-446D-B1F4-DF273DCA798C}"/>
              </a:ext>
            </a:extLst>
          </p:cNvPr>
          <p:cNvSpPr/>
          <p:nvPr/>
        </p:nvSpPr>
        <p:spPr>
          <a:xfrm>
            <a:off x="2285650" y="3774115"/>
            <a:ext cx="2074350" cy="513124"/>
          </a:xfrm>
          <a:prstGeom prst="roundRect">
            <a:avLst>
              <a:gd name="adj" fmla="val 8252"/>
            </a:avLst>
          </a:prstGeom>
          <a:solidFill>
            <a:srgbClr val="8F8F8C">
              <a:lumMod val="20000"/>
              <a:lumOff val="80000"/>
            </a:srgbClr>
          </a:solidFill>
          <a:ln w="38100" cap="flat" cmpd="sng" algn="ctr">
            <a:solidFill>
              <a:srgbClr val="8F8F8C"/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Hinta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404046"/>
              </a:solidFill>
              <a:effectLst/>
              <a:uLnTx/>
              <a:uFillTx/>
              <a:latin typeface="+mj-lt"/>
              <a:ea typeface="+mn-ea"/>
              <a:cs typeface="Neo Sans"/>
            </a:endParaRPr>
          </a:p>
        </p:txBody>
      </p:sp>
      <p:sp>
        <p:nvSpPr>
          <p:cNvPr id="259" name="Pyöristetty suorakulmio 13">
            <a:extLst>
              <a:ext uri="{FF2B5EF4-FFF2-40B4-BE49-F238E27FC236}">
                <a16:creationId xmlns:a16="http://schemas.microsoft.com/office/drawing/2014/main" id="{E5DD3EDA-E772-4213-881A-226C416AC4F0}"/>
              </a:ext>
            </a:extLst>
          </p:cNvPr>
          <p:cNvSpPr/>
          <p:nvPr/>
        </p:nvSpPr>
        <p:spPr>
          <a:xfrm>
            <a:off x="2285650" y="4385553"/>
            <a:ext cx="2074350" cy="513124"/>
          </a:xfrm>
          <a:prstGeom prst="roundRect">
            <a:avLst>
              <a:gd name="adj" fmla="val 8252"/>
            </a:avLst>
          </a:prstGeom>
          <a:solidFill>
            <a:srgbClr val="8F8F8C">
              <a:lumMod val="20000"/>
              <a:lumOff val="80000"/>
            </a:srgbClr>
          </a:solidFill>
          <a:ln w="38100" cap="flat" cmpd="sng" algn="ctr">
            <a:solidFill>
              <a:srgbClr val="8F8F8C"/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Laatu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404046"/>
              </a:solidFill>
              <a:effectLst/>
              <a:uLnTx/>
              <a:uFillTx/>
              <a:latin typeface="+mj-lt"/>
              <a:ea typeface="+mn-ea"/>
              <a:cs typeface="Neo Sans"/>
            </a:endParaRPr>
          </a:p>
        </p:txBody>
      </p:sp>
      <p:cxnSp>
        <p:nvCxnSpPr>
          <p:cNvPr id="260" name="Straight Connector 259">
            <a:extLst>
              <a:ext uri="{FF2B5EF4-FFF2-40B4-BE49-F238E27FC236}">
                <a16:creationId xmlns:a16="http://schemas.microsoft.com/office/drawing/2014/main" id="{D5BCD3BB-441D-4495-AC32-2B03346B20B1}"/>
              </a:ext>
            </a:extLst>
          </p:cNvPr>
          <p:cNvCxnSpPr>
            <a:stCxn id="228" idx="3"/>
            <a:endCxn id="259" idx="1"/>
          </p:cNvCxnSpPr>
          <p:nvPr/>
        </p:nvCxnSpPr>
        <p:spPr>
          <a:xfrm>
            <a:off x="1974447" y="4259920"/>
            <a:ext cx="311204" cy="382196"/>
          </a:xfrm>
          <a:prstGeom prst="line">
            <a:avLst/>
          </a:prstGeom>
          <a:noFill/>
          <a:ln w="25400" cap="flat" cmpd="sng" algn="ctr">
            <a:solidFill>
              <a:srgbClr val="8F8F8C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61" name="Pyöristetty suorakulmio 13">
            <a:extLst>
              <a:ext uri="{FF2B5EF4-FFF2-40B4-BE49-F238E27FC236}">
                <a16:creationId xmlns:a16="http://schemas.microsoft.com/office/drawing/2014/main" id="{CC539A62-BABF-4496-858F-13371712BEC1}"/>
              </a:ext>
            </a:extLst>
          </p:cNvPr>
          <p:cNvSpPr/>
          <p:nvPr/>
        </p:nvSpPr>
        <p:spPr>
          <a:xfrm>
            <a:off x="4778639" y="3778822"/>
            <a:ext cx="1932247" cy="480092"/>
          </a:xfrm>
          <a:prstGeom prst="roundRect">
            <a:avLst>
              <a:gd name="adj" fmla="val 8252"/>
            </a:avLst>
          </a:prstGeom>
          <a:solidFill>
            <a:srgbClr val="8F8F8C">
              <a:lumMod val="20000"/>
              <a:lumOff val="80000"/>
            </a:srgbClr>
          </a:solidFill>
          <a:ln w="38100" cap="flat" cmpd="sng" algn="ctr">
            <a:solidFill>
              <a:srgbClr val="8F8F8C"/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Halvempi kuin kilpailijoilla</a:t>
            </a:r>
            <a:endParaRPr kumimoji="0" lang="fi-FI" sz="1050" b="0" i="0" u="none" strike="noStrike" kern="0" cap="none" spc="0" normalizeH="0" baseline="0" noProof="0" dirty="0">
              <a:ln>
                <a:noFill/>
              </a:ln>
              <a:solidFill>
                <a:srgbClr val="404046"/>
              </a:solidFill>
              <a:effectLst/>
              <a:uLnTx/>
              <a:uFillTx/>
              <a:latin typeface="+mj-lt"/>
              <a:ea typeface="+mn-ea"/>
              <a:cs typeface="Neo Sans"/>
            </a:endParaRPr>
          </a:p>
        </p:txBody>
      </p:sp>
      <p:sp>
        <p:nvSpPr>
          <p:cNvPr id="262" name="Pyöristetty suorakulmio 13">
            <a:extLst>
              <a:ext uri="{FF2B5EF4-FFF2-40B4-BE49-F238E27FC236}">
                <a16:creationId xmlns:a16="http://schemas.microsoft.com/office/drawing/2014/main" id="{73E3B736-4EC9-47C5-BDCE-758B59B6E7A0}"/>
              </a:ext>
            </a:extLst>
          </p:cNvPr>
          <p:cNvSpPr/>
          <p:nvPr/>
        </p:nvSpPr>
        <p:spPr>
          <a:xfrm>
            <a:off x="4778639" y="4408524"/>
            <a:ext cx="1932247" cy="480092"/>
          </a:xfrm>
          <a:prstGeom prst="roundRect">
            <a:avLst>
              <a:gd name="adj" fmla="val 8252"/>
            </a:avLst>
          </a:prstGeom>
          <a:solidFill>
            <a:srgbClr val="8F8F8C">
              <a:lumMod val="20000"/>
              <a:lumOff val="80000"/>
            </a:srgbClr>
          </a:solidFill>
          <a:ln w="38100" cap="flat" cmpd="sng" algn="ctr">
            <a:solidFill>
              <a:srgbClr val="8F8F8C"/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Parempi kuin kilpailijoilla</a:t>
            </a:r>
            <a:endParaRPr kumimoji="0" lang="fi-FI" sz="1050" b="0" i="0" u="none" strike="noStrike" kern="0" cap="none" spc="0" normalizeH="0" baseline="0" noProof="0" dirty="0">
              <a:ln>
                <a:noFill/>
              </a:ln>
              <a:solidFill>
                <a:srgbClr val="404046"/>
              </a:solidFill>
              <a:effectLst/>
              <a:uLnTx/>
              <a:uFillTx/>
              <a:latin typeface="+mj-lt"/>
              <a:ea typeface="+mn-ea"/>
              <a:cs typeface="Neo Sans"/>
            </a:endParaRPr>
          </a:p>
        </p:txBody>
      </p:sp>
      <p:sp>
        <p:nvSpPr>
          <p:cNvPr id="263" name="Pyöristetty suorakulmio 13">
            <a:extLst>
              <a:ext uri="{FF2B5EF4-FFF2-40B4-BE49-F238E27FC236}">
                <a16:creationId xmlns:a16="http://schemas.microsoft.com/office/drawing/2014/main" id="{ADAF34C9-AEAF-4A2D-A89C-C35384E61E50}"/>
              </a:ext>
            </a:extLst>
          </p:cNvPr>
          <p:cNvSpPr/>
          <p:nvPr/>
        </p:nvSpPr>
        <p:spPr>
          <a:xfrm>
            <a:off x="7033614" y="4393561"/>
            <a:ext cx="2515897" cy="510021"/>
          </a:xfrm>
          <a:prstGeom prst="roundRect">
            <a:avLst>
              <a:gd name="adj" fmla="val 8252"/>
            </a:avLst>
          </a:prstGeom>
          <a:solidFill>
            <a:srgbClr val="8F8F8C">
              <a:lumMod val="20000"/>
              <a:lumOff val="80000"/>
            </a:srgbClr>
          </a:solidFill>
          <a:ln w="38100" cap="flat" cmpd="sng" algn="ctr">
            <a:solidFill>
              <a:srgbClr val="8F8F8C"/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Hukka valmistuksessa</a:t>
            </a:r>
            <a:endParaRPr kumimoji="0" lang="fi-FI" sz="1050" b="0" i="0" u="none" strike="noStrike" kern="0" cap="none" spc="0" normalizeH="0" baseline="0" noProof="0" dirty="0">
              <a:ln>
                <a:noFill/>
              </a:ln>
              <a:solidFill>
                <a:srgbClr val="404046"/>
              </a:solidFill>
              <a:effectLst/>
              <a:uLnTx/>
              <a:uFillTx/>
              <a:latin typeface="+mj-lt"/>
              <a:ea typeface="+mn-ea"/>
              <a:cs typeface="Neo Sans"/>
            </a:endParaRPr>
          </a:p>
        </p:txBody>
      </p:sp>
      <p:sp>
        <p:nvSpPr>
          <p:cNvPr id="264" name="Pyöristetty suorakulmio 13">
            <a:extLst>
              <a:ext uri="{FF2B5EF4-FFF2-40B4-BE49-F238E27FC236}">
                <a16:creationId xmlns:a16="http://schemas.microsoft.com/office/drawing/2014/main" id="{66CEEABC-0EA5-4BF4-B807-74A575487A66}"/>
              </a:ext>
            </a:extLst>
          </p:cNvPr>
          <p:cNvSpPr/>
          <p:nvPr/>
        </p:nvSpPr>
        <p:spPr>
          <a:xfrm>
            <a:off x="7033614" y="3763859"/>
            <a:ext cx="2515897" cy="510021"/>
          </a:xfrm>
          <a:prstGeom prst="roundRect">
            <a:avLst>
              <a:gd name="adj" fmla="val 8252"/>
            </a:avLst>
          </a:prstGeom>
          <a:solidFill>
            <a:srgbClr val="8F8F8C">
              <a:lumMod val="20000"/>
              <a:lumOff val="80000"/>
            </a:srgbClr>
          </a:solidFill>
          <a:ln w="38100" cap="flat" cmpd="sng" algn="ctr">
            <a:solidFill>
              <a:srgbClr val="8F8F8C"/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Hintakartoitus</a:t>
            </a:r>
            <a:endParaRPr kumimoji="0" lang="fi-FI" sz="1050" b="0" i="0" u="none" strike="noStrike" kern="0" cap="none" spc="0" normalizeH="0" baseline="0" noProof="0" dirty="0">
              <a:ln>
                <a:noFill/>
              </a:ln>
              <a:solidFill>
                <a:srgbClr val="404046"/>
              </a:solidFill>
              <a:effectLst/>
              <a:uLnTx/>
              <a:uFillTx/>
              <a:latin typeface="+mj-lt"/>
              <a:ea typeface="+mn-ea"/>
              <a:cs typeface="Neo Sans"/>
            </a:endParaRPr>
          </a:p>
        </p:txBody>
      </p:sp>
      <p:sp>
        <p:nvSpPr>
          <p:cNvPr id="265" name="Pyöristetty suorakulmio 13">
            <a:extLst>
              <a:ext uri="{FF2B5EF4-FFF2-40B4-BE49-F238E27FC236}">
                <a16:creationId xmlns:a16="http://schemas.microsoft.com/office/drawing/2014/main" id="{6C0B7F8C-62CE-4B84-B98E-02E3204A3857}"/>
              </a:ext>
            </a:extLst>
          </p:cNvPr>
          <p:cNvSpPr/>
          <p:nvPr/>
        </p:nvSpPr>
        <p:spPr>
          <a:xfrm>
            <a:off x="9931959" y="3778822"/>
            <a:ext cx="1742509" cy="480092"/>
          </a:xfrm>
          <a:prstGeom prst="roundRect">
            <a:avLst>
              <a:gd name="adj" fmla="val 8252"/>
            </a:avLst>
          </a:prstGeom>
          <a:solidFill>
            <a:srgbClr val="8F8F8C">
              <a:lumMod val="20000"/>
              <a:lumOff val="80000"/>
            </a:srgbClr>
          </a:solidFill>
          <a:ln w="38100" cap="flat" cmpd="sng" algn="ctr">
            <a:solidFill>
              <a:srgbClr val="8F8F8C"/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Vähintään 2% halvempi</a:t>
            </a:r>
            <a:endParaRPr kumimoji="0" lang="fi-FI" sz="1050" b="0" i="0" u="none" strike="noStrike" kern="0" cap="none" spc="0" normalizeH="0" baseline="0" noProof="0" dirty="0">
              <a:ln>
                <a:noFill/>
              </a:ln>
              <a:solidFill>
                <a:srgbClr val="404046"/>
              </a:solidFill>
              <a:effectLst/>
              <a:uLnTx/>
              <a:uFillTx/>
              <a:latin typeface="+mj-lt"/>
              <a:ea typeface="+mn-ea"/>
              <a:cs typeface="Neo Sans"/>
            </a:endParaRPr>
          </a:p>
        </p:txBody>
      </p:sp>
      <p:sp>
        <p:nvSpPr>
          <p:cNvPr id="266" name="Pyöristetty suorakulmio 13">
            <a:extLst>
              <a:ext uri="{FF2B5EF4-FFF2-40B4-BE49-F238E27FC236}">
                <a16:creationId xmlns:a16="http://schemas.microsoft.com/office/drawing/2014/main" id="{E2BA7A51-D738-4CFC-A2D9-BB5AC41A418D}"/>
              </a:ext>
            </a:extLst>
          </p:cNvPr>
          <p:cNvSpPr/>
          <p:nvPr/>
        </p:nvSpPr>
        <p:spPr>
          <a:xfrm>
            <a:off x="9931959" y="4408524"/>
            <a:ext cx="1742509" cy="480092"/>
          </a:xfrm>
          <a:prstGeom prst="roundRect">
            <a:avLst>
              <a:gd name="adj" fmla="val 8252"/>
            </a:avLst>
          </a:prstGeom>
          <a:solidFill>
            <a:srgbClr val="8F8F8C">
              <a:lumMod val="20000"/>
              <a:lumOff val="80000"/>
            </a:srgbClr>
          </a:solidFill>
          <a:ln w="38100" cap="flat" cmpd="sng" algn="ctr">
            <a:solidFill>
              <a:srgbClr val="8F8F8C"/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PCE yli 20%</a:t>
            </a:r>
            <a:endParaRPr kumimoji="0" lang="fi-FI" sz="1050" b="0" i="0" u="none" strike="noStrike" kern="0" cap="none" spc="0" normalizeH="0" baseline="0" noProof="0" dirty="0">
              <a:ln>
                <a:noFill/>
              </a:ln>
              <a:solidFill>
                <a:srgbClr val="404046"/>
              </a:solidFill>
              <a:effectLst/>
              <a:uLnTx/>
              <a:uFillTx/>
              <a:latin typeface="+mj-lt"/>
              <a:ea typeface="+mn-ea"/>
              <a:cs typeface="Neo Sans"/>
            </a:endParaRPr>
          </a:p>
        </p:txBody>
      </p: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810DAB00-FFA6-40E8-A562-02E2215A3FD6}"/>
              </a:ext>
            </a:extLst>
          </p:cNvPr>
          <p:cNvCxnSpPr>
            <a:stCxn id="261" idx="3"/>
            <a:endCxn id="264" idx="1"/>
          </p:cNvCxnSpPr>
          <p:nvPr/>
        </p:nvCxnSpPr>
        <p:spPr>
          <a:xfrm>
            <a:off x="6710886" y="4018868"/>
            <a:ext cx="322728" cy="2"/>
          </a:xfrm>
          <a:prstGeom prst="line">
            <a:avLst/>
          </a:prstGeom>
          <a:noFill/>
          <a:ln w="25400" cap="flat" cmpd="sng" algn="ctr">
            <a:solidFill>
              <a:srgbClr val="8F8F8C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07F28935-9225-4DCE-AA0B-8F39DC53445E}"/>
              </a:ext>
            </a:extLst>
          </p:cNvPr>
          <p:cNvCxnSpPr>
            <a:stCxn id="262" idx="3"/>
            <a:endCxn id="263" idx="1"/>
          </p:cNvCxnSpPr>
          <p:nvPr/>
        </p:nvCxnSpPr>
        <p:spPr>
          <a:xfrm>
            <a:off x="6710886" y="4648570"/>
            <a:ext cx="322728" cy="2"/>
          </a:xfrm>
          <a:prstGeom prst="line">
            <a:avLst/>
          </a:prstGeom>
          <a:noFill/>
          <a:ln w="25400" cap="flat" cmpd="sng" algn="ctr">
            <a:solidFill>
              <a:srgbClr val="8F8F8C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6ED7F861-2B65-40E4-90E8-FC4673196181}"/>
              </a:ext>
            </a:extLst>
          </p:cNvPr>
          <p:cNvCxnSpPr>
            <a:stCxn id="263" idx="3"/>
            <a:endCxn id="266" idx="1"/>
          </p:cNvCxnSpPr>
          <p:nvPr/>
        </p:nvCxnSpPr>
        <p:spPr>
          <a:xfrm flipV="1">
            <a:off x="9549511" y="4648570"/>
            <a:ext cx="382448" cy="2"/>
          </a:xfrm>
          <a:prstGeom prst="line">
            <a:avLst/>
          </a:prstGeom>
          <a:noFill/>
          <a:ln w="25400" cap="flat" cmpd="sng" algn="ctr">
            <a:solidFill>
              <a:srgbClr val="8F8F8C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DA5ED5D5-C25B-40D5-9ACE-62D5772DB2C0}"/>
              </a:ext>
            </a:extLst>
          </p:cNvPr>
          <p:cNvCxnSpPr>
            <a:stCxn id="264" idx="3"/>
            <a:endCxn id="265" idx="1"/>
          </p:cNvCxnSpPr>
          <p:nvPr/>
        </p:nvCxnSpPr>
        <p:spPr>
          <a:xfrm flipV="1">
            <a:off x="9549511" y="4018868"/>
            <a:ext cx="382448" cy="2"/>
          </a:xfrm>
          <a:prstGeom prst="line">
            <a:avLst/>
          </a:prstGeom>
          <a:noFill/>
          <a:ln w="25400" cap="flat" cmpd="sng" algn="ctr">
            <a:solidFill>
              <a:srgbClr val="8F8F8C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271" name="Straight Connector 270">
            <a:extLst>
              <a:ext uri="{FF2B5EF4-FFF2-40B4-BE49-F238E27FC236}">
                <a16:creationId xmlns:a16="http://schemas.microsoft.com/office/drawing/2014/main" id="{30320F4D-8ADA-4719-A4E9-371631E04C4E}"/>
              </a:ext>
            </a:extLst>
          </p:cNvPr>
          <p:cNvCxnSpPr>
            <a:stCxn id="258" idx="3"/>
            <a:endCxn id="261" idx="1"/>
          </p:cNvCxnSpPr>
          <p:nvPr/>
        </p:nvCxnSpPr>
        <p:spPr>
          <a:xfrm flipV="1">
            <a:off x="4360000" y="4018868"/>
            <a:ext cx="418639" cy="11810"/>
          </a:xfrm>
          <a:prstGeom prst="line">
            <a:avLst/>
          </a:prstGeom>
          <a:noFill/>
          <a:ln w="25400" cap="flat" cmpd="sng" algn="ctr">
            <a:solidFill>
              <a:srgbClr val="8F8F8C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C8D64C04-1BAC-4EB7-91F1-84F35DC7C385}"/>
              </a:ext>
            </a:extLst>
          </p:cNvPr>
          <p:cNvCxnSpPr>
            <a:stCxn id="259" idx="3"/>
            <a:endCxn id="262" idx="1"/>
          </p:cNvCxnSpPr>
          <p:nvPr/>
        </p:nvCxnSpPr>
        <p:spPr>
          <a:xfrm>
            <a:off x="4360000" y="4642116"/>
            <a:ext cx="418639" cy="6454"/>
          </a:xfrm>
          <a:prstGeom prst="line">
            <a:avLst/>
          </a:prstGeom>
          <a:noFill/>
          <a:ln w="25400" cap="flat" cmpd="sng" algn="ctr">
            <a:solidFill>
              <a:srgbClr val="8F8F8C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403F2F6-020E-4B79-BAB1-5D67321AF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4400" dirty="0"/>
              <a:t>Laatukriteeripuu – täyttöohje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B1F4C-AFB9-4615-9E89-DDE7C5D1D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2D3E8FF-0D86-4156-9F0A-94F0D78AD399}" type="datetime1">
              <a:rPr lang="fi-FI" smtClean="0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8F62FF-67E3-4E85-AF3E-04D986470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ABEB47-A1DE-45BD-9259-517E79D72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13CFDC6C-3633-4E4E-A1CE-7741E7EBFD50}" type="slidenum">
              <a:rPr lang="fi-FI" smtClean="0">
                <a:uFillTx/>
              </a:rPr>
              <a:pPr>
                <a:defRPr>
                  <a:uFillTx/>
                </a:defRPr>
              </a:pPr>
              <a:t>4</a:t>
            </a:fld>
            <a:endParaRPr lang="fi-FI" dirty="0">
              <a:uFillTx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E489055-A69A-450A-A56F-EAF5A90AE07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" y="1070812"/>
            <a:ext cx="11234738" cy="977896"/>
          </a:xfrm>
        </p:spPr>
        <p:txBody>
          <a:bodyPr/>
          <a:lstStyle/>
          <a:p>
            <a:r>
              <a:rPr lang="fi-FI" dirty="0"/>
              <a:t>Laatukriteeripuuta käytetään kuvaamaan asiakkaan tarve mitattavina komponentteina. </a:t>
            </a:r>
          </a:p>
          <a:p>
            <a:r>
              <a:rPr lang="fi-FI" dirty="0"/>
              <a:t>1) Asiakkaan tarve jaetaan asioihin, jotka </a:t>
            </a:r>
            <a:r>
              <a:rPr lang="fi-FI" b="1" dirty="0"/>
              <a:t>vaikuttavat eniten tarpeen täyttymiseen </a:t>
            </a:r>
            <a:r>
              <a:rPr lang="fi-FI" dirty="0"/>
              <a:t>2) Mietitään, mitkä ovat </a:t>
            </a:r>
            <a:r>
              <a:rPr lang="fi-FI" b="1" dirty="0"/>
              <a:t>olennaisimmat laatuun vaikuttavat tekijät</a:t>
            </a:r>
            <a:r>
              <a:rPr lang="fi-FI" dirty="0"/>
              <a:t> kullekin asialle.3) Viimeiseksi selvitetään </a:t>
            </a:r>
            <a:r>
              <a:rPr lang="fi-FI" b="1" dirty="0"/>
              <a:t>millaisella mittarilla muutosta voidaan seurata </a:t>
            </a:r>
            <a:r>
              <a:rPr lang="fi-FI" dirty="0"/>
              <a:t>4) ja mikä on </a:t>
            </a:r>
            <a:r>
              <a:rPr lang="fi-FI" b="1" dirty="0"/>
              <a:t>mittaamiselle asetettu tavoitearvo </a:t>
            </a:r>
            <a:r>
              <a:rPr lang="fi-FI" dirty="0"/>
              <a:t>5).</a:t>
            </a:r>
          </a:p>
          <a:p>
            <a:endParaRPr lang="fi-FI" b="1" dirty="0"/>
          </a:p>
          <a:p>
            <a:r>
              <a:rPr lang="fi-FI" b="1" dirty="0"/>
              <a:t>Huomaa, että jos kysyt asiakkaalta, mitä hän haluaa, saat vastauksen, joka ei kerro kaikkea. Koko kuvan ymmärtämiseen kannattaa käyttää </a:t>
            </a:r>
            <a:r>
              <a:rPr lang="fi-FI" b="1" dirty="0" err="1"/>
              <a:t>Kano</a:t>
            </a:r>
            <a:r>
              <a:rPr lang="fi-FI" b="1" dirty="0"/>
              <a:t>-mallia.</a:t>
            </a:r>
            <a:r>
              <a:rPr lang="fi-FI" dirty="0"/>
              <a:t> </a:t>
            </a:r>
          </a:p>
        </p:txBody>
      </p:sp>
      <p:sp>
        <p:nvSpPr>
          <p:cNvPr id="68" name="Rectangular Callout 1">
            <a:extLst>
              <a:ext uri="{FF2B5EF4-FFF2-40B4-BE49-F238E27FC236}">
                <a16:creationId xmlns:a16="http://schemas.microsoft.com/office/drawing/2014/main" id="{2604FD81-B860-4A25-910D-144CC46800E4}"/>
              </a:ext>
            </a:extLst>
          </p:cNvPr>
          <p:cNvSpPr/>
          <p:nvPr/>
        </p:nvSpPr>
        <p:spPr>
          <a:xfrm>
            <a:off x="240052" y="2721749"/>
            <a:ext cx="1789779" cy="752910"/>
          </a:xfrm>
          <a:prstGeom prst="wedgeRectCallout">
            <a:avLst>
              <a:gd name="adj1" fmla="val 27394"/>
              <a:gd name="adj2" fmla="val 116315"/>
            </a:avLst>
          </a:prstGeom>
          <a:solidFill>
            <a:srgbClr val="005EB8">
              <a:lumMod val="20000"/>
              <a:lumOff val="80000"/>
            </a:srgbClr>
          </a:solidFill>
          <a:ln w="9525" cap="flat" cmpd="sng" algn="ctr">
            <a:solidFill>
              <a:srgbClr val="005EB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1) Mitä asiakas on sanonut tarvitsevansa tai arvostavansa?</a:t>
            </a:r>
          </a:p>
        </p:txBody>
      </p:sp>
      <p:sp>
        <p:nvSpPr>
          <p:cNvPr id="69" name="Rectangular Callout 81">
            <a:extLst>
              <a:ext uri="{FF2B5EF4-FFF2-40B4-BE49-F238E27FC236}">
                <a16:creationId xmlns:a16="http://schemas.microsoft.com/office/drawing/2014/main" id="{53138D78-E3A1-4B71-A819-53ACE187B68B}"/>
              </a:ext>
            </a:extLst>
          </p:cNvPr>
          <p:cNvSpPr/>
          <p:nvPr/>
        </p:nvSpPr>
        <p:spPr>
          <a:xfrm>
            <a:off x="2285651" y="2721748"/>
            <a:ext cx="2235180" cy="752910"/>
          </a:xfrm>
          <a:prstGeom prst="wedgeRectCallout">
            <a:avLst>
              <a:gd name="adj1" fmla="val 13523"/>
              <a:gd name="adj2" fmla="val 106069"/>
            </a:avLst>
          </a:prstGeom>
          <a:solidFill>
            <a:srgbClr val="005EB8">
              <a:lumMod val="20000"/>
              <a:lumOff val="80000"/>
            </a:srgbClr>
          </a:solidFill>
          <a:ln w="9525" cap="flat" cmpd="sng" algn="ctr">
            <a:solidFill>
              <a:srgbClr val="005EB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2) Minkä asioiden ymmärrämme vaikuttavan asiakkaan kokemuksen muodostumiseen?</a:t>
            </a:r>
          </a:p>
        </p:txBody>
      </p:sp>
      <p:sp>
        <p:nvSpPr>
          <p:cNvPr id="70" name="Rectangular Callout 82">
            <a:extLst>
              <a:ext uri="{FF2B5EF4-FFF2-40B4-BE49-F238E27FC236}">
                <a16:creationId xmlns:a16="http://schemas.microsoft.com/office/drawing/2014/main" id="{9744A79C-30CF-4B8B-864D-4640606E6F04}"/>
              </a:ext>
            </a:extLst>
          </p:cNvPr>
          <p:cNvSpPr/>
          <p:nvPr/>
        </p:nvSpPr>
        <p:spPr>
          <a:xfrm>
            <a:off x="4736388" y="2721748"/>
            <a:ext cx="2100918" cy="752910"/>
          </a:xfrm>
          <a:prstGeom prst="wedgeRectCallout">
            <a:avLst>
              <a:gd name="adj1" fmla="val 24408"/>
              <a:gd name="adj2" fmla="val 113363"/>
            </a:avLst>
          </a:prstGeom>
          <a:solidFill>
            <a:srgbClr val="005EB8">
              <a:lumMod val="20000"/>
              <a:lumOff val="80000"/>
            </a:srgbClr>
          </a:solidFill>
          <a:ln w="9525" cap="flat" cmpd="sng" algn="ctr">
            <a:solidFill>
              <a:srgbClr val="005EB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3) Mikä on olennaisin vaikuttava tekijä asiakaskokemuksen takana</a:t>
            </a:r>
          </a:p>
        </p:txBody>
      </p:sp>
      <p:sp>
        <p:nvSpPr>
          <p:cNvPr id="71" name="Rectangular Callout 108">
            <a:extLst>
              <a:ext uri="{FF2B5EF4-FFF2-40B4-BE49-F238E27FC236}">
                <a16:creationId xmlns:a16="http://schemas.microsoft.com/office/drawing/2014/main" id="{39DE16BE-A392-464E-922A-8B99F67C847A}"/>
              </a:ext>
            </a:extLst>
          </p:cNvPr>
          <p:cNvSpPr/>
          <p:nvPr/>
        </p:nvSpPr>
        <p:spPr>
          <a:xfrm>
            <a:off x="7348945" y="2721748"/>
            <a:ext cx="2291444" cy="752912"/>
          </a:xfrm>
          <a:prstGeom prst="wedgeRectCallout">
            <a:avLst>
              <a:gd name="adj1" fmla="val 20561"/>
              <a:gd name="adj2" fmla="val 100590"/>
            </a:avLst>
          </a:prstGeom>
          <a:solidFill>
            <a:srgbClr val="005EB8">
              <a:lumMod val="20000"/>
              <a:lumOff val="80000"/>
            </a:srgbClr>
          </a:solidFill>
          <a:ln w="9525" cap="flat" cmpd="sng" algn="ctr">
            <a:solidFill>
              <a:srgbClr val="005EB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4) Millaisella mittarilla kutakin laatukomponenttia on parasta mitata</a:t>
            </a:r>
          </a:p>
        </p:txBody>
      </p:sp>
      <p:sp>
        <p:nvSpPr>
          <p:cNvPr id="72" name="Rectangular Callout 109">
            <a:extLst>
              <a:ext uri="{FF2B5EF4-FFF2-40B4-BE49-F238E27FC236}">
                <a16:creationId xmlns:a16="http://schemas.microsoft.com/office/drawing/2014/main" id="{761A86CF-044C-47F0-98DC-521179C7BF2B}"/>
              </a:ext>
            </a:extLst>
          </p:cNvPr>
          <p:cNvSpPr/>
          <p:nvPr/>
        </p:nvSpPr>
        <p:spPr>
          <a:xfrm>
            <a:off x="9855946" y="2721748"/>
            <a:ext cx="2028511" cy="717924"/>
          </a:xfrm>
          <a:prstGeom prst="wedgeRectCallout">
            <a:avLst>
              <a:gd name="adj1" fmla="val 20251"/>
              <a:gd name="adj2" fmla="val 114548"/>
            </a:avLst>
          </a:prstGeom>
          <a:solidFill>
            <a:srgbClr val="005EB8">
              <a:lumMod val="20000"/>
              <a:lumOff val="80000"/>
            </a:srgbClr>
          </a:solidFill>
          <a:ln w="9525" cap="flat" cmpd="sng" algn="ctr">
            <a:solidFill>
              <a:srgbClr val="005EB8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5) Mikä on selkeä ja mitattavissa oleva tavoitearvo kullekin mittarille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A1FC413-1A4C-4502-A388-77A200CEF938}"/>
              </a:ext>
            </a:extLst>
          </p:cNvPr>
          <p:cNvSpPr/>
          <p:nvPr/>
        </p:nvSpPr>
        <p:spPr>
          <a:xfrm>
            <a:off x="8696302" y="5719870"/>
            <a:ext cx="15376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fi-FI" sz="800" i="1" kern="0" dirty="0">
                <a:solidFill>
                  <a:srgbClr val="404046"/>
                </a:solidFill>
                <a:latin typeface="Neo Sans" panose="020B0504020202020204" pitchFamily="34" charset="0"/>
                <a:cs typeface="Neo Sans"/>
              </a:rPr>
              <a:t>Pohjautuu </a:t>
            </a:r>
            <a:r>
              <a:rPr lang="fi-FI" sz="800" i="1" kern="0" dirty="0" err="1">
                <a:solidFill>
                  <a:srgbClr val="404046"/>
                </a:solidFill>
                <a:latin typeface="Neo Sans" panose="020B0504020202020204" pitchFamily="34" charset="0"/>
                <a:cs typeface="Neo Sans"/>
              </a:rPr>
              <a:t>SixSigma</a:t>
            </a:r>
            <a:r>
              <a:rPr lang="fi-FI" sz="800" i="1" kern="0" dirty="0">
                <a:solidFill>
                  <a:srgbClr val="404046"/>
                </a:solidFill>
                <a:latin typeface="Neo Sans" panose="020B0504020202020204" pitchFamily="34" charset="0"/>
                <a:cs typeface="Neo Sans"/>
              </a:rPr>
              <a:t> CTQ -malliin</a:t>
            </a:r>
            <a:endParaRPr lang="fi-FI" sz="800" i="1" kern="0" dirty="0">
              <a:solidFill>
                <a:sysClr val="windowText" lastClr="000000"/>
              </a:solidFill>
              <a:latin typeface="Neo Sans" panose="020B05040202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F3E84225-A702-4B77-80BA-16BCC5E59E8A}"/>
              </a:ext>
            </a:extLst>
          </p:cNvPr>
          <p:cNvSpPr/>
          <p:nvPr/>
        </p:nvSpPr>
        <p:spPr>
          <a:xfrm>
            <a:off x="457199" y="5115295"/>
            <a:ext cx="155960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fi-FI" sz="1400" kern="0" dirty="0">
                <a:solidFill>
                  <a:srgbClr val="404046"/>
                </a:solidFill>
                <a:latin typeface="+mj-lt"/>
              </a:rPr>
              <a:t>Asiakkaan tarve</a:t>
            </a:r>
            <a:endParaRPr lang="fi-FI" sz="1400" kern="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7CE084A-85E3-46DF-86A8-7D61EF7F4D7D}"/>
              </a:ext>
            </a:extLst>
          </p:cNvPr>
          <p:cNvSpPr/>
          <p:nvPr/>
        </p:nvSpPr>
        <p:spPr>
          <a:xfrm>
            <a:off x="2605728" y="5115295"/>
            <a:ext cx="149912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fi-FI" sz="1400" kern="0" dirty="0">
                <a:solidFill>
                  <a:srgbClr val="404046"/>
                </a:solidFill>
                <a:latin typeface="+mj-lt"/>
              </a:rPr>
              <a:t>Vaikuttavat asiat</a:t>
            </a:r>
            <a:endParaRPr lang="fi-FI" sz="1400" kern="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0887CA0A-F002-4DEE-BC90-02651F7985B8}"/>
              </a:ext>
            </a:extLst>
          </p:cNvPr>
          <p:cNvSpPr/>
          <p:nvPr/>
        </p:nvSpPr>
        <p:spPr>
          <a:xfrm>
            <a:off x="4587039" y="5115295"/>
            <a:ext cx="18469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fi-FI" sz="1400" kern="0" dirty="0">
                <a:solidFill>
                  <a:srgbClr val="404046"/>
                </a:solidFill>
                <a:latin typeface="+mj-lt"/>
              </a:rPr>
              <a:t>Olennaisinta laadulle</a:t>
            </a:r>
            <a:endParaRPr lang="fi-FI" sz="1400" kern="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3F857AB-5B46-489A-BB94-18588BC46054}"/>
              </a:ext>
            </a:extLst>
          </p:cNvPr>
          <p:cNvSpPr/>
          <p:nvPr/>
        </p:nvSpPr>
        <p:spPr>
          <a:xfrm>
            <a:off x="7633843" y="5115295"/>
            <a:ext cx="12891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fi-FI" sz="1400" kern="0" dirty="0">
                <a:solidFill>
                  <a:srgbClr val="404046"/>
                </a:solidFill>
                <a:latin typeface="+mj-lt"/>
              </a:rPr>
              <a:t>Millä mitataan</a:t>
            </a:r>
            <a:endParaRPr lang="fi-FI" sz="1400" kern="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AEF17611-C3F6-4B25-B14E-90E384837780}"/>
              </a:ext>
            </a:extLst>
          </p:cNvPr>
          <p:cNvSpPr/>
          <p:nvPr/>
        </p:nvSpPr>
        <p:spPr>
          <a:xfrm>
            <a:off x="10417536" y="5115295"/>
            <a:ext cx="7713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fi-FI" sz="1400" kern="0" dirty="0">
                <a:solidFill>
                  <a:srgbClr val="404046"/>
                </a:solidFill>
                <a:latin typeface="+mj-lt"/>
              </a:rPr>
              <a:t>Tavoite</a:t>
            </a:r>
            <a:endParaRPr lang="fi-FI" sz="1400" kern="0" dirty="0">
              <a:solidFill>
                <a:sysClr val="windowText" lastClr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15477548"/>
      </p:ext>
    </p:extLst>
  </p:cSld>
  <p:clrMapOvr>
    <a:masterClrMapping/>
  </p:clrMapOvr>
</p:sld>
</file>

<file path=ppt/theme/theme1.xml><?xml version="1.0" encoding="utf-8"?>
<a:theme xmlns:a="http://schemas.openxmlformats.org/drawingml/2006/main" name="Kehmet-perus">
  <a:themeElements>
    <a:clrScheme name="HKI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HKI_presentation</Template>
  <TotalTime>574</TotalTime>
  <Words>360</Words>
  <Application>Microsoft Office PowerPoint</Application>
  <PresentationFormat>Laajakuva</PresentationFormat>
  <Paragraphs>78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Neo Sans</vt:lpstr>
      <vt:lpstr>Kehmet-perus</vt:lpstr>
      <vt:lpstr>Laatukriteeripuu – asiakastarpeen jäsentely – (CTQ tree)</vt:lpstr>
      <vt:lpstr>Laatukriteeripuu-pohja</vt:lpstr>
      <vt:lpstr>Laatukriteeripuu  – esimerkki</vt:lpstr>
      <vt:lpstr>Laatukriteeripuu – täyttöohje</vt:lpstr>
    </vt:vector>
  </TitlesOfParts>
  <Company>City of Helsinki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Uusi Helsinki-ilme PowerPoint-pohja</dc:title>
  <dc:creator>ilkka.kautto@hel.fi</dc:creator>
  <cp:lastModifiedBy>Katja Heikkiläinen</cp:lastModifiedBy>
  <cp:revision>51</cp:revision>
  <dcterms:created xsi:type="dcterms:W3CDTF">2017-05-03T10:47:49Z</dcterms:created>
  <dcterms:modified xsi:type="dcterms:W3CDTF">2020-05-10T14:43:04Z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0x01010013094D0B79839644B9CB8A9F582781E1</vt:lpwstr>
  </property>
</Properties>
</file>