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6" r:id="rId3"/>
    <p:sldId id="268" r:id="rId4"/>
    <p:sldId id="270" r:id="rId5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2719"/>
    <a:srgbClr val="DEDFE1"/>
    <a:srgbClr val="F20D00"/>
    <a:srgbClr val="FFEB6F"/>
    <a:srgbClr val="C39836"/>
    <a:srgbClr val="A6E6FF"/>
    <a:srgbClr val="0072C6"/>
    <a:srgbClr val="FFEA77"/>
    <a:srgbClr val="C2A251"/>
    <a:srgbClr val="00D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6" autoAdjust="0"/>
    <p:restoredTop sz="92077" autoAdjust="0"/>
  </p:normalViewPr>
  <p:slideViewPr>
    <p:cSldViewPr snapToGrid="0">
      <p:cViewPr varScale="1">
        <p:scale>
          <a:sx n="61" d="100"/>
          <a:sy n="61" d="100"/>
        </p:scale>
        <p:origin x="1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>
                <a:uFillTx/>
              </a:rPr>
              <a:t>Muokkaa tekstin perustyylejä napsauttamalla</a:t>
            </a:r>
          </a:p>
          <a:p>
            <a:pPr lvl="1"/>
            <a:r>
              <a:rPr lang="fi-FI" noProof="0">
                <a:uFillTx/>
              </a:rPr>
              <a:t>toinen taso</a:t>
            </a:r>
          </a:p>
          <a:p>
            <a:pPr lvl="2"/>
            <a:r>
              <a:rPr lang="fi-FI" noProof="0">
                <a:uFillTx/>
              </a:rPr>
              <a:t>kolmas taso</a:t>
            </a:r>
          </a:p>
          <a:p>
            <a:pPr lvl="3"/>
            <a:r>
              <a:rPr lang="fi-FI" noProof="0">
                <a:uFillTx/>
              </a:rPr>
              <a:t>neljäs taso</a:t>
            </a:r>
          </a:p>
          <a:p>
            <a:pPr lvl="4"/>
            <a:r>
              <a:rPr lang="fi-FI" noProof="0">
                <a:uFillTx/>
              </a:rPr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>
                <a:uFillTx/>
              </a:rPr>
              <a:t>Muokkaa </a:t>
            </a:r>
            <a:r>
              <a:rPr lang="fi-FI" noProof="0" dirty="0" err="1">
                <a:uFillTx/>
              </a:rPr>
              <a:t>perustyyl</a:t>
            </a:r>
            <a:r>
              <a:rPr lang="fi-FI" noProof="0" dirty="0">
                <a:uFillTx/>
              </a:rPr>
              <a:t>. </a:t>
            </a:r>
            <a:r>
              <a:rPr lang="fi-FI" noProof="0" dirty="0" err="1">
                <a:uFillTx/>
              </a:rPr>
              <a:t>napsautt</a:t>
            </a:r>
            <a:r>
              <a:rPr lang="fi-FI" noProof="0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tekstin perustyylejä napsauttamalla</a:t>
            </a:r>
          </a:p>
          <a:p>
            <a:pPr lvl="1"/>
            <a:r>
              <a:rPr lang="fi-FI" altLang="fi-FI">
                <a:uFillTx/>
              </a:rPr>
              <a:t>toinen taso</a:t>
            </a:r>
          </a:p>
          <a:p>
            <a:pPr lvl="2"/>
            <a:r>
              <a:rPr lang="fi-FI" altLang="fi-FI">
                <a:uFillTx/>
              </a:rPr>
              <a:t>kolmas taso</a:t>
            </a:r>
          </a:p>
          <a:p>
            <a:pPr lvl="3"/>
            <a:r>
              <a:rPr lang="fi-FI" altLang="fi-FI">
                <a:uFillTx/>
              </a:rPr>
              <a:t>neljäs taso</a:t>
            </a:r>
          </a:p>
          <a:p>
            <a:pPr lvl="4"/>
            <a:r>
              <a:rPr lang="fi-FI" altLang="fi-FI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2658" y="1949116"/>
            <a:ext cx="12073179" cy="3644288"/>
          </a:xfrm>
        </p:spPr>
        <p:txBody>
          <a:bodyPr/>
          <a:lstStyle/>
          <a:p>
            <a:pPr algn="ctr"/>
            <a:r>
              <a:rPr lang="fi-FI" dirty="0">
                <a:uFillTx/>
              </a:rPr>
              <a:t>Juurisyyn etsintä </a:t>
            </a:r>
            <a:br>
              <a:rPr lang="fi-FI" dirty="0">
                <a:uFillTx/>
              </a:rPr>
            </a:br>
            <a:r>
              <a:rPr lang="fi-FI" dirty="0">
                <a:uFillTx/>
              </a:rPr>
              <a:t>– 5 x miksi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9D270131-D298-4E66-8347-236AF470D665}" type="datetime1">
              <a:rPr lang="fi-FI" smtClean="0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2721E670-1F5B-4A49-8DE6-16F3E62BC8C2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A976-13DE-49FC-9E46-33B17DF6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Juurisyyn etsintä (5 x miksi)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07E86-42DA-4536-9AE8-7A274868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7687"/>
            <a:ext cx="11234738" cy="4616951"/>
          </a:xfrm>
        </p:spPr>
        <p:txBody>
          <a:bodyPr/>
          <a:lstStyle/>
          <a:p>
            <a:r>
              <a:rPr lang="fi-FI" dirty="0"/>
              <a:t>Tarkoitus on kuvata pureutua ongelman ilmiasun alle ja etsiä sitä ongelmaa, joka vaikuttaa taustalla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Yritä ymmärtää miksi jokin ongelma on olemassa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1900" dirty="0"/>
              <a:t>Aloita kirjoittamalla ongelma, jota tarkastelet, ylimpään laatikkoon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1900" dirty="0"/>
              <a:t>Kysy sitten miksi tämä ongelma on olemassa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1900" dirty="0"/>
              <a:t>Kirjoita vastaus seuraavalle tasolle ja kysy miksi tämä ongelma on olemassa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1900" dirty="0"/>
              <a:t>Jatka näin kunnes löydät sellaisen ongelman, joka näyttäisi olevan kaiken alku, ns. </a:t>
            </a:r>
            <a:r>
              <a:rPr lang="fi-FI" sz="1900" b="1" i="1" dirty="0"/>
              <a:t>juurisyy</a:t>
            </a:r>
            <a:r>
              <a:rPr lang="fi-FI" sz="1900" dirty="0"/>
              <a:t>. </a:t>
            </a:r>
          </a:p>
          <a:p>
            <a:pPr marL="457200" lvl="1" indent="0">
              <a:buNone/>
            </a:pPr>
            <a:endParaRPr lang="fi-FI" sz="1900" dirty="0"/>
          </a:p>
          <a:p>
            <a:r>
              <a:rPr lang="fi-FI" dirty="0"/>
              <a:t>Aina ei tarvitse kysyä viisi kertaa miksi ja joskus pitää kysyä useammankin kerran. Pääasia on löytää sellainen asia, jonka korjaamalla ongelma poistuu kokonaan sen sijaan, että vain ongelman ilmiasu poistuisi</a:t>
            </a:r>
          </a:p>
          <a:p>
            <a:r>
              <a:rPr lang="fi-FI" dirty="0"/>
              <a:t>Usein tätä työkalua kannattaa käyttää yhdessä kalanruoto-kaavion kanssa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BC3F-9FA3-4D1A-9A6A-34B57550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166D8-A009-457D-BF77-ED2D267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dirty="0">
                <a:uFillTx/>
              </a:rPr>
              <a:t>Etunimi 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41B1-FE36-4CB5-AFCA-645D0F8C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C9A118-AACC-4C2D-8778-7A472F913F6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Juurisyyn etsinnällä pyritään löytämään se ongelman ydin, jonka poistamisella ongelma poistuu kokonaan. </a:t>
            </a:r>
          </a:p>
        </p:txBody>
      </p:sp>
    </p:spTree>
    <p:extLst>
      <p:ext uri="{BB962C8B-B14F-4D97-AF65-F5344CB8AC3E}">
        <p14:creationId xmlns:p14="http://schemas.microsoft.com/office/powerpoint/2010/main" val="367873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BC3F-9FA3-4D1A-9A6A-34B57550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166D8-A009-457D-BF77-ED2D267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41B1-FE36-4CB5-AFCA-645D0F8C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>
              <a:uFillTx/>
            </a:endParaRPr>
          </a:p>
        </p:txBody>
      </p:sp>
      <p:sp>
        <p:nvSpPr>
          <p:cNvPr id="12" name="Shape 59">
            <a:extLst>
              <a:ext uri="{FF2B5EF4-FFF2-40B4-BE49-F238E27FC236}">
                <a16:creationId xmlns:a16="http://schemas.microsoft.com/office/drawing/2014/main" id="{09147DC9-D3C0-45E2-832C-DCE16D2B5414}"/>
              </a:ext>
            </a:extLst>
          </p:cNvPr>
          <p:cNvSpPr txBox="1"/>
          <p:nvPr/>
        </p:nvSpPr>
        <p:spPr>
          <a:xfrm>
            <a:off x="3818492" y="1467391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-FI">
                <a:solidFill>
                  <a:srgbClr val="999999"/>
                </a:solidFill>
                <a:latin typeface="Exo 2"/>
                <a:ea typeface="Exo 2"/>
                <a:cs typeface="Exo 2"/>
                <a:sym typeface="Exo 2"/>
              </a:rPr>
              <a:t>Välineet</a:t>
            </a:r>
          </a:p>
        </p:txBody>
      </p:sp>
      <p:sp>
        <p:nvSpPr>
          <p:cNvPr id="26" name="Shape 80">
            <a:extLst>
              <a:ext uri="{FF2B5EF4-FFF2-40B4-BE49-F238E27FC236}">
                <a16:creationId xmlns:a16="http://schemas.microsoft.com/office/drawing/2014/main" id="{FB1DB82D-4F9D-4009-AE2B-379E75E9BC93}"/>
              </a:ext>
            </a:extLst>
          </p:cNvPr>
          <p:cNvSpPr txBox="1"/>
          <p:nvPr/>
        </p:nvSpPr>
        <p:spPr>
          <a:xfrm rot="16200000">
            <a:off x="848736" y="993321"/>
            <a:ext cx="158531" cy="8353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endParaRPr lang="fi-FI" sz="1200">
              <a:solidFill>
                <a:srgbClr val="999999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4" name="Google Shape;276;p30">
            <a:extLst>
              <a:ext uri="{FF2B5EF4-FFF2-40B4-BE49-F238E27FC236}">
                <a16:creationId xmlns:a16="http://schemas.microsoft.com/office/drawing/2014/main" id="{61A61924-1079-4D47-9644-82ECCC116CFB}"/>
              </a:ext>
            </a:extLst>
          </p:cNvPr>
          <p:cNvSpPr/>
          <p:nvPr/>
        </p:nvSpPr>
        <p:spPr>
          <a:xfrm rot="5400000">
            <a:off x="4505055" y="1640762"/>
            <a:ext cx="366001" cy="4185733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" name="Google Shape;262;p30">
            <a:extLst>
              <a:ext uri="{FF2B5EF4-FFF2-40B4-BE49-F238E27FC236}">
                <a16:creationId xmlns:a16="http://schemas.microsoft.com/office/drawing/2014/main" id="{2057709C-A142-4F62-9981-CCDAC4CEB525}"/>
              </a:ext>
            </a:extLst>
          </p:cNvPr>
          <p:cNvSpPr/>
          <p:nvPr/>
        </p:nvSpPr>
        <p:spPr>
          <a:xfrm>
            <a:off x="3993956" y="4247628"/>
            <a:ext cx="2715715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4. taso – mitä tapahtuu?</a:t>
            </a:r>
          </a:p>
        </p:txBody>
      </p:sp>
      <p:sp>
        <p:nvSpPr>
          <p:cNvPr id="37" name="Google Shape;266;p30">
            <a:extLst>
              <a:ext uri="{FF2B5EF4-FFF2-40B4-BE49-F238E27FC236}">
                <a16:creationId xmlns:a16="http://schemas.microsoft.com/office/drawing/2014/main" id="{700C4FFA-3F03-4D29-85A3-D048A83E8F98}"/>
              </a:ext>
            </a:extLst>
          </p:cNvPr>
          <p:cNvSpPr txBox="1"/>
          <p:nvPr/>
        </p:nvSpPr>
        <p:spPr>
          <a:xfrm>
            <a:off x="1345656" y="2090228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267;p30">
            <a:extLst>
              <a:ext uri="{FF2B5EF4-FFF2-40B4-BE49-F238E27FC236}">
                <a16:creationId xmlns:a16="http://schemas.microsoft.com/office/drawing/2014/main" id="{6701E31B-A118-4F7A-B161-96270B9A480F}"/>
              </a:ext>
            </a:extLst>
          </p:cNvPr>
          <p:cNvSpPr/>
          <p:nvPr/>
        </p:nvSpPr>
        <p:spPr>
          <a:xfrm>
            <a:off x="1345656" y="1551260"/>
            <a:ext cx="9789554" cy="538967"/>
          </a:xfrm>
          <a:prstGeom prst="rect">
            <a:avLst/>
          </a:prstGeom>
          <a:solidFill>
            <a:srgbClr val="DEDFE1"/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-FI" sz="1400" dirty="0">
                <a:sym typeface="Century Gothic"/>
              </a:rPr>
              <a:t>Ensimmäinen havainto / ongelman ilmiasu – mitä tapahtuu?</a:t>
            </a:r>
          </a:p>
        </p:txBody>
      </p:sp>
      <p:sp>
        <p:nvSpPr>
          <p:cNvPr id="39" name="Google Shape;268;p30">
            <a:extLst>
              <a:ext uri="{FF2B5EF4-FFF2-40B4-BE49-F238E27FC236}">
                <a16:creationId xmlns:a16="http://schemas.microsoft.com/office/drawing/2014/main" id="{4BBD0D2B-C4FB-435F-B1D9-2478E7865B75}"/>
              </a:ext>
            </a:extLst>
          </p:cNvPr>
          <p:cNvSpPr/>
          <p:nvPr/>
        </p:nvSpPr>
        <p:spPr>
          <a:xfrm>
            <a:off x="2228422" y="2230161"/>
            <a:ext cx="8906788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>
                <a:sym typeface="Century Gothic"/>
              </a:rPr>
              <a:t>Toinen havainnointi taso – mitä tapahtuu?</a:t>
            </a:r>
          </a:p>
        </p:txBody>
      </p:sp>
      <p:sp>
        <p:nvSpPr>
          <p:cNvPr id="40" name="Google Shape;269;p30">
            <a:extLst>
              <a:ext uri="{FF2B5EF4-FFF2-40B4-BE49-F238E27FC236}">
                <a16:creationId xmlns:a16="http://schemas.microsoft.com/office/drawing/2014/main" id="{D56027E0-94FC-425A-83B4-8D975848F526}"/>
              </a:ext>
            </a:extLst>
          </p:cNvPr>
          <p:cNvSpPr txBox="1"/>
          <p:nvPr/>
        </p:nvSpPr>
        <p:spPr>
          <a:xfrm>
            <a:off x="2228422" y="3098961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270;p30">
            <a:extLst>
              <a:ext uri="{FF2B5EF4-FFF2-40B4-BE49-F238E27FC236}">
                <a16:creationId xmlns:a16="http://schemas.microsoft.com/office/drawing/2014/main" id="{039281CB-61F9-4D35-A044-5FC83BA61197}"/>
              </a:ext>
            </a:extLst>
          </p:cNvPr>
          <p:cNvSpPr/>
          <p:nvPr/>
        </p:nvSpPr>
        <p:spPr>
          <a:xfrm>
            <a:off x="3111189" y="3238895"/>
            <a:ext cx="2715715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>
                <a:sym typeface="Century Gothic"/>
              </a:rPr>
              <a:t>3. taso – mitä tapahtuu?</a:t>
            </a:r>
          </a:p>
        </p:txBody>
      </p:sp>
      <p:sp>
        <p:nvSpPr>
          <p:cNvPr id="42" name="Google Shape;271;p30">
            <a:extLst>
              <a:ext uri="{FF2B5EF4-FFF2-40B4-BE49-F238E27FC236}">
                <a16:creationId xmlns:a16="http://schemas.microsoft.com/office/drawing/2014/main" id="{F92AB56D-2B0F-415A-97F7-F3938DAED0AA}"/>
              </a:ext>
            </a:extLst>
          </p:cNvPr>
          <p:cNvSpPr txBox="1"/>
          <p:nvPr/>
        </p:nvSpPr>
        <p:spPr>
          <a:xfrm>
            <a:off x="3111189" y="4107695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272;p30">
            <a:extLst>
              <a:ext uri="{FF2B5EF4-FFF2-40B4-BE49-F238E27FC236}">
                <a16:creationId xmlns:a16="http://schemas.microsoft.com/office/drawing/2014/main" id="{31F454A7-A600-4AEC-BB67-F305EA8CD6EF}"/>
              </a:ext>
            </a:extLst>
          </p:cNvPr>
          <p:cNvSpPr txBox="1"/>
          <p:nvPr/>
        </p:nvSpPr>
        <p:spPr>
          <a:xfrm>
            <a:off x="3998822" y="5116428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273;p30">
            <a:extLst>
              <a:ext uri="{FF2B5EF4-FFF2-40B4-BE49-F238E27FC236}">
                <a16:creationId xmlns:a16="http://schemas.microsoft.com/office/drawing/2014/main" id="{5D96935F-64CC-492E-9370-06BE8C72AF76}"/>
              </a:ext>
            </a:extLst>
          </p:cNvPr>
          <p:cNvSpPr/>
          <p:nvPr/>
        </p:nvSpPr>
        <p:spPr>
          <a:xfrm>
            <a:off x="4881589" y="5256361"/>
            <a:ext cx="2715715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>
                <a:sym typeface="Century Gothic"/>
              </a:rPr>
              <a:t>5. taso – mitä tapahtuu?</a:t>
            </a:r>
          </a:p>
        </p:txBody>
      </p:sp>
      <p:sp>
        <p:nvSpPr>
          <p:cNvPr id="45" name="Google Shape;274;p30">
            <a:extLst>
              <a:ext uri="{FF2B5EF4-FFF2-40B4-BE49-F238E27FC236}">
                <a16:creationId xmlns:a16="http://schemas.microsoft.com/office/drawing/2014/main" id="{7E9C0015-FAC9-4E4F-B1A4-EE79E2AE2EA2}"/>
              </a:ext>
            </a:extLst>
          </p:cNvPr>
          <p:cNvSpPr/>
          <p:nvPr/>
        </p:nvSpPr>
        <p:spPr>
          <a:xfrm rot="5400000">
            <a:off x="1787422" y="2466895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7" name="Google Shape;275;p30">
            <a:extLst>
              <a:ext uri="{FF2B5EF4-FFF2-40B4-BE49-F238E27FC236}">
                <a16:creationId xmlns:a16="http://schemas.microsoft.com/office/drawing/2014/main" id="{B28103F7-EFB3-466A-BA17-FDB19898227F}"/>
              </a:ext>
            </a:extLst>
          </p:cNvPr>
          <p:cNvSpPr/>
          <p:nvPr/>
        </p:nvSpPr>
        <p:spPr>
          <a:xfrm>
            <a:off x="1712422" y="2090228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8" name="Google Shape;277;p30">
            <a:extLst>
              <a:ext uri="{FF2B5EF4-FFF2-40B4-BE49-F238E27FC236}">
                <a16:creationId xmlns:a16="http://schemas.microsoft.com/office/drawing/2014/main" id="{880148BB-2F46-4ADD-9E2E-0EA84C8437FC}"/>
              </a:ext>
            </a:extLst>
          </p:cNvPr>
          <p:cNvSpPr/>
          <p:nvPr/>
        </p:nvSpPr>
        <p:spPr>
          <a:xfrm>
            <a:off x="2595189" y="3098961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9" name="Google Shape;278;p30">
            <a:extLst>
              <a:ext uri="{FF2B5EF4-FFF2-40B4-BE49-F238E27FC236}">
                <a16:creationId xmlns:a16="http://schemas.microsoft.com/office/drawing/2014/main" id="{5770BFB2-DFA6-4720-8F84-593139E000FC}"/>
              </a:ext>
            </a:extLst>
          </p:cNvPr>
          <p:cNvSpPr/>
          <p:nvPr/>
        </p:nvSpPr>
        <p:spPr>
          <a:xfrm rot="5400000">
            <a:off x="3557822" y="4484361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0" name="Google Shape;279;p30">
            <a:extLst>
              <a:ext uri="{FF2B5EF4-FFF2-40B4-BE49-F238E27FC236}">
                <a16:creationId xmlns:a16="http://schemas.microsoft.com/office/drawing/2014/main" id="{C683A4D6-794B-4395-99CB-11384CA9C0E7}"/>
              </a:ext>
            </a:extLst>
          </p:cNvPr>
          <p:cNvSpPr/>
          <p:nvPr/>
        </p:nvSpPr>
        <p:spPr>
          <a:xfrm>
            <a:off x="3482822" y="4107695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1" name="Google Shape;280;p30">
            <a:extLst>
              <a:ext uri="{FF2B5EF4-FFF2-40B4-BE49-F238E27FC236}">
                <a16:creationId xmlns:a16="http://schemas.microsoft.com/office/drawing/2014/main" id="{26E5BD01-67E4-43E1-94D3-BAE3814FAD5E}"/>
              </a:ext>
            </a:extLst>
          </p:cNvPr>
          <p:cNvSpPr/>
          <p:nvPr/>
        </p:nvSpPr>
        <p:spPr>
          <a:xfrm rot="5400000">
            <a:off x="4440589" y="5493095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2" name="Google Shape;281;p30">
            <a:extLst>
              <a:ext uri="{FF2B5EF4-FFF2-40B4-BE49-F238E27FC236}">
                <a16:creationId xmlns:a16="http://schemas.microsoft.com/office/drawing/2014/main" id="{A48DFCB3-8A09-46A7-8A65-999EAAD5013C}"/>
              </a:ext>
            </a:extLst>
          </p:cNvPr>
          <p:cNvSpPr/>
          <p:nvPr/>
        </p:nvSpPr>
        <p:spPr>
          <a:xfrm>
            <a:off x="4365589" y="5116428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4" name="Google Shape;262;p30">
            <a:extLst>
              <a:ext uri="{FF2B5EF4-FFF2-40B4-BE49-F238E27FC236}">
                <a16:creationId xmlns:a16="http://schemas.microsoft.com/office/drawing/2014/main" id="{1D65ADA1-ABA4-4A60-8501-99DDC8736CD9}"/>
              </a:ext>
            </a:extLst>
          </p:cNvPr>
          <p:cNvSpPr/>
          <p:nvPr/>
        </p:nvSpPr>
        <p:spPr>
          <a:xfrm>
            <a:off x="7752033" y="4247628"/>
            <a:ext cx="3383178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4. taso – mitä tapahtuu</a:t>
            </a:r>
          </a:p>
        </p:txBody>
      </p:sp>
      <p:sp>
        <p:nvSpPr>
          <p:cNvPr id="55" name="Google Shape;270;p30">
            <a:extLst>
              <a:ext uri="{FF2B5EF4-FFF2-40B4-BE49-F238E27FC236}">
                <a16:creationId xmlns:a16="http://schemas.microsoft.com/office/drawing/2014/main" id="{057CC9B0-90F1-4A42-88F1-47CA3C1DE0A6}"/>
              </a:ext>
            </a:extLst>
          </p:cNvPr>
          <p:cNvSpPr/>
          <p:nvPr/>
        </p:nvSpPr>
        <p:spPr>
          <a:xfrm>
            <a:off x="6869265" y="3238895"/>
            <a:ext cx="4265945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>
                <a:sym typeface="Century Gothic"/>
              </a:rPr>
              <a:t>3. taso, toinen mahdollinen polku – mitä tapahtuu?</a:t>
            </a:r>
          </a:p>
        </p:txBody>
      </p:sp>
      <p:sp>
        <p:nvSpPr>
          <p:cNvPr id="56" name="Google Shape;271;p30">
            <a:extLst>
              <a:ext uri="{FF2B5EF4-FFF2-40B4-BE49-F238E27FC236}">
                <a16:creationId xmlns:a16="http://schemas.microsoft.com/office/drawing/2014/main" id="{D95042CA-4D8A-4312-8902-213D1111221B}"/>
              </a:ext>
            </a:extLst>
          </p:cNvPr>
          <p:cNvSpPr txBox="1"/>
          <p:nvPr/>
        </p:nvSpPr>
        <p:spPr>
          <a:xfrm>
            <a:off x="6869266" y="4107695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272;p30">
            <a:extLst>
              <a:ext uri="{FF2B5EF4-FFF2-40B4-BE49-F238E27FC236}">
                <a16:creationId xmlns:a16="http://schemas.microsoft.com/office/drawing/2014/main" id="{935886BA-420F-4DAB-8DAC-98FDF144AC17}"/>
              </a:ext>
            </a:extLst>
          </p:cNvPr>
          <p:cNvSpPr txBox="1"/>
          <p:nvPr/>
        </p:nvSpPr>
        <p:spPr>
          <a:xfrm>
            <a:off x="7661892" y="5116428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273;p30">
            <a:extLst>
              <a:ext uri="{FF2B5EF4-FFF2-40B4-BE49-F238E27FC236}">
                <a16:creationId xmlns:a16="http://schemas.microsoft.com/office/drawing/2014/main" id="{322E8A11-C4E7-4D9A-AA65-33470B278CDF}"/>
              </a:ext>
            </a:extLst>
          </p:cNvPr>
          <p:cNvSpPr/>
          <p:nvPr/>
        </p:nvSpPr>
        <p:spPr>
          <a:xfrm>
            <a:off x="8489244" y="5256361"/>
            <a:ext cx="2645967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5. taso – mitä tapahtuu</a:t>
            </a:r>
          </a:p>
        </p:txBody>
      </p:sp>
      <p:sp>
        <p:nvSpPr>
          <p:cNvPr id="59" name="Google Shape;278;p30">
            <a:extLst>
              <a:ext uri="{FF2B5EF4-FFF2-40B4-BE49-F238E27FC236}">
                <a16:creationId xmlns:a16="http://schemas.microsoft.com/office/drawing/2014/main" id="{EB2F50BC-3D36-4FEB-8279-81B80CD29B8C}"/>
              </a:ext>
            </a:extLst>
          </p:cNvPr>
          <p:cNvSpPr/>
          <p:nvPr/>
        </p:nvSpPr>
        <p:spPr>
          <a:xfrm rot="5400000">
            <a:off x="7315900" y="4484361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279;p30">
            <a:extLst>
              <a:ext uri="{FF2B5EF4-FFF2-40B4-BE49-F238E27FC236}">
                <a16:creationId xmlns:a16="http://schemas.microsoft.com/office/drawing/2014/main" id="{9BBB126D-0CEF-4E8F-A3E6-387C74D68154}"/>
              </a:ext>
            </a:extLst>
          </p:cNvPr>
          <p:cNvSpPr/>
          <p:nvPr/>
        </p:nvSpPr>
        <p:spPr>
          <a:xfrm>
            <a:off x="7240900" y="4107695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1" name="Google Shape;280;p30">
            <a:extLst>
              <a:ext uri="{FF2B5EF4-FFF2-40B4-BE49-F238E27FC236}">
                <a16:creationId xmlns:a16="http://schemas.microsoft.com/office/drawing/2014/main" id="{34EB379E-985E-4026-93F8-0E3F398FD6DD}"/>
              </a:ext>
            </a:extLst>
          </p:cNvPr>
          <p:cNvSpPr/>
          <p:nvPr/>
        </p:nvSpPr>
        <p:spPr>
          <a:xfrm rot="5400000">
            <a:off x="8048244" y="5493095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2" name="Google Shape;281;p30">
            <a:extLst>
              <a:ext uri="{FF2B5EF4-FFF2-40B4-BE49-F238E27FC236}">
                <a16:creationId xmlns:a16="http://schemas.microsoft.com/office/drawing/2014/main" id="{577D3767-D8DC-4E51-BD95-6AA9EE4A62D5}"/>
              </a:ext>
            </a:extLst>
          </p:cNvPr>
          <p:cNvSpPr/>
          <p:nvPr/>
        </p:nvSpPr>
        <p:spPr>
          <a:xfrm>
            <a:off x="7973244" y="5116428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3" name="Google Shape;276;p30">
            <a:extLst>
              <a:ext uri="{FF2B5EF4-FFF2-40B4-BE49-F238E27FC236}">
                <a16:creationId xmlns:a16="http://schemas.microsoft.com/office/drawing/2014/main" id="{591C6216-E97C-46C7-B283-E5BB311A99C5}"/>
              </a:ext>
            </a:extLst>
          </p:cNvPr>
          <p:cNvSpPr/>
          <p:nvPr/>
        </p:nvSpPr>
        <p:spPr>
          <a:xfrm rot="5400000">
            <a:off x="2592057" y="3547495"/>
            <a:ext cx="384000" cy="65426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182BB679-AB53-4D9B-A1FB-962E31B5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/>
              <a:t>Juurisyyn etsintä (5 x miksi)</a:t>
            </a:r>
          </a:p>
        </p:txBody>
      </p:sp>
      <p:sp>
        <p:nvSpPr>
          <p:cNvPr id="65" name="Content Placeholder 6">
            <a:extLst>
              <a:ext uri="{FF2B5EF4-FFF2-40B4-BE49-F238E27FC236}">
                <a16:creationId xmlns:a16="http://schemas.microsoft.com/office/drawing/2014/main" id="{CBEAB671-BD74-4B52-8775-64A3A23D8AF4}"/>
              </a:ext>
            </a:extLst>
          </p:cNvPr>
          <p:cNvSpPr txBox="1">
            <a:spLocks/>
          </p:cNvSpPr>
          <p:nvPr/>
        </p:nvSpPr>
        <p:spPr bwMode="auto">
          <a:xfrm>
            <a:off x="457200" y="1070812"/>
            <a:ext cx="11234738" cy="44525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Juurisyyn etsinnällä pyritään löytämään se ongelman ydin, jonka poistamisella ongelma poistuu kokonaan. </a:t>
            </a:r>
          </a:p>
        </p:txBody>
      </p:sp>
    </p:spTree>
    <p:extLst>
      <p:ext uri="{BB962C8B-B14F-4D97-AF65-F5344CB8AC3E}">
        <p14:creationId xmlns:p14="http://schemas.microsoft.com/office/powerpoint/2010/main" val="156346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BC3F-9FA3-4D1A-9A6A-34B57550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13.5.2020</a:t>
            </a:fld>
            <a:endParaRPr lang="fi-FI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166D8-A009-457D-BF77-ED2D267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41B1-FE36-4CB5-AFCA-645D0F8C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4</a:t>
            </a:fld>
            <a:endParaRPr lang="fi-FI">
              <a:uFillTx/>
            </a:endParaRPr>
          </a:p>
        </p:txBody>
      </p:sp>
      <p:sp>
        <p:nvSpPr>
          <p:cNvPr id="12" name="Shape 59">
            <a:extLst>
              <a:ext uri="{FF2B5EF4-FFF2-40B4-BE49-F238E27FC236}">
                <a16:creationId xmlns:a16="http://schemas.microsoft.com/office/drawing/2014/main" id="{09147DC9-D3C0-45E2-832C-DCE16D2B5414}"/>
              </a:ext>
            </a:extLst>
          </p:cNvPr>
          <p:cNvSpPr txBox="1"/>
          <p:nvPr/>
        </p:nvSpPr>
        <p:spPr>
          <a:xfrm>
            <a:off x="3818492" y="1467391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-FI">
                <a:solidFill>
                  <a:srgbClr val="999999"/>
                </a:solidFill>
                <a:latin typeface="Exo 2"/>
                <a:ea typeface="Exo 2"/>
                <a:cs typeface="Exo 2"/>
                <a:sym typeface="Exo 2"/>
              </a:rPr>
              <a:t>Välineet</a:t>
            </a:r>
          </a:p>
        </p:txBody>
      </p:sp>
      <p:sp>
        <p:nvSpPr>
          <p:cNvPr id="26" name="Shape 80">
            <a:extLst>
              <a:ext uri="{FF2B5EF4-FFF2-40B4-BE49-F238E27FC236}">
                <a16:creationId xmlns:a16="http://schemas.microsoft.com/office/drawing/2014/main" id="{FB1DB82D-4F9D-4009-AE2B-379E75E9BC93}"/>
              </a:ext>
            </a:extLst>
          </p:cNvPr>
          <p:cNvSpPr txBox="1"/>
          <p:nvPr/>
        </p:nvSpPr>
        <p:spPr>
          <a:xfrm rot="16200000">
            <a:off x="848736" y="993321"/>
            <a:ext cx="158531" cy="8353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endParaRPr lang="fi-FI" sz="1200">
              <a:solidFill>
                <a:srgbClr val="999999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34" name="Google Shape;276;p30">
            <a:extLst>
              <a:ext uri="{FF2B5EF4-FFF2-40B4-BE49-F238E27FC236}">
                <a16:creationId xmlns:a16="http://schemas.microsoft.com/office/drawing/2014/main" id="{61A61924-1079-4D47-9644-82ECCC116CFB}"/>
              </a:ext>
            </a:extLst>
          </p:cNvPr>
          <p:cNvSpPr/>
          <p:nvPr/>
        </p:nvSpPr>
        <p:spPr>
          <a:xfrm rot="5400000">
            <a:off x="4505055" y="1640762"/>
            <a:ext cx="366001" cy="4185733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" name="Google Shape;262;p30">
            <a:extLst>
              <a:ext uri="{FF2B5EF4-FFF2-40B4-BE49-F238E27FC236}">
                <a16:creationId xmlns:a16="http://schemas.microsoft.com/office/drawing/2014/main" id="{2057709C-A142-4F62-9981-CCDAC4CEB525}"/>
              </a:ext>
            </a:extLst>
          </p:cNvPr>
          <p:cNvSpPr/>
          <p:nvPr/>
        </p:nvSpPr>
        <p:spPr>
          <a:xfrm>
            <a:off x="3993956" y="4247628"/>
            <a:ext cx="2831401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Integrointi ei kuulunut sen projektin rajaukseen, joka teki tämän järjestelmän</a:t>
            </a:r>
          </a:p>
        </p:txBody>
      </p:sp>
      <p:sp>
        <p:nvSpPr>
          <p:cNvPr id="37" name="Google Shape;266;p30">
            <a:extLst>
              <a:ext uri="{FF2B5EF4-FFF2-40B4-BE49-F238E27FC236}">
                <a16:creationId xmlns:a16="http://schemas.microsoft.com/office/drawing/2014/main" id="{700C4FFA-3F03-4D29-85A3-D048A83E8F98}"/>
              </a:ext>
            </a:extLst>
          </p:cNvPr>
          <p:cNvSpPr txBox="1"/>
          <p:nvPr/>
        </p:nvSpPr>
        <p:spPr>
          <a:xfrm>
            <a:off x="1345656" y="2090228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8" name="Google Shape;267;p30">
            <a:extLst>
              <a:ext uri="{FF2B5EF4-FFF2-40B4-BE49-F238E27FC236}">
                <a16:creationId xmlns:a16="http://schemas.microsoft.com/office/drawing/2014/main" id="{6701E31B-A118-4F7A-B161-96270B9A480F}"/>
              </a:ext>
            </a:extLst>
          </p:cNvPr>
          <p:cNvSpPr/>
          <p:nvPr/>
        </p:nvSpPr>
        <p:spPr>
          <a:xfrm>
            <a:off x="1345656" y="1551260"/>
            <a:ext cx="9789554" cy="538967"/>
          </a:xfrm>
          <a:prstGeom prst="rect">
            <a:avLst/>
          </a:prstGeom>
          <a:solidFill>
            <a:srgbClr val="DEDFE1"/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-FI" sz="1400" dirty="0">
                <a:sym typeface="Century Gothic"/>
              </a:rPr>
              <a:t>1. Järjestelmän käyttöliittymä saa käyttäjiltä huonoa palautetta. Palautekyselyssä asteikolla 1-5  (5 paras) käyttäjät antavat arvosanaksi 1.8</a:t>
            </a:r>
          </a:p>
        </p:txBody>
      </p:sp>
      <p:sp>
        <p:nvSpPr>
          <p:cNvPr id="39" name="Google Shape;268;p30">
            <a:extLst>
              <a:ext uri="{FF2B5EF4-FFF2-40B4-BE49-F238E27FC236}">
                <a16:creationId xmlns:a16="http://schemas.microsoft.com/office/drawing/2014/main" id="{4BBD0D2B-C4FB-435F-B1D9-2478E7865B75}"/>
              </a:ext>
            </a:extLst>
          </p:cNvPr>
          <p:cNvSpPr/>
          <p:nvPr/>
        </p:nvSpPr>
        <p:spPr>
          <a:xfrm>
            <a:off x="2228422" y="2230161"/>
            <a:ext cx="8906788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2. Käyttäjät kertovat, että käyttöliittymä on kankea käyttää ja se vaatii täyttämään kenttiä, joiden täyttämiseen tarvittavaa tietoa käyttäjällä ei ole helposti saatavilla ja jonka he ovat jo toisaalla antaneet.</a:t>
            </a:r>
          </a:p>
        </p:txBody>
      </p:sp>
      <p:sp>
        <p:nvSpPr>
          <p:cNvPr id="40" name="Google Shape;269;p30">
            <a:extLst>
              <a:ext uri="{FF2B5EF4-FFF2-40B4-BE49-F238E27FC236}">
                <a16:creationId xmlns:a16="http://schemas.microsoft.com/office/drawing/2014/main" id="{D56027E0-94FC-425A-83B4-8D975848F526}"/>
              </a:ext>
            </a:extLst>
          </p:cNvPr>
          <p:cNvSpPr txBox="1"/>
          <p:nvPr/>
        </p:nvSpPr>
        <p:spPr>
          <a:xfrm>
            <a:off x="2228422" y="3098961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1" name="Google Shape;270;p30">
            <a:extLst>
              <a:ext uri="{FF2B5EF4-FFF2-40B4-BE49-F238E27FC236}">
                <a16:creationId xmlns:a16="http://schemas.microsoft.com/office/drawing/2014/main" id="{039281CB-61F9-4D35-A044-5FC83BA61197}"/>
              </a:ext>
            </a:extLst>
          </p:cNvPr>
          <p:cNvSpPr/>
          <p:nvPr/>
        </p:nvSpPr>
        <p:spPr>
          <a:xfrm>
            <a:off x="3111189" y="3238895"/>
            <a:ext cx="2831401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3. Järjestelmää ei ole integroitu sen järjestelmän kanssa, johon käyttäjä on tietonsa jo syöttänyt</a:t>
            </a:r>
          </a:p>
        </p:txBody>
      </p:sp>
      <p:sp>
        <p:nvSpPr>
          <p:cNvPr id="42" name="Google Shape;271;p30">
            <a:extLst>
              <a:ext uri="{FF2B5EF4-FFF2-40B4-BE49-F238E27FC236}">
                <a16:creationId xmlns:a16="http://schemas.microsoft.com/office/drawing/2014/main" id="{F92AB56D-2B0F-415A-97F7-F3938DAED0AA}"/>
              </a:ext>
            </a:extLst>
          </p:cNvPr>
          <p:cNvSpPr txBox="1"/>
          <p:nvPr/>
        </p:nvSpPr>
        <p:spPr>
          <a:xfrm>
            <a:off x="3111189" y="4107695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3" name="Google Shape;272;p30">
            <a:extLst>
              <a:ext uri="{FF2B5EF4-FFF2-40B4-BE49-F238E27FC236}">
                <a16:creationId xmlns:a16="http://schemas.microsoft.com/office/drawing/2014/main" id="{31F454A7-A600-4AEC-BB67-F305EA8CD6EF}"/>
              </a:ext>
            </a:extLst>
          </p:cNvPr>
          <p:cNvSpPr txBox="1"/>
          <p:nvPr/>
        </p:nvSpPr>
        <p:spPr>
          <a:xfrm>
            <a:off x="3998822" y="5116428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4" name="Google Shape;273;p30">
            <a:extLst>
              <a:ext uri="{FF2B5EF4-FFF2-40B4-BE49-F238E27FC236}">
                <a16:creationId xmlns:a16="http://schemas.microsoft.com/office/drawing/2014/main" id="{5D96935F-64CC-492E-9370-06BE8C72AF76}"/>
              </a:ext>
            </a:extLst>
          </p:cNvPr>
          <p:cNvSpPr/>
          <p:nvPr/>
        </p:nvSpPr>
        <p:spPr>
          <a:xfrm>
            <a:off x="4881589" y="5256360"/>
            <a:ext cx="2831401" cy="1066947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Suunnitelma oli, että käyttäjien ei tarvitsisi syöttää tietoja tänne lainkaan. Käyttäjien piti asioida vain toisen käyttöliittymän kautta</a:t>
            </a:r>
          </a:p>
        </p:txBody>
      </p:sp>
      <p:sp>
        <p:nvSpPr>
          <p:cNvPr id="45" name="Google Shape;274;p30">
            <a:extLst>
              <a:ext uri="{FF2B5EF4-FFF2-40B4-BE49-F238E27FC236}">
                <a16:creationId xmlns:a16="http://schemas.microsoft.com/office/drawing/2014/main" id="{7E9C0015-FAC9-4E4F-B1A4-EE79E2AE2EA2}"/>
              </a:ext>
            </a:extLst>
          </p:cNvPr>
          <p:cNvSpPr/>
          <p:nvPr/>
        </p:nvSpPr>
        <p:spPr>
          <a:xfrm rot="5400000">
            <a:off x="1787422" y="2466895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7" name="Google Shape;275;p30">
            <a:extLst>
              <a:ext uri="{FF2B5EF4-FFF2-40B4-BE49-F238E27FC236}">
                <a16:creationId xmlns:a16="http://schemas.microsoft.com/office/drawing/2014/main" id="{B28103F7-EFB3-466A-BA17-FDB19898227F}"/>
              </a:ext>
            </a:extLst>
          </p:cNvPr>
          <p:cNvSpPr/>
          <p:nvPr/>
        </p:nvSpPr>
        <p:spPr>
          <a:xfrm>
            <a:off x="1712422" y="2090228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8" name="Google Shape;277;p30">
            <a:extLst>
              <a:ext uri="{FF2B5EF4-FFF2-40B4-BE49-F238E27FC236}">
                <a16:creationId xmlns:a16="http://schemas.microsoft.com/office/drawing/2014/main" id="{880148BB-2F46-4ADD-9E2E-0EA84C8437FC}"/>
              </a:ext>
            </a:extLst>
          </p:cNvPr>
          <p:cNvSpPr/>
          <p:nvPr/>
        </p:nvSpPr>
        <p:spPr>
          <a:xfrm>
            <a:off x="2595189" y="3098961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9" name="Google Shape;278;p30">
            <a:extLst>
              <a:ext uri="{FF2B5EF4-FFF2-40B4-BE49-F238E27FC236}">
                <a16:creationId xmlns:a16="http://schemas.microsoft.com/office/drawing/2014/main" id="{5770BFB2-DFA6-4720-8F84-593139E000FC}"/>
              </a:ext>
            </a:extLst>
          </p:cNvPr>
          <p:cNvSpPr/>
          <p:nvPr/>
        </p:nvSpPr>
        <p:spPr>
          <a:xfrm rot="5400000">
            <a:off x="3557822" y="4484361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0" name="Google Shape;279;p30">
            <a:extLst>
              <a:ext uri="{FF2B5EF4-FFF2-40B4-BE49-F238E27FC236}">
                <a16:creationId xmlns:a16="http://schemas.microsoft.com/office/drawing/2014/main" id="{C683A4D6-794B-4395-99CB-11384CA9C0E7}"/>
              </a:ext>
            </a:extLst>
          </p:cNvPr>
          <p:cNvSpPr/>
          <p:nvPr/>
        </p:nvSpPr>
        <p:spPr>
          <a:xfrm>
            <a:off x="3482822" y="4107695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1" name="Google Shape;280;p30">
            <a:extLst>
              <a:ext uri="{FF2B5EF4-FFF2-40B4-BE49-F238E27FC236}">
                <a16:creationId xmlns:a16="http://schemas.microsoft.com/office/drawing/2014/main" id="{26E5BD01-67E4-43E1-94D3-BAE3814FAD5E}"/>
              </a:ext>
            </a:extLst>
          </p:cNvPr>
          <p:cNvSpPr/>
          <p:nvPr/>
        </p:nvSpPr>
        <p:spPr>
          <a:xfrm rot="5400000">
            <a:off x="4440589" y="5493095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2" name="Google Shape;281;p30">
            <a:extLst>
              <a:ext uri="{FF2B5EF4-FFF2-40B4-BE49-F238E27FC236}">
                <a16:creationId xmlns:a16="http://schemas.microsoft.com/office/drawing/2014/main" id="{A48DFCB3-8A09-46A7-8A65-999EAAD5013C}"/>
              </a:ext>
            </a:extLst>
          </p:cNvPr>
          <p:cNvSpPr/>
          <p:nvPr/>
        </p:nvSpPr>
        <p:spPr>
          <a:xfrm>
            <a:off x="4365589" y="5116428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4" name="Google Shape;262;p30">
            <a:extLst>
              <a:ext uri="{FF2B5EF4-FFF2-40B4-BE49-F238E27FC236}">
                <a16:creationId xmlns:a16="http://schemas.microsoft.com/office/drawing/2014/main" id="{1D65ADA1-ABA4-4A60-8501-99DDC8736CD9}"/>
              </a:ext>
            </a:extLst>
          </p:cNvPr>
          <p:cNvSpPr/>
          <p:nvPr/>
        </p:nvSpPr>
        <p:spPr>
          <a:xfrm>
            <a:off x="7752033" y="4247628"/>
            <a:ext cx="3383178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Käyttäjällä ei ole linkkiä toiseen järjestelmään</a:t>
            </a:r>
          </a:p>
        </p:txBody>
      </p:sp>
      <p:sp>
        <p:nvSpPr>
          <p:cNvPr id="55" name="Google Shape;270;p30">
            <a:extLst>
              <a:ext uri="{FF2B5EF4-FFF2-40B4-BE49-F238E27FC236}">
                <a16:creationId xmlns:a16="http://schemas.microsoft.com/office/drawing/2014/main" id="{057CC9B0-90F1-4A42-88F1-47CA3C1DE0A6}"/>
              </a:ext>
            </a:extLst>
          </p:cNvPr>
          <p:cNvSpPr/>
          <p:nvPr/>
        </p:nvSpPr>
        <p:spPr>
          <a:xfrm>
            <a:off x="6869265" y="3238895"/>
            <a:ext cx="4265945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3b. Käyttäjä ei voi hoitaa tehtäväänsä sen järjestelmän kautta, johon hän </a:t>
            </a:r>
            <a:r>
              <a:rPr lang="fi-FI" sz="1400" dirty="0" err="1">
                <a:sym typeface="Century Gothic"/>
              </a:rPr>
              <a:t>alunperin</a:t>
            </a:r>
            <a:r>
              <a:rPr lang="fi-FI" sz="1400" dirty="0">
                <a:sym typeface="Century Gothic"/>
              </a:rPr>
              <a:t> syötti tietonsa</a:t>
            </a:r>
          </a:p>
        </p:txBody>
      </p:sp>
      <p:sp>
        <p:nvSpPr>
          <p:cNvPr id="56" name="Google Shape;271;p30">
            <a:extLst>
              <a:ext uri="{FF2B5EF4-FFF2-40B4-BE49-F238E27FC236}">
                <a16:creationId xmlns:a16="http://schemas.microsoft.com/office/drawing/2014/main" id="{D95042CA-4D8A-4312-8902-213D1111221B}"/>
              </a:ext>
            </a:extLst>
          </p:cNvPr>
          <p:cNvSpPr txBox="1"/>
          <p:nvPr/>
        </p:nvSpPr>
        <p:spPr>
          <a:xfrm>
            <a:off x="6869266" y="4107695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272;p30">
            <a:extLst>
              <a:ext uri="{FF2B5EF4-FFF2-40B4-BE49-F238E27FC236}">
                <a16:creationId xmlns:a16="http://schemas.microsoft.com/office/drawing/2014/main" id="{935886BA-420F-4DAB-8DAC-98FDF144AC17}"/>
              </a:ext>
            </a:extLst>
          </p:cNvPr>
          <p:cNvSpPr txBox="1"/>
          <p:nvPr/>
        </p:nvSpPr>
        <p:spPr>
          <a:xfrm>
            <a:off x="7661892" y="5116428"/>
            <a:ext cx="1027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</a:pPr>
            <a:r>
              <a:rPr lang="fi-FI" sz="1867" b="1" kern="0">
                <a:solidFill>
                  <a:srgbClr val="1D14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Miksi?</a:t>
            </a: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273;p30">
            <a:extLst>
              <a:ext uri="{FF2B5EF4-FFF2-40B4-BE49-F238E27FC236}">
                <a16:creationId xmlns:a16="http://schemas.microsoft.com/office/drawing/2014/main" id="{322E8A11-C4E7-4D9A-AA65-33470B278CDF}"/>
              </a:ext>
            </a:extLst>
          </p:cNvPr>
          <p:cNvSpPr/>
          <p:nvPr/>
        </p:nvSpPr>
        <p:spPr>
          <a:xfrm>
            <a:off x="8489244" y="5256361"/>
            <a:ext cx="2645967" cy="868800"/>
          </a:xfrm>
          <a:prstGeom prst="rect">
            <a:avLst/>
          </a:prstGeom>
          <a:solidFill>
            <a:srgbClr val="DEDFE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fi-FI" sz="1400" dirty="0">
                <a:sym typeface="Century Gothic"/>
              </a:rPr>
              <a:t>Linkki on unohtunut pois portaalista, josta käyttäjä työkalujaan käyttää</a:t>
            </a:r>
          </a:p>
        </p:txBody>
      </p:sp>
      <p:sp>
        <p:nvSpPr>
          <p:cNvPr id="59" name="Google Shape;278;p30">
            <a:extLst>
              <a:ext uri="{FF2B5EF4-FFF2-40B4-BE49-F238E27FC236}">
                <a16:creationId xmlns:a16="http://schemas.microsoft.com/office/drawing/2014/main" id="{EB2F50BC-3D36-4FEB-8279-81B80CD29B8C}"/>
              </a:ext>
            </a:extLst>
          </p:cNvPr>
          <p:cNvSpPr/>
          <p:nvPr/>
        </p:nvSpPr>
        <p:spPr>
          <a:xfrm rot="5400000">
            <a:off x="7315900" y="4484361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0" name="Google Shape;279;p30">
            <a:extLst>
              <a:ext uri="{FF2B5EF4-FFF2-40B4-BE49-F238E27FC236}">
                <a16:creationId xmlns:a16="http://schemas.microsoft.com/office/drawing/2014/main" id="{9BBB126D-0CEF-4E8F-A3E6-387C74D68154}"/>
              </a:ext>
            </a:extLst>
          </p:cNvPr>
          <p:cNvSpPr/>
          <p:nvPr/>
        </p:nvSpPr>
        <p:spPr>
          <a:xfrm>
            <a:off x="7240900" y="4107695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1" name="Google Shape;280;p30">
            <a:extLst>
              <a:ext uri="{FF2B5EF4-FFF2-40B4-BE49-F238E27FC236}">
                <a16:creationId xmlns:a16="http://schemas.microsoft.com/office/drawing/2014/main" id="{34EB379E-985E-4026-93F8-0E3F398FD6DD}"/>
              </a:ext>
            </a:extLst>
          </p:cNvPr>
          <p:cNvSpPr/>
          <p:nvPr/>
        </p:nvSpPr>
        <p:spPr>
          <a:xfrm rot="5400000">
            <a:off x="8048244" y="5493095"/>
            <a:ext cx="366000" cy="516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2" name="Google Shape;281;p30">
            <a:extLst>
              <a:ext uri="{FF2B5EF4-FFF2-40B4-BE49-F238E27FC236}">
                <a16:creationId xmlns:a16="http://schemas.microsoft.com/office/drawing/2014/main" id="{577D3767-D8DC-4E51-BD95-6AA9EE4A62D5}"/>
              </a:ext>
            </a:extLst>
          </p:cNvPr>
          <p:cNvSpPr/>
          <p:nvPr/>
        </p:nvSpPr>
        <p:spPr>
          <a:xfrm>
            <a:off x="7973244" y="5116428"/>
            <a:ext cx="99600" cy="96800"/>
          </a:xfrm>
          <a:prstGeom prst="rect">
            <a:avLst/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3" name="Google Shape;276;p30">
            <a:extLst>
              <a:ext uri="{FF2B5EF4-FFF2-40B4-BE49-F238E27FC236}">
                <a16:creationId xmlns:a16="http://schemas.microsoft.com/office/drawing/2014/main" id="{591C6216-E97C-46C7-B283-E5BB311A99C5}"/>
              </a:ext>
            </a:extLst>
          </p:cNvPr>
          <p:cNvSpPr/>
          <p:nvPr/>
        </p:nvSpPr>
        <p:spPr>
          <a:xfrm rot="5400000">
            <a:off x="2592057" y="3547495"/>
            <a:ext cx="384000" cy="65426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DB271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fi-FI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182BB679-AB53-4D9B-A1FB-962E31B5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/>
              <a:t>Juurisyyn etsintä (5 x miksi)</a:t>
            </a:r>
          </a:p>
        </p:txBody>
      </p:sp>
      <p:sp>
        <p:nvSpPr>
          <p:cNvPr id="65" name="Content Placeholder 6">
            <a:extLst>
              <a:ext uri="{FF2B5EF4-FFF2-40B4-BE49-F238E27FC236}">
                <a16:creationId xmlns:a16="http://schemas.microsoft.com/office/drawing/2014/main" id="{CBEAB671-BD74-4B52-8775-64A3A23D8AF4}"/>
              </a:ext>
            </a:extLst>
          </p:cNvPr>
          <p:cNvSpPr txBox="1">
            <a:spLocks/>
          </p:cNvSpPr>
          <p:nvPr/>
        </p:nvSpPr>
        <p:spPr bwMode="auto">
          <a:xfrm>
            <a:off x="457200" y="1034650"/>
            <a:ext cx="11234738" cy="44525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r>
              <a:rPr lang="fi-FI" b="1" dirty="0"/>
              <a:t>ESIMERKKI </a:t>
            </a:r>
            <a:r>
              <a:rPr lang="fi-FI" dirty="0"/>
              <a:t>1. Käytettävyyskehityksen tai 2. integrointityön sijaan juurisyyn löytämisen jälkeen A) ja B) voidaan ongelma poistaa lisäämällä linkki </a:t>
            </a:r>
            <a:r>
              <a:rPr lang="fi-FI"/>
              <a:t>käyttäjän portaaliin.</a:t>
            </a:r>
            <a:endParaRPr lang="fi-FI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AF52D7E-C31C-4435-AEE0-E17CC10B8F21}"/>
              </a:ext>
            </a:extLst>
          </p:cNvPr>
          <p:cNvSpPr/>
          <p:nvPr/>
        </p:nvSpPr>
        <p:spPr>
          <a:xfrm>
            <a:off x="8137130" y="4914715"/>
            <a:ext cx="3924757" cy="1524429"/>
          </a:xfrm>
          <a:prstGeom prst="ellipse">
            <a:avLst/>
          </a:prstGeom>
          <a:noFill/>
          <a:ln w="57150">
            <a:solidFill>
              <a:srgbClr val="DB2719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r"/>
            <a:r>
              <a:rPr lang="fi-FI" dirty="0">
                <a:solidFill>
                  <a:srgbClr val="FF0000"/>
                </a:solidFill>
              </a:rPr>
              <a:t>   B) 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E68D8DB-AC58-4BBF-A8BE-1B756D3EF041}"/>
              </a:ext>
            </a:extLst>
          </p:cNvPr>
          <p:cNvSpPr/>
          <p:nvPr/>
        </p:nvSpPr>
        <p:spPr>
          <a:xfrm flipH="1">
            <a:off x="3201988" y="5067115"/>
            <a:ext cx="5087542" cy="1524429"/>
          </a:xfrm>
          <a:prstGeom prst="ellipse">
            <a:avLst/>
          </a:prstGeom>
          <a:noFill/>
          <a:ln w="57150">
            <a:solidFill>
              <a:srgbClr val="DB2719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i-FI" dirty="0">
                <a:solidFill>
                  <a:srgbClr val="FF0000"/>
                </a:solidFill>
              </a:rPr>
              <a:t>A) </a:t>
            </a:r>
          </a:p>
        </p:txBody>
      </p: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440BA9FC-FB20-4706-AEA0-63039E05763A}"/>
              </a:ext>
            </a:extLst>
          </p:cNvPr>
          <p:cNvCxnSpPr>
            <a:cxnSpLocks/>
            <a:stCxn id="38" idx="1"/>
            <a:endCxn id="46" idx="6"/>
          </p:cNvCxnSpPr>
          <p:nvPr/>
        </p:nvCxnSpPr>
        <p:spPr>
          <a:xfrm rot="10800000" flipH="1" flipV="1">
            <a:off x="1345656" y="1820744"/>
            <a:ext cx="1856332" cy="4008586"/>
          </a:xfrm>
          <a:prstGeom prst="curvedConnector3">
            <a:avLst>
              <a:gd name="adj1" fmla="val -61295"/>
            </a:avLst>
          </a:prstGeom>
          <a:noFill/>
          <a:ln w="19050">
            <a:solidFill>
              <a:srgbClr val="DB2719"/>
            </a:solidFill>
            <a:prstDash val="dash"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sp>
        <p:nvSpPr>
          <p:cNvPr id="66" name="Shape 59">
            <a:extLst>
              <a:ext uri="{FF2B5EF4-FFF2-40B4-BE49-F238E27FC236}">
                <a16:creationId xmlns:a16="http://schemas.microsoft.com/office/drawing/2014/main" id="{0FFAA635-8A23-4870-9777-A546C61D13F3}"/>
              </a:ext>
            </a:extLst>
          </p:cNvPr>
          <p:cNvSpPr txBox="1"/>
          <p:nvPr/>
        </p:nvSpPr>
        <p:spPr>
          <a:xfrm>
            <a:off x="145214" y="4506335"/>
            <a:ext cx="3030988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-FI">
                <a:solidFill>
                  <a:srgbClr val="999999"/>
                </a:solidFill>
                <a:latin typeface="Exo 2"/>
                <a:ea typeface="Exo 2"/>
                <a:cs typeface="Exo 2"/>
                <a:sym typeface="Exo 2"/>
              </a:rPr>
              <a:t>Toiminnallisuusmuutosten sijaan ongelman ratkaisu näyttäisi olevan helppo linkin lisääminen portaaliin</a:t>
            </a:r>
          </a:p>
        </p:txBody>
      </p:sp>
    </p:spTree>
    <p:extLst>
      <p:ext uri="{BB962C8B-B14F-4D97-AF65-F5344CB8AC3E}">
        <p14:creationId xmlns:p14="http://schemas.microsoft.com/office/powerpoint/2010/main" val="1218712522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1594</TotalTime>
  <Words>436</Words>
  <Application>Microsoft Office PowerPoint</Application>
  <PresentationFormat>Laajakuva</PresentationFormat>
  <Paragraphs>62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Century Gothic</vt:lpstr>
      <vt:lpstr>Exo 2</vt:lpstr>
      <vt:lpstr>Kehmet-perus</vt:lpstr>
      <vt:lpstr>Juurisyyn etsintä  – 5 x miksi</vt:lpstr>
      <vt:lpstr>Juurisyyn etsintä (5 x miksi)</vt:lpstr>
      <vt:lpstr>Juurisyyn etsintä (5 x miksi)</vt:lpstr>
      <vt:lpstr>Juurisyyn etsintä (5 x miksi)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Katja Heikkiläinen</cp:lastModifiedBy>
  <cp:revision>62</cp:revision>
  <dcterms:created xsi:type="dcterms:W3CDTF">2017-05-03T10:47:49Z</dcterms:created>
  <dcterms:modified xsi:type="dcterms:W3CDTF">2020-05-13T17:54:49Z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