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3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96" r:id="rId3"/>
    <p:sldMasterId id="2147483683" r:id="rId4"/>
  </p:sldMasterIdLst>
  <p:notesMasterIdLst>
    <p:notesMasterId r:id="rId18"/>
  </p:notesMasterIdLst>
  <p:sldIdLst>
    <p:sldId id="364" r:id="rId5"/>
    <p:sldId id="461" r:id="rId6"/>
    <p:sldId id="441" r:id="rId7"/>
    <p:sldId id="452" r:id="rId8"/>
    <p:sldId id="453" r:id="rId9"/>
    <p:sldId id="449" r:id="rId10"/>
    <p:sldId id="454" r:id="rId11"/>
    <p:sldId id="455" r:id="rId12"/>
    <p:sldId id="456" r:id="rId13"/>
    <p:sldId id="457" r:id="rId14"/>
    <p:sldId id="458" r:id="rId15"/>
    <p:sldId id="459" r:id="rId16"/>
    <p:sldId id="460" r:id="rId17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A251"/>
    <a:srgbClr val="0072C6"/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87751" autoAdjust="0"/>
  </p:normalViewPr>
  <p:slideViewPr>
    <p:cSldViewPr snapToGrid="0">
      <p:cViewPr varScale="1">
        <p:scale>
          <a:sx n="58" d="100"/>
          <a:sy n="58" d="100"/>
        </p:scale>
        <p:origin x="7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3B9146-61BB-408C-A149-5FF3E09DB4A1}" type="datetimeFigureOut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4A7C415-E9EC-482B-8D38-FEF38A650CB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4680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2049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30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61091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501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8673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4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i-FI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2406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164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7554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3483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1805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8E625-F91A-4941-B93F-68C3A9D0551A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9171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965F-00D5-464F-BF15-C4FC16D2C8B9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1B85D-93E0-4E8F-B633-695DA5B67A6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760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2D637-FE34-4978-A68D-4DAA2AF1334B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BE584-AC54-490E-AFA4-455B2E8E775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F58067FD-5708-4D81-B641-769D55DAF852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Kehmet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19965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85F85-ACA6-4438-8CEE-3E476B5DA1DB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2ABD9-BA8F-4BF8-8EF3-54C6B19F09A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E59DCD49-EE5F-4F12-9F23-5C77A0BA4F67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Kehmet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509718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85444-B03D-45D1-93F2-6D6EA4F01433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E768F-7E83-43F1-9806-58D0D092AB3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26A12C2C-EEC1-415D-903E-7480698043B4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Kehmet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50160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4B323-C24F-4124-AE9C-446E0C8711BC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26F19-60EA-4F6E-8310-C8C3CA329D8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5C684F43-CF8F-4646-979B-4335B5EC63FA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Kehmet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23831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75460-2582-48F0-BF90-E29686D37A6B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DC4D9-2318-4228-A82D-28B3DF6589D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2A1259CF-8152-4D51-AD31-F0C9D489A13B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Kehmet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754067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6CB78-1D3A-4136-B61B-9FE60ADE386C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CCC7F-98A9-4BE4-AF9F-E5862ECE6BF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9AFEAC36-60ED-449F-901D-627C5624129C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Kehmet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30667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EC7C6-1696-4CD3-9705-F8CC29F188C3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E4659-7B32-4BF4-A4CC-C9C2E0136D2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B4EF953-CC5A-4F99-8CAE-017782ED96E2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Kehmet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44433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542C0-EB57-4F65-BC42-01110668F4F0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F8B03-AAF6-48CC-910B-53F995BE4C3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C79B7C33-A506-4738-9E84-084F9570E94E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Kehmet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446044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DCD7-38B1-49C9-8CC8-F1C6CBD439C6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8AF94-D05B-4E06-A486-7EBE043999C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D24EAD6B-1703-435C-B11F-B1AFB5C8295A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Kehmet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746739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8CF6F-E8EA-4E2A-AA0E-18633B9DB9D8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CE79E-A4EC-4863-9E7F-87A88D12242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955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0133FA-5193-4B8E-A773-7B013C833C97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FBD7E9C-7F79-4E0D-BE12-401758D5C18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7049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10FA1-9F95-41F8-B0AE-8AF4EA42D735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6EBED-9974-4CD9-8802-68360807D0E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3379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F6B43-34BD-43C3-ACD2-22702B07746D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48411-2827-4DE7-998E-95A04F75DA8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6279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EE43C-A686-4714-B987-C48D30862724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579C6-4653-4440-A514-D5EE71D7A0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82136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FB98-6B0C-403E-99AE-055F6740FBD5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36764-79BF-410E-AC2C-879ED3DA7B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2057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72212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7622158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D94A2-DF35-42F5-9E68-1758D6DC3086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40989-5EB7-4F3A-8033-ACAE44C14D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B3456CAB-F1EA-43EA-B4E8-AAF23583D28E}"/>
              </a:ext>
            </a:extLst>
          </p:cNvPr>
          <p:cNvSpPr txBox="1"/>
          <p:nvPr userDrawn="1"/>
        </p:nvSpPr>
        <p:spPr>
          <a:xfrm>
            <a:off x="3260785" y="6244530"/>
            <a:ext cx="1889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Kehmet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529912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378E6-2574-4E53-84A0-64C6D65D9A73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A2A91-16F2-40ED-8E1D-76CBAE850B6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17738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0560940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4556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AC6B99-81E1-4B90-8AC6-887A7D24E859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2AC7A6D-1F46-42F1-B913-18BD5ED46F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671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798107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3202512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521271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5669355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0320223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598082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3251084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8713960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D83FE-B269-4590-AB2A-23432F4BD470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5B30B-0D8D-4B36-871F-D6FB1EA43D0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77904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0DE5F5-9084-40B8-8FD8-90AC1E2EE7BA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DCE1DF-10CA-4170-8747-DE840AD6F7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570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D992FE-C8FB-42F6-B343-1D501108829D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8FB860B-A60A-4A2A-AE1D-3AA3537774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88623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1D21F-CB49-43D4-8B5A-CD01AAC3B5F2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DD990-FD87-42A6-967D-DA8895EB7B3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6433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25797-9D88-4792-AA94-115A10E5E9C5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5881C2-539E-4D94-99AF-7D5F305E0CD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7612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BC6D9-FFB7-49E6-89F9-FFFDB4801C88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5A7BF-294A-4679-9838-43E03503EAC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841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5A94D-6233-4466-9E1F-17C1D9576ADB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AF686-7DD3-4193-8511-2B1FDB2B22A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89402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1177F-D8F9-469D-A352-7E554D49EEF9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792A-2006-41A7-A875-8D9824EA1D8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502498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D670C-4BD6-46FE-A55A-33D5397293DD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B2646-F613-4295-8821-F7BA493BF19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76332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4B36B-6438-47DF-B53B-BEBFE4A8BE99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DD6B6-1C39-4995-8695-CF19FB166FF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42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362318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635248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5669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ECD989-FC82-4F8C-BA18-FEF120033F81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2ABEAB-F500-4652-952D-74657816A83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58493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199405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660397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182145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5962964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268636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494002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999566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FFB66-90E2-4A15-90B2-F75806D91B6F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E93B0-D1AD-42D7-BD17-2460756B1F2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135036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65CE57-EF01-474B-8D09-CA0B7C89BF12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8CE6F07-AF4F-4407-BE69-D60A3DC98D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2700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8E562-61E2-483D-84CD-E023B47E602E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A20CD-7582-49E1-A7F0-51446606ACA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022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äliotsikko vaakuna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ECD989-FC82-4F8C-BA18-FEF120033F81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2ABEAB-F500-4652-952D-74657816A83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448672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68485-0231-46C1-8219-5B6FF026939A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A1B7FFF-B0B6-4819-9042-DBE34FFADF3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7812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00D99-CDD2-4206-BA5E-62A003261364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7590C-EA50-46BE-A589-B66C8794195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786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0134A-D4D0-4F45-8477-913458282910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47164-E57B-456C-BBC4-BC98EE55CE2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855935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6F6EE-B57C-4CDE-84EB-D9307BB0C9F6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B0A3-2507-4DD9-84DB-D1BC1A55F70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055152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F49EC-D8DE-4C71-B873-200FA85534CC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BD838-0CC6-4C7C-8351-A6B65E9ED99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74573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3D4C-AC12-4C99-A198-06F8334FE8EF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F8E60-ECB6-49B0-A5CA-918488097EB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65047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0174483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024900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374281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6461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7F8D5C-D9DE-4D66-9C49-E392C1BBAC96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F732D5D-B9A1-4BD8-A688-AC904259B20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21242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732143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4061411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6029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8537944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2265553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114909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C4A70-A12E-435B-AE85-361A3EA05CF5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B1347-EEB3-4EA3-9EFA-6FA37FAA778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81061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E15848D-F464-4631-8C4B-CC77E572CC44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3F6FD0-4BF7-433C-BA68-7A073BA27B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216503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5029C-D476-4F79-8D35-885832AB5F2C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1FA8D-B696-4AF6-A235-ABA2A1FD08B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055761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69F1-C04C-4921-8562-674F7AE68CAF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975039F-651F-418B-AF80-6000E5CA49E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888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65AE0A-CD21-43FD-9E8D-18D0A347E5D3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64FA5C-9062-49D3-8BB3-8AD05D4A57C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981942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53C4D-9057-46BF-8DF9-152DF71A6AC0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03D7F-437A-43D3-925D-4F912F8DF3C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875461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FFFA8-59CF-445F-B491-29514D8A5DD9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56F04-0EE7-4ECE-BF4A-97780423181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839640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9791C-D696-4807-A14A-DE878FBC3444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83227-E9E1-4397-9F08-79E87A0A4DB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635779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CC135-A33B-4EB8-B295-65F8AFF59D08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B1711-D88F-49D9-8783-B6355FEBA90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625791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1CE7B-7D9F-4AE6-87ED-959290B515F4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2CE7-F967-4CEB-A7C2-87152183463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025624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561647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4146889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3031539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4016971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7359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3F0CDB-B2AF-4546-B000-72DC79552AB5}" type="datetime1">
              <a:rPr lang="fi-FI"/>
              <a:pPr>
                <a:defRPr/>
              </a:pPr>
              <a:t>14.12.2020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72C9C9-CF01-416C-BABC-41D4A50814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96134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0723553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2993753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0884105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3989287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7923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1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17" Type="http://schemas.openxmlformats.org/officeDocument/2006/relationships/slideLayout" Target="../slideLayouts/slideLayout73.xml"/><Relationship Id="rId2" Type="http://schemas.openxmlformats.org/officeDocument/2006/relationships/slideLayout" Target="../slideLayouts/slideLayout58.xml"/><Relationship Id="rId16" Type="http://schemas.openxmlformats.org/officeDocument/2006/relationships/slideLayout" Target="../slideLayouts/slideLayout72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66.xml"/><Relationship Id="rId19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8.xml"/><Relationship Id="rId1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7.xml"/><Relationship Id="rId17" Type="http://schemas.openxmlformats.org/officeDocument/2006/relationships/slideLayout" Target="../slideLayouts/slideLayout92.xml"/><Relationship Id="rId2" Type="http://schemas.openxmlformats.org/officeDocument/2006/relationships/slideLayout" Target="../slideLayouts/slideLayout77.xml"/><Relationship Id="rId16" Type="http://schemas.openxmlformats.org/officeDocument/2006/relationships/slideLayout" Target="../slideLayouts/slideLayout91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85.xml"/><Relationship Id="rId19" Type="http://schemas.openxmlformats.org/officeDocument/2006/relationships/slideLayout" Target="../slideLayouts/slideLayout94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Relationship Id="rId14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/>
              <a:t>Muokkaa </a:t>
            </a:r>
            <a:r>
              <a:rPr lang="fi-FI" altLang="fi-FI" dirty="0" err="1"/>
              <a:t>perustyyl</a:t>
            </a:r>
            <a:r>
              <a:rPr lang="fi-FI" altLang="fi-FI" dirty="0"/>
              <a:t>. </a:t>
            </a:r>
            <a:r>
              <a:rPr lang="fi-FI" altLang="fi-FI" dirty="0" err="1"/>
              <a:t>napsautt</a:t>
            </a:r>
            <a:r>
              <a:rPr lang="fi-FI" altLang="fi-FI" dirty="0"/>
              <a:t>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6869528E-C99C-4252-A64E-9C167EA95677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dirty="0" err="1"/>
              <a:t>Kehmet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290ABAA-CCC2-4787-A3B0-0596FE23101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913" r:id="rId6"/>
    <p:sldLayoutId id="2147483856" r:id="rId7"/>
    <p:sldLayoutId id="2147483857" r:id="rId8"/>
    <p:sldLayoutId id="2147483858" r:id="rId9"/>
    <p:sldLayoutId id="2147483821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22" r:id="rId16"/>
    <p:sldLayoutId id="2147483823" r:id="rId17"/>
    <p:sldLayoutId id="2147483824" r:id="rId18"/>
    <p:sldLayoutId id="2147483825" r:id="rId19"/>
    <p:sldLayoutId id="2147483826" r:id="rId20"/>
    <p:sldLayoutId id="2147483827" r:id="rId21"/>
    <p:sldLayoutId id="2147483828" r:id="rId22"/>
    <p:sldLayoutId id="2147483864" r:id="rId23"/>
    <p:sldLayoutId id="2147483865" r:id="rId24"/>
    <p:sldLayoutId id="2147483866" r:id="rId25"/>
    <p:sldLayoutId id="2147483829" r:id="rId26"/>
    <p:sldLayoutId id="2147483830" r:id="rId27"/>
    <p:sldLayoutId id="2147483867" r:id="rId28"/>
    <p:sldLayoutId id="2147483868" r:id="rId29"/>
    <p:sldLayoutId id="2147483869" r:id="rId30"/>
    <p:sldLayoutId id="2147483870" r:id="rId31"/>
    <p:sldLayoutId id="2147483871" r:id="rId32"/>
    <p:sldLayoutId id="2147483872" r:id="rId33"/>
    <p:sldLayoutId id="2147483873" r:id="rId34"/>
    <p:sldLayoutId id="2147483874" r:id="rId35"/>
    <p:sldLayoutId id="2147483875" r:id="rId36"/>
    <p:sldLayoutId id="2147483876" r:id="rId37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52D3B157-F25B-415B-BD26-67745D558F8A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E10AD487-BF46-45CC-A9E1-B52BDC2E0CC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D4E6F507-3CF5-41D0-A99F-1DA584E0949A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BA5F50E2-93C2-4871-9EB0-F88343F5F0F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B874F9CF-6D11-4405-AFD1-7E59015D009B}" type="datetime1">
              <a:rPr lang="fi-FI"/>
              <a:pPr>
                <a:defRPr/>
              </a:pPr>
              <a:t>14.12.2020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76B6D720-3337-4218-9869-F260F9E5C95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A2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5468A5-336F-464D-B031-2F6973D42E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dirty="0">
                <a:solidFill>
                  <a:schemeClr val="bg1"/>
                </a:solidFill>
              </a:rPr>
              <a:t>&lt;Projektin nimi / </a:t>
            </a:r>
            <a:br>
              <a:rPr lang="fi-FI" sz="4000" dirty="0">
                <a:solidFill>
                  <a:schemeClr val="bg1"/>
                </a:solidFill>
              </a:rPr>
            </a:br>
            <a:r>
              <a:rPr lang="fi-FI" sz="4000" dirty="0">
                <a:solidFill>
                  <a:schemeClr val="bg1"/>
                </a:solidFill>
              </a:rPr>
              <a:t>kehittämiskohde&gt;</a:t>
            </a:r>
            <a:br>
              <a:rPr lang="fi-FI" sz="4400" dirty="0"/>
            </a:br>
            <a:br>
              <a:rPr lang="fi-FI" sz="4400" dirty="0"/>
            </a:br>
            <a:br>
              <a:rPr lang="fi-FI" sz="4400" dirty="0"/>
            </a:br>
            <a:r>
              <a:rPr lang="fi-FI" sz="4000" dirty="0">
                <a:solidFill>
                  <a:schemeClr val="bg1"/>
                </a:solidFill>
              </a:rPr>
              <a:t>&lt; Projektin kesto / </a:t>
            </a:r>
            <a:br>
              <a:rPr lang="fi-FI" sz="4000" dirty="0">
                <a:solidFill>
                  <a:schemeClr val="bg1"/>
                </a:solidFill>
              </a:rPr>
            </a:br>
            <a:r>
              <a:rPr lang="fi-FI" sz="4000" dirty="0">
                <a:solidFill>
                  <a:schemeClr val="bg1"/>
                </a:solidFill>
              </a:rPr>
              <a:t>kehittämisjakso&gt;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A6E2BEE-8B21-AF42-959B-BAE9234BB2E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6384" y="4361411"/>
            <a:ext cx="4676824" cy="536575"/>
          </a:xfrm>
        </p:spPr>
        <p:txBody>
          <a:bodyPr rtlCol="0" anchor="b" anchorCtr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i-FI" dirty="0">
                <a:solidFill>
                  <a:schemeClr val="bg1"/>
                </a:solidFill>
              </a:rPr>
              <a:t>&lt;Laatijan nimi&gt;</a:t>
            </a:r>
          </a:p>
        </p:txBody>
      </p:sp>
    </p:spTree>
    <p:extLst>
      <p:ext uri="{BB962C8B-B14F-4D97-AF65-F5344CB8AC3E}">
        <p14:creationId xmlns:p14="http://schemas.microsoft.com/office/powerpoint/2010/main" val="2811453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Yhdenvertaisuus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1DCA0C8E-6173-9746-BED1-690F031DA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527184"/>
              </p:ext>
            </p:extLst>
          </p:nvPr>
        </p:nvGraphicFramePr>
        <p:xfrm>
          <a:off x="457199" y="1489303"/>
          <a:ext cx="11363899" cy="421402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06329">
                  <a:extLst>
                    <a:ext uri="{9D8B030D-6E8A-4147-A177-3AD203B41FA5}">
                      <a16:colId xmlns:a16="http://schemas.microsoft.com/office/drawing/2014/main" val="2926038727"/>
                    </a:ext>
                  </a:extLst>
                </a:gridCol>
                <a:gridCol w="2787267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4770303">
                  <a:extLst>
                    <a:ext uri="{9D8B030D-6E8A-4147-A177-3AD203B41FA5}">
                      <a16:colId xmlns:a16="http://schemas.microsoft.com/office/drawing/2014/main" val="963857083"/>
                    </a:ext>
                  </a:extLst>
                </a:gridCol>
              </a:tblGrid>
              <a:tr h="4639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TOIMENPIDE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PVM ([portti]päätös, hyväksyntä)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vastuuhenkilö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1167669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Yhdenvertaisuuden toteuttamisen suunnitelma laadittu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289395"/>
                  </a:ext>
                </a:extLst>
              </a:tr>
              <a:tr h="1207527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Yhdenvertaisuuden toteuttamisen toimenpiteet katselmoitu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431910"/>
                  </a:ext>
                </a:extLst>
              </a:tr>
              <a:tr h="1197428">
                <a:tc gridSpan="3">
                  <a:txBody>
                    <a:bodyPr/>
                    <a:lstStyle/>
                    <a:p>
                      <a:pPr rtl="0"/>
                      <a:r>
                        <a:rPr lang="fi-FI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Huomiot </a:t>
                      </a:r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&lt;kirjaa tähän kaikki olennaiset huomiot, esim. poikkeamat, riskit ym., jotka ovat vaikuttaneet määräystenmukaisuuden toteuttamiseen&gt;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69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236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Hankinta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1DCA0C8E-6173-9746-BED1-690F031DA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700151"/>
              </p:ext>
            </p:extLst>
          </p:nvPr>
        </p:nvGraphicFramePr>
        <p:xfrm>
          <a:off x="457200" y="1083179"/>
          <a:ext cx="11363899" cy="4934011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06329">
                  <a:extLst>
                    <a:ext uri="{9D8B030D-6E8A-4147-A177-3AD203B41FA5}">
                      <a16:colId xmlns:a16="http://schemas.microsoft.com/office/drawing/2014/main" val="2926038727"/>
                    </a:ext>
                  </a:extLst>
                </a:gridCol>
                <a:gridCol w="2787267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4770303">
                  <a:extLst>
                    <a:ext uri="{9D8B030D-6E8A-4147-A177-3AD203B41FA5}">
                      <a16:colId xmlns:a16="http://schemas.microsoft.com/office/drawing/2014/main" val="963857083"/>
                    </a:ext>
                  </a:extLst>
                </a:gridCol>
              </a:tblGrid>
              <a:tr h="4549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TOIMENPIDE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PVM ([portti]päätös, hyväksyntä)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vastuuhenkilö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634531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Hankinnan valmistelu tehty hankintaohjeen mukaisesti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289395"/>
                  </a:ext>
                </a:extLst>
              </a:tr>
              <a:tr h="863463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Tietosuoja sopimuksissa ja hankinnoissa varmistettu tietosuojan prosessin mukaisella tavalla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431910"/>
                  </a:ext>
                </a:extLst>
              </a:tr>
              <a:tr h="66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Hankinnan riskienhallinnan suunnitelma tehty</a:t>
                      </a:r>
                    </a:p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923656"/>
                  </a:ext>
                </a:extLst>
              </a:tr>
              <a:tr h="6833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Kilpailutukseen ja hankintaan liittyvät toimenpiteet tehty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577865"/>
                  </a:ext>
                </a:extLst>
              </a:tr>
              <a:tr h="1197428">
                <a:tc gridSpan="3">
                  <a:txBody>
                    <a:bodyPr/>
                    <a:lstStyle/>
                    <a:p>
                      <a:pPr rtl="0"/>
                      <a:r>
                        <a:rPr lang="fi-FI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Huomiot </a:t>
                      </a:r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&lt;kirjaa tähän kaikki olennaiset huomiot, esim. poikkeamat, riskit ym., jotka ovat vaikuttaneet määräystenmukaisuuden toteuttamiseen. Jos kehittämiseen ei liity hankintaa, merkitse se tähän&gt;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69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732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Dokumentointi ja arkistointi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12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1060A3F9-C764-4AE0-BE54-A11B82BEFF7C}"/>
              </a:ext>
            </a:extLst>
          </p:cNvPr>
          <p:cNvSpPr txBox="1">
            <a:spLocks/>
          </p:cNvSpPr>
          <p:nvPr/>
        </p:nvSpPr>
        <p:spPr>
          <a:xfrm>
            <a:off x="457200" y="1196975"/>
            <a:ext cx="11234738" cy="4979988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2A251"/>
              </a:buClr>
            </a:pPr>
            <a:r>
              <a:rPr lang="fi-FI" dirty="0"/>
              <a:t>&lt;Kuvaa lyhyesti, miten määräystenmukaisuuden kannalta olennaiset päätökset ym. on dokumentoitu ja tallennettu (arkistoitu)&gt;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1588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Opit, esimerkit ja kehittämisideat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1060A3F9-C764-4AE0-BE54-A11B82BEFF7C}"/>
              </a:ext>
            </a:extLst>
          </p:cNvPr>
          <p:cNvSpPr txBox="1">
            <a:spLocks/>
          </p:cNvSpPr>
          <p:nvPr/>
        </p:nvSpPr>
        <p:spPr>
          <a:xfrm>
            <a:off x="457200" y="1196975"/>
            <a:ext cx="11234738" cy="4979988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2A251"/>
              </a:buClr>
            </a:pPr>
            <a:r>
              <a:rPr lang="fi-FI" dirty="0"/>
              <a:t>&lt;Tälle dialle voit vielä lopuksi kuvata, mitä erityisiä määräystenmukaisuuden tai eri osa-alueiden prosessien noudattamiseen liittyviä seikkoja oivalsitte tai syntyikö kehittämistoiveita/-ideoita.&gt;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623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200" dirty="0">
                <a:latin typeface="Arial Black" panose="020B0604020202020204" pitchFamily="34" charset="0"/>
              </a:rPr>
              <a:t>KÄYTTÖOHJE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DE5C86-3A2E-488B-839C-A9AF70AE9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2A251"/>
              </a:buClr>
            </a:pPr>
            <a:r>
              <a:rPr lang="fi-FI" sz="2000" dirty="0">
                <a:latin typeface="+mj-lt"/>
              </a:rPr>
              <a:t>K</a:t>
            </a:r>
            <a:r>
              <a:rPr lang="fi-FI" sz="20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äytä tätä asiakirjaa projektin/ kehittämistoimenpiteen määräystenmukaisuuden seuraamisessa päätöksentekovaiheissa. </a:t>
            </a:r>
          </a:p>
          <a:p>
            <a:pPr lvl="1">
              <a:buClr>
                <a:srgbClr val="C2A251"/>
              </a:buClr>
            </a:pPr>
            <a:r>
              <a:rPr lang="fi-FI" sz="20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Projektimallissa määräystenmukaisuuden seuranta liittyy porttipäätöksiin. Jatkuvassa palvelukehittämisessä, ketterässä kokeilussa tai muussa, </a:t>
            </a:r>
            <a:r>
              <a:rPr lang="fi-FI" sz="2000" dirty="0" err="1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projektoimattomassa</a:t>
            </a:r>
            <a:r>
              <a:rPr lang="fi-FI" sz="20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 kehittämisessä tuoteomistajan on määriteltävä määräystenmukaisuuden tarkastelusykli, jolla varmistetaan toiminnan oikeellisuus ja laatu.</a:t>
            </a:r>
          </a:p>
          <a:p>
            <a:pPr lvl="1">
              <a:buClr>
                <a:srgbClr val="C2A251"/>
              </a:buClr>
            </a:pPr>
            <a:endParaRPr lang="fi-FI" sz="1900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  <a:p>
            <a:pPr>
              <a:buClr>
                <a:srgbClr val="C2A251"/>
              </a:buClr>
            </a:pPr>
            <a:r>
              <a:rPr lang="fi-FI" sz="2000" dirty="0">
                <a:latin typeface="+mj-lt"/>
                <a:cs typeface="Calibri" panose="020F0502020204030204" pitchFamily="34" charset="0"/>
              </a:rPr>
              <a:t>Muokkaa raportointipohjaa tarkoituksenmukaisesti. Jos esim. kehittämistyön taustoitus on käsitelty muussa yhteydessä, yhdistele muualta tai poista dioja tästä. Käytä hyvää harkintaa. </a:t>
            </a:r>
          </a:p>
          <a:p>
            <a:pPr lvl="1">
              <a:buClr>
                <a:srgbClr val="C2A251"/>
              </a:buClr>
            </a:pPr>
            <a:r>
              <a:rPr lang="fi-FI" sz="2000" dirty="0">
                <a:latin typeface="+mj-lt"/>
                <a:cs typeface="Calibri" panose="020F0502020204030204" pitchFamily="34" charset="0"/>
              </a:rPr>
              <a:t>Jos poistat/lisäät dioja, huolehdi kuitenkin, että määräystenmukaisuuden toteutus ja seuranta tulee kokonaisuudessaan raportoitua ja hyväksyttyä kehittämistoimenpiteen/-projektin toteutusvaiheen päätteeksi. </a:t>
            </a:r>
          </a:p>
          <a:p>
            <a:pPr lvl="1">
              <a:buClr>
                <a:srgbClr val="C2A251"/>
              </a:buClr>
            </a:pPr>
            <a:r>
              <a:rPr lang="fi-FI" sz="2000" dirty="0">
                <a:latin typeface="+mj-lt"/>
                <a:cs typeface="Calibri" panose="020F0502020204030204" pitchFamily="34" charset="0"/>
              </a:rPr>
              <a:t>Mahdollisesti poistettavat/toisaalla raportoidut asiat on merkitty otsikossa asteriskilla *</a:t>
            </a:r>
            <a:endParaRPr lang="fi-FI" sz="1900" dirty="0">
              <a:latin typeface="+mj-lt"/>
              <a:cs typeface="Calibri" panose="020F0502020204030204" pitchFamily="34" charset="0"/>
            </a:endParaRPr>
          </a:p>
          <a:p>
            <a:pPr>
              <a:buClr>
                <a:srgbClr val="C2A251"/>
              </a:buClr>
            </a:pPr>
            <a:r>
              <a:rPr lang="fi-FI" sz="20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Tallenna tämä asiakirja on asianmukaisesti.</a:t>
            </a:r>
          </a:p>
          <a:p>
            <a:pPr marL="0" indent="0">
              <a:buClr>
                <a:srgbClr val="C2A251"/>
              </a:buClr>
              <a:buNone/>
            </a:pPr>
            <a:endParaRPr lang="fi-FI" sz="2000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  <a:p>
            <a:pPr>
              <a:buClr>
                <a:srgbClr val="C2A251"/>
              </a:buClr>
            </a:pPr>
            <a:r>
              <a:rPr lang="fi-FI" sz="2000" i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Dioihin on kirjattu &lt;selitteet&gt; sisällöstä. Poista selitteet ja tämä kalvo lopullisesta raportista.</a:t>
            </a:r>
            <a:endParaRPr lang="fi-FI" sz="1600" i="1" dirty="0">
              <a:latin typeface="+mj-lt"/>
            </a:endParaRPr>
          </a:p>
          <a:p>
            <a:pPr>
              <a:buClr>
                <a:srgbClr val="C2A251"/>
              </a:buClr>
            </a:pPr>
            <a:endParaRPr lang="fi-FI" sz="1600" dirty="0">
              <a:latin typeface="+mj-lt"/>
            </a:endParaRPr>
          </a:p>
          <a:p>
            <a:pPr marL="0" indent="0">
              <a:buNone/>
            </a:pPr>
            <a:endParaRPr lang="fi-FI" sz="1600" dirty="0">
              <a:latin typeface="+mj-lt"/>
            </a:endParaRP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76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200" dirty="0">
                <a:latin typeface="Arial Black" panose="020B0604020202020204" pitchFamily="34" charset="0"/>
              </a:rPr>
              <a:t>Tausta, kuvaus ja kytkentä strategiaan *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DE5C86-3A2E-488B-839C-A9AF70AE9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2A251"/>
              </a:buClr>
            </a:pPr>
            <a:r>
              <a:rPr lang="fi-FI" dirty="0"/>
              <a:t>&lt;Kuvaa lyhyesti kehittämistyön pääkohdat: mikä käynnisti kehittämisen, mikä oli/on tavoite, mikä kehittämisen tyyli valittiin&gt;</a:t>
            </a:r>
          </a:p>
          <a:p>
            <a:pPr>
              <a:buClr>
                <a:srgbClr val="C2A251"/>
              </a:buClr>
            </a:pPr>
            <a:r>
              <a:rPr lang="fi-FI" dirty="0"/>
              <a:t>&lt;Kehittämisorganisaation jäsenet ja heidän roolinsa.&gt;</a:t>
            </a:r>
          </a:p>
          <a:p>
            <a:pPr>
              <a:buClr>
                <a:srgbClr val="C2A251"/>
              </a:buClr>
            </a:pPr>
            <a:endParaRPr lang="fi-FI" dirty="0"/>
          </a:p>
          <a:p>
            <a:pPr marL="0" indent="0">
              <a:buClr>
                <a:srgbClr val="C2A251"/>
              </a:buClr>
              <a:buNone/>
            </a:pPr>
            <a:endParaRPr lang="fi-FI" dirty="0"/>
          </a:p>
          <a:p>
            <a:pPr>
              <a:buClr>
                <a:srgbClr val="C2A251"/>
              </a:buClr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902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200" dirty="0">
                <a:latin typeface="Arial Black" panose="020B0604020202020204" pitchFamily="34" charset="0"/>
              </a:rPr>
              <a:t>Toteutus, resurssit ja budjetti *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DE5C86-3A2E-488B-839C-A9AF70AE9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2A251"/>
              </a:buClr>
            </a:pPr>
            <a:r>
              <a:rPr lang="fi-FI" dirty="0"/>
              <a:t>&lt;Kuvaa lyhyesti toteutustapa, resurssit ja budjetti. Huom. jos käytät projektimallia, voit hyödyntää tässä kohdassa projektimallin asiakirjaa&gt;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603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Määräystenmukaisuuden yhteenveto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1060A3F9-C764-4AE0-BE54-A11B82BEFF7C}"/>
              </a:ext>
            </a:extLst>
          </p:cNvPr>
          <p:cNvSpPr txBox="1">
            <a:spLocks/>
          </p:cNvSpPr>
          <p:nvPr/>
        </p:nvSpPr>
        <p:spPr>
          <a:xfrm>
            <a:off x="457200" y="1196975"/>
            <a:ext cx="11234738" cy="4979988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2A251"/>
              </a:buClr>
            </a:pPr>
            <a:r>
              <a:rPr lang="fi-FI" dirty="0"/>
              <a:t>&lt;Kuvaa tähän, miten määräystenmukaisuuden noudattamisessa päätettiin toimia kehittämistyössä. Mikäli kyseessä on jatkuva palvelukehittäminen tms. </a:t>
            </a:r>
            <a:r>
              <a:rPr lang="fi-FI" dirty="0" err="1"/>
              <a:t>projektoimaton</a:t>
            </a:r>
            <a:r>
              <a:rPr lang="fi-FI" dirty="0"/>
              <a:t> kehittäminen, kerro, millaisella tarkastelusyklillä kehittämisen määräystenmukaisuutta päätettiin valvoa ennen julkaisua, ja miksi.&gt;</a:t>
            </a:r>
          </a:p>
        </p:txBody>
      </p:sp>
    </p:spTree>
    <p:extLst>
      <p:ext uri="{BB962C8B-B14F-4D97-AF65-F5344CB8AC3E}">
        <p14:creationId xmlns:p14="http://schemas.microsoft.com/office/powerpoint/2010/main" val="4170700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Tiedonhallinta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1DCA0C8E-6173-9746-BED1-690F031DA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30940"/>
              </p:ext>
            </p:extLst>
          </p:nvPr>
        </p:nvGraphicFramePr>
        <p:xfrm>
          <a:off x="457199" y="1489303"/>
          <a:ext cx="11363899" cy="513459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06329">
                  <a:extLst>
                    <a:ext uri="{9D8B030D-6E8A-4147-A177-3AD203B41FA5}">
                      <a16:colId xmlns:a16="http://schemas.microsoft.com/office/drawing/2014/main" val="2926038727"/>
                    </a:ext>
                  </a:extLst>
                </a:gridCol>
                <a:gridCol w="2787267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4770303">
                  <a:extLst>
                    <a:ext uri="{9D8B030D-6E8A-4147-A177-3AD203B41FA5}">
                      <a16:colId xmlns:a16="http://schemas.microsoft.com/office/drawing/2014/main" val="963857083"/>
                    </a:ext>
                  </a:extLst>
                </a:gridCol>
              </a:tblGrid>
              <a:tr h="5960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TOIMENPIDE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PVM ([portti]päätös, hyväksyntä)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vastuuhenkilö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722822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Tiedonhallinnan alkukartoitus tehty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&lt;merkitse aina tähän sarakkeeseen, koska asia on käsitelty / projektin porttipäätöksen pvm&gt; 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289395"/>
                  </a:ext>
                </a:extLst>
              </a:tr>
              <a:tr h="1122210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Muutosvaikutusten arviointi (MVA) tehty / todettu, ettei tarvetta tehdä</a:t>
                      </a:r>
                    </a:p>
                    <a:p>
                      <a:pPr rtl="0"/>
                      <a:r>
                        <a:rPr lang="fi-FI" sz="16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(jos </a:t>
                      </a:r>
                      <a:r>
                        <a:rPr lang="fi-FI" sz="1600" b="0" i="1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MVAta</a:t>
                      </a:r>
                      <a:r>
                        <a:rPr lang="fi-FI" sz="16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ei tehdä, kuvaa alle olennaiset syyt)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431910"/>
                  </a:ext>
                </a:extLst>
              </a:tr>
              <a:tr h="1122210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MVA katselmoitu, muutokset tiedonhallintamalliin raportoitu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435340"/>
                  </a:ext>
                </a:extLst>
              </a:tr>
              <a:tr h="1112825">
                <a:tc gridSpan="3">
                  <a:txBody>
                    <a:bodyPr/>
                    <a:lstStyle/>
                    <a:p>
                      <a:pPr rtl="0"/>
                      <a:r>
                        <a:rPr lang="fi-FI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Huomiot </a:t>
                      </a:r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&lt;kirjaa tähän kaikki olennaiset poikkeamat ja huomiot. 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69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62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Tietoturva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1DCA0C8E-6173-9746-BED1-690F031DA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07101"/>
              </p:ext>
            </p:extLst>
          </p:nvPr>
        </p:nvGraphicFramePr>
        <p:xfrm>
          <a:off x="457200" y="885326"/>
          <a:ext cx="11363899" cy="5108499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379205">
                  <a:extLst>
                    <a:ext uri="{9D8B030D-6E8A-4147-A177-3AD203B41FA5}">
                      <a16:colId xmlns:a16="http://schemas.microsoft.com/office/drawing/2014/main" val="2926038727"/>
                    </a:ext>
                  </a:extLst>
                </a:gridCol>
                <a:gridCol w="2985571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3999123">
                  <a:extLst>
                    <a:ext uri="{9D8B030D-6E8A-4147-A177-3AD203B41FA5}">
                      <a16:colId xmlns:a16="http://schemas.microsoft.com/office/drawing/2014/main" val="963857083"/>
                    </a:ext>
                  </a:extLst>
                </a:gridCol>
              </a:tblGrid>
              <a:tr h="594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TOIMENPIDE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PVM ([portti]päätös, hyväksyntä)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vastuuhenkilö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594856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Tietoturvan alkukartoitus tehty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289395"/>
                  </a:ext>
                </a:extLst>
              </a:tr>
              <a:tr h="455769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Tietoturvatason määritys tehty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431910"/>
                  </a:ext>
                </a:extLst>
              </a:tr>
              <a:tr h="482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Kytkentä tiedonhallinnan </a:t>
                      </a:r>
                      <a:r>
                        <a:rPr lang="fi-FI" sz="16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MVA:han</a:t>
                      </a:r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huomioitu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564058"/>
                  </a:ext>
                </a:extLst>
              </a:tr>
              <a:tr h="455769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Tietoturvasuunnitelma tehty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126529"/>
                  </a:ext>
                </a:extLst>
              </a:tr>
              <a:tr h="455769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Laadunvarmistussuunnitelma tehty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268218"/>
                  </a:ext>
                </a:extLst>
              </a:tr>
              <a:tr h="455769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Riskienkäsittelysuunnitelma tehty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92439"/>
                  </a:ext>
                </a:extLst>
              </a:tr>
              <a:tr h="455769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Tietoturvatarkastus tehty 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33411"/>
                  </a:ext>
                </a:extLst>
              </a:tr>
              <a:tr h="1110536">
                <a:tc gridSpan="3">
                  <a:txBody>
                    <a:bodyPr/>
                    <a:lstStyle/>
                    <a:p>
                      <a:pPr rtl="0"/>
                      <a:r>
                        <a:rPr lang="fi-FI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Huomiot </a:t>
                      </a:r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&lt;kirjaa tähän kaikki olennaiset poikkeamat ja huomiot. Jos tietoturvan osalta ei ole tarvetta muutosvaikutusten arviointiin (tiedonhallintalaki, 4. luku) ei ole, kerro lyhyesti, miksi&gt;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69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96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Tietosuoja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1DCA0C8E-6173-9746-BED1-690F031DA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173850"/>
              </p:ext>
            </p:extLst>
          </p:nvPr>
        </p:nvGraphicFramePr>
        <p:xfrm>
          <a:off x="457199" y="1489303"/>
          <a:ext cx="11363899" cy="421402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06329">
                  <a:extLst>
                    <a:ext uri="{9D8B030D-6E8A-4147-A177-3AD203B41FA5}">
                      <a16:colId xmlns:a16="http://schemas.microsoft.com/office/drawing/2014/main" val="2926038727"/>
                    </a:ext>
                  </a:extLst>
                </a:gridCol>
                <a:gridCol w="2787267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4770303">
                  <a:extLst>
                    <a:ext uri="{9D8B030D-6E8A-4147-A177-3AD203B41FA5}">
                      <a16:colId xmlns:a16="http://schemas.microsoft.com/office/drawing/2014/main" val="963857083"/>
                    </a:ext>
                  </a:extLst>
                </a:gridCol>
              </a:tblGrid>
              <a:tr h="4639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TOIMENPIDE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PVM ([portti]päätös, hyväksyntä)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vastuuhenkilö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1167669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Tietosuojan alkukartoitus tehty ja alkukartoituksen perusteella käynnistetty prosessin mukaiset toimenpiteet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289395"/>
                  </a:ext>
                </a:extLst>
              </a:tr>
              <a:tr h="1207527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Tietosuojan prosessin toteuttaminen suoritettu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431910"/>
                  </a:ext>
                </a:extLst>
              </a:tr>
              <a:tr h="1197428">
                <a:tc gridSpan="3">
                  <a:txBody>
                    <a:bodyPr/>
                    <a:lstStyle/>
                    <a:p>
                      <a:pPr rtl="0"/>
                      <a:r>
                        <a:rPr lang="fi-FI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Huomiot </a:t>
                      </a:r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&lt;kirjaa tähän kaikki olennaiset huomiot, jotka ovat vaikuttaneet tietosuojan varmistamisen prosessin etenemiseen&gt;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69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44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latin typeface="Arial Black" panose="020B0604020202020204" pitchFamily="34" charset="0"/>
              </a:rPr>
              <a:t>Saavutettavuus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488C67B-0203-2744-8593-A2EC394643B4}" type="datetime1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14.12.2020</a:t>
            </a:fld>
            <a:endParaRPr lang="fi-FI" altLang="fi-FI" sz="1300" dirty="0">
              <a:solidFill>
                <a:srgbClr val="000000"/>
              </a:solidFill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2B1CF-9DC2-E547-B9CF-29EB3A19BE48}" type="slidenum">
              <a:rPr lang="fi-FI" altLang="fi-FI" sz="13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fi-FI" altLang="fi-FI" sz="1300">
              <a:solidFill>
                <a:srgbClr val="000000"/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1DCA0C8E-6173-9746-BED1-690F031DA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914715"/>
              </p:ext>
            </p:extLst>
          </p:nvPr>
        </p:nvGraphicFramePr>
        <p:xfrm>
          <a:off x="457199" y="1489303"/>
          <a:ext cx="11363899" cy="421402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06329">
                  <a:extLst>
                    <a:ext uri="{9D8B030D-6E8A-4147-A177-3AD203B41FA5}">
                      <a16:colId xmlns:a16="http://schemas.microsoft.com/office/drawing/2014/main" val="2926038727"/>
                    </a:ext>
                  </a:extLst>
                </a:gridCol>
                <a:gridCol w="2787267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4770303">
                  <a:extLst>
                    <a:ext uri="{9D8B030D-6E8A-4147-A177-3AD203B41FA5}">
                      <a16:colId xmlns:a16="http://schemas.microsoft.com/office/drawing/2014/main" val="963857083"/>
                    </a:ext>
                  </a:extLst>
                </a:gridCol>
              </a:tblGrid>
              <a:tr h="4639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TOIMENPIDE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PVM ([portti]päätös, hyväksyntä)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kern="1200" baseline="0" dirty="0">
                          <a:solidFill>
                            <a:srgbClr val="FFFFFF"/>
                          </a:solidFill>
                          <a:latin typeface="Arial Black" panose="020B0604020202020204" pitchFamily="34" charset="0"/>
                        </a:rPr>
                        <a:t>vastuuhenkilö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A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1167669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Saavutettavuuden toteuttamisen suunnitelma laadittu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289395"/>
                  </a:ext>
                </a:extLst>
              </a:tr>
              <a:tr h="1207527">
                <a:tc>
                  <a:txBody>
                    <a:bodyPr/>
                    <a:lstStyle/>
                    <a:p>
                      <a:pPr rtl="0"/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Saavutettavuuden toteuttamisen toimenpiteet katselmoitu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431910"/>
                  </a:ext>
                </a:extLst>
              </a:tr>
              <a:tr h="1197428">
                <a:tc gridSpan="3">
                  <a:txBody>
                    <a:bodyPr/>
                    <a:lstStyle/>
                    <a:p>
                      <a:pPr rtl="0"/>
                      <a:r>
                        <a:rPr lang="fi-FI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Huomiot </a:t>
                      </a:r>
                      <a:r>
                        <a:rPr lang="fi-FI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&lt;kirjaa tähän kaikki olennaiset huomiot, esim. poikkeamat, riskit ym., jotka ovat vaikuttaneet määräystenmukaisuuden toteuttamiseen&gt;</a:t>
                      </a: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fi-FI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69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385025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385</TotalTime>
  <Words>651</Words>
  <Application>Microsoft Office PowerPoint</Application>
  <PresentationFormat>Laajakuva</PresentationFormat>
  <Paragraphs>114</Paragraphs>
  <Slides>13</Slides>
  <Notes>13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&lt;Projektin nimi /  kehittämiskohde&gt;   &lt; Projektin kesto /  kehittämisjakso&gt;</vt:lpstr>
      <vt:lpstr>KÄYTTÖOHJE </vt:lpstr>
      <vt:lpstr>Tausta, kuvaus ja kytkentä strategiaan *</vt:lpstr>
      <vt:lpstr>Toteutus, resurssit ja budjetti *</vt:lpstr>
      <vt:lpstr>Määräystenmukaisuuden yhteenveto</vt:lpstr>
      <vt:lpstr>Tiedonhallinta</vt:lpstr>
      <vt:lpstr>Tietoturva</vt:lpstr>
      <vt:lpstr>Tietosuoja</vt:lpstr>
      <vt:lpstr>Saavutettavuus</vt:lpstr>
      <vt:lpstr>Yhdenvertaisuus</vt:lpstr>
      <vt:lpstr>Hankinta</vt:lpstr>
      <vt:lpstr>Dokumentointi ja arkistointi</vt:lpstr>
      <vt:lpstr>Opit, esimerkit ja kehittämisideat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Kautto Ilkka</dc:creator>
  <cp:lastModifiedBy>Katja Heikkiläinen</cp:lastModifiedBy>
  <cp:revision>18</cp:revision>
  <dcterms:created xsi:type="dcterms:W3CDTF">2020-12-07T07:27:07Z</dcterms:created>
  <dcterms:modified xsi:type="dcterms:W3CDTF">2020-12-14T13:26:16Z</dcterms:modified>
</cp:coreProperties>
</file>