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2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3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  <p:sldMasterId id="2147483696" r:id="rId3"/>
    <p:sldMasterId id="2147483683" r:id="rId4"/>
  </p:sldMasterIdLst>
  <p:notesMasterIdLst>
    <p:notesMasterId r:id="rId18"/>
  </p:notesMasterIdLst>
  <p:sldIdLst>
    <p:sldId id="364" r:id="rId5"/>
    <p:sldId id="461" r:id="rId6"/>
    <p:sldId id="441" r:id="rId7"/>
    <p:sldId id="452" r:id="rId8"/>
    <p:sldId id="453" r:id="rId9"/>
    <p:sldId id="449" r:id="rId10"/>
    <p:sldId id="454" r:id="rId11"/>
    <p:sldId id="455" r:id="rId12"/>
    <p:sldId id="456" r:id="rId13"/>
    <p:sldId id="457" r:id="rId14"/>
    <p:sldId id="458" r:id="rId15"/>
    <p:sldId id="459" r:id="rId16"/>
    <p:sldId id="460" r:id="rId1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A251"/>
    <a:srgbClr val="0072C6"/>
    <a:srgbClr val="009246"/>
    <a:srgbClr val="0001BE"/>
    <a:srgbClr val="00D7A7"/>
    <a:srgbClr val="FD4F00"/>
    <a:srgbClr val="DB2719"/>
    <a:srgbClr val="F5A3C7"/>
    <a:srgbClr val="9FC9EB"/>
    <a:srgbClr val="FC4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09" autoAdjust="0"/>
    <p:restoredTop sz="87751" autoAdjust="0"/>
  </p:normalViewPr>
  <p:slideViewPr>
    <p:cSldViewPr snapToGrid="0">
      <p:cViewPr varScale="1">
        <p:scale>
          <a:sx n="58" d="100"/>
          <a:sy n="58" d="100"/>
        </p:scale>
        <p:origin x="70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E3B9146-61BB-408C-A149-5FF3E09DB4A1}" type="datetimeFigureOut">
              <a:rPr lang="fi-FI"/>
              <a:pPr>
                <a:defRPr/>
              </a:pPr>
              <a:t>14.12.2020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4A7C415-E9EC-482B-8D38-FEF38A650CB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46806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20494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0309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61091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501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i-FI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8673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i-FI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4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i-FI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2406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164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7554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3483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18057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9171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8965F-00D5-464F-BF15-C4FC16D2C8B9}" type="datetime1">
              <a:rPr lang="fi-FI"/>
              <a:pPr>
                <a:defRPr/>
              </a:pPr>
              <a:t>14.12.2020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1B85D-93E0-4E8F-B633-695DA5B67A6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37608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2D637-FE34-4978-A68D-4DAA2AF1334B}" type="datetime1">
              <a:rPr lang="fi-FI"/>
              <a:pPr>
                <a:defRPr/>
              </a:pPr>
              <a:t>14.12.2020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BE584-AC54-490E-AFA4-455B2E8E775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F58067FD-5708-4D81-B641-769D55DAF852}"/>
              </a:ext>
            </a:extLst>
          </p:cNvPr>
          <p:cNvSpPr txBox="1"/>
          <p:nvPr userDrawn="1"/>
        </p:nvSpPr>
        <p:spPr>
          <a:xfrm>
            <a:off x="3260785" y="6244530"/>
            <a:ext cx="1889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/>
              <a:t>Kehmet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319965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18838" y="0"/>
            <a:ext cx="1189037" cy="6858000"/>
          </a:xfrm>
          <a:custGeom>
            <a:avLst/>
            <a:gdLst>
              <a:gd name="T0" fmla="*/ 107277 w 2460"/>
              <a:gd name="T1" fmla="*/ 0 h 14300"/>
              <a:gd name="T2" fmla="*/ 0 w 2460"/>
              <a:gd name="T3" fmla="*/ 340023 h 14300"/>
              <a:gd name="T4" fmla="*/ 115492 w 2460"/>
              <a:gd name="T5" fmla="*/ 771645 h 14300"/>
              <a:gd name="T6" fmla="*/ 0 w 2460"/>
              <a:gd name="T7" fmla="*/ 1203267 h 14300"/>
              <a:gd name="T8" fmla="*/ 115492 w 2460"/>
              <a:gd name="T9" fmla="*/ 1634890 h 14300"/>
              <a:gd name="T10" fmla="*/ 0 w 2460"/>
              <a:gd name="T11" fmla="*/ 2066032 h 14300"/>
              <a:gd name="T12" fmla="*/ 115492 w 2460"/>
              <a:gd name="T13" fmla="*/ 2497655 h 14300"/>
              <a:gd name="T14" fmla="*/ 115492 w 2460"/>
              <a:gd name="T15" fmla="*/ 2519716 h 14300"/>
              <a:gd name="T16" fmla="*/ 0 w 2460"/>
              <a:gd name="T17" fmla="*/ 2951338 h 14300"/>
              <a:gd name="T18" fmla="*/ 115492 w 2460"/>
              <a:gd name="T19" fmla="*/ 3382481 h 14300"/>
              <a:gd name="T20" fmla="*/ 0 w 2460"/>
              <a:gd name="T21" fmla="*/ 3814103 h 14300"/>
              <a:gd name="T22" fmla="*/ 115492 w 2460"/>
              <a:gd name="T23" fmla="*/ 4245725 h 14300"/>
              <a:gd name="T24" fmla="*/ 0 w 2460"/>
              <a:gd name="T25" fmla="*/ 4676868 h 14300"/>
              <a:gd name="T26" fmla="*/ 115492 w 2460"/>
              <a:gd name="T27" fmla="*/ 5108491 h 14300"/>
              <a:gd name="T28" fmla="*/ 0 w 2460"/>
              <a:gd name="T29" fmla="*/ 5540113 h 14300"/>
              <a:gd name="T30" fmla="*/ 115492 w 2460"/>
              <a:gd name="T31" fmla="*/ 5971256 h 14300"/>
              <a:gd name="T32" fmla="*/ 0 w 2460"/>
              <a:gd name="T33" fmla="*/ 6402878 h 14300"/>
              <a:gd name="T34" fmla="*/ 115492 w 2460"/>
              <a:gd name="T35" fmla="*/ 6834501 h 14300"/>
              <a:gd name="T36" fmla="*/ 115009 w 2460"/>
              <a:gd name="T37" fmla="*/ 6858000 h 14300"/>
              <a:gd name="T38" fmla="*/ 1188749 w 2460"/>
              <a:gd name="T39" fmla="*/ 6858000 h 14300"/>
              <a:gd name="T40" fmla="*/ 1188749 w 2460"/>
              <a:gd name="T41" fmla="*/ 0 h 14300"/>
              <a:gd name="T42" fmla="*/ 107277 w 2460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60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460" y="14300"/>
                </a:lnTo>
                <a:lnTo>
                  <a:pt x="2460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85F85-ACA6-4438-8CEE-3E476B5DA1DB}" type="datetime1">
              <a:rPr lang="fi-FI"/>
              <a:pPr>
                <a:defRPr/>
              </a:pPr>
              <a:t>14.12.2020</a:t>
            </a:fld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2ABD9-BA8F-4BF8-8EF3-54C6B19F09A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E59DCD49-EE5F-4F12-9F23-5C77A0BA4F67}"/>
              </a:ext>
            </a:extLst>
          </p:cNvPr>
          <p:cNvSpPr txBox="1"/>
          <p:nvPr userDrawn="1"/>
        </p:nvSpPr>
        <p:spPr>
          <a:xfrm>
            <a:off x="3260785" y="6244530"/>
            <a:ext cx="1889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/>
              <a:t>Kehmet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3509718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77575" y="0"/>
            <a:ext cx="1112838" cy="6858000"/>
          </a:xfrm>
          <a:custGeom>
            <a:avLst/>
            <a:gdLst>
              <a:gd name="T0" fmla="*/ 30426 w 2304"/>
              <a:gd name="T1" fmla="*/ 0 h 14300"/>
              <a:gd name="T2" fmla="*/ 18352 w 2304"/>
              <a:gd name="T3" fmla="*/ 11990 h 14300"/>
              <a:gd name="T4" fmla="*/ 286395 w 2304"/>
              <a:gd name="T5" fmla="*/ 276718 h 14300"/>
              <a:gd name="T6" fmla="*/ 18352 w 2304"/>
              <a:gd name="T7" fmla="*/ 540967 h 14300"/>
              <a:gd name="T8" fmla="*/ 268042 w 2304"/>
              <a:gd name="T9" fmla="*/ 787951 h 14300"/>
              <a:gd name="T10" fmla="*/ 0 w 2304"/>
              <a:gd name="T11" fmla="*/ 1052199 h 14300"/>
              <a:gd name="T12" fmla="*/ 268042 w 2304"/>
              <a:gd name="T13" fmla="*/ 1316928 h 14300"/>
              <a:gd name="T14" fmla="*/ 0 w 2304"/>
              <a:gd name="T15" fmla="*/ 1581656 h 14300"/>
              <a:gd name="T16" fmla="*/ 268042 w 2304"/>
              <a:gd name="T17" fmla="*/ 1846385 h 14300"/>
              <a:gd name="T18" fmla="*/ 0 w 2304"/>
              <a:gd name="T19" fmla="*/ 2111113 h 14300"/>
              <a:gd name="T20" fmla="*/ 268042 w 2304"/>
              <a:gd name="T21" fmla="*/ 2375841 h 14300"/>
              <a:gd name="T22" fmla="*/ 0 w 2304"/>
              <a:gd name="T23" fmla="*/ 2640570 h 14300"/>
              <a:gd name="T24" fmla="*/ 268042 w 2304"/>
              <a:gd name="T25" fmla="*/ 2905298 h 14300"/>
              <a:gd name="T26" fmla="*/ 0 w 2304"/>
              <a:gd name="T27" fmla="*/ 3170027 h 14300"/>
              <a:gd name="T28" fmla="*/ 281082 w 2304"/>
              <a:gd name="T29" fmla="*/ 3447704 h 14300"/>
              <a:gd name="T30" fmla="*/ 18352 w 2304"/>
              <a:gd name="T31" fmla="*/ 3706677 h 14300"/>
              <a:gd name="T32" fmla="*/ 286395 w 2304"/>
              <a:gd name="T33" fmla="*/ 3971405 h 14300"/>
              <a:gd name="T34" fmla="*/ 18352 w 2304"/>
              <a:gd name="T35" fmla="*/ 4236134 h 14300"/>
              <a:gd name="T36" fmla="*/ 286395 w 2304"/>
              <a:gd name="T37" fmla="*/ 4500862 h 14300"/>
              <a:gd name="T38" fmla="*/ 18352 w 2304"/>
              <a:gd name="T39" fmla="*/ 4765591 h 14300"/>
              <a:gd name="T40" fmla="*/ 286395 w 2304"/>
              <a:gd name="T41" fmla="*/ 5030319 h 14300"/>
              <a:gd name="T42" fmla="*/ 18352 w 2304"/>
              <a:gd name="T43" fmla="*/ 5295047 h 14300"/>
              <a:gd name="T44" fmla="*/ 268042 w 2304"/>
              <a:gd name="T45" fmla="*/ 5541552 h 14300"/>
              <a:gd name="T46" fmla="*/ 0 w 2304"/>
              <a:gd name="T47" fmla="*/ 5806280 h 14300"/>
              <a:gd name="T48" fmla="*/ 268042 w 2304"/>
              <a:gd name="T49" fmla="*/ 6071009 h 14300"/>
              <a:gd name="T50" fmla="*/ 0 w 2304"/>
              <a:gd name="T51" fmla="*/ 6335737 h 14300"/>
              <a:gd name="T52" fmla="*/ 268042 w 2304"/>
              <a:gd name="T53" fmla="*/ 6600465 h 14300"/>
              <a:gd name="T54" fmla="*/ 7244 w 2304"/>
              <a:gd name="T55" fmla="*/ 6858000 h 14300"/>
              <a:gd name="T56" fmla="*/ 1112737 w 2304"/>
              <a:gd name="T57" fmla="*/ 6858000 h 14300"/>
              <a:gd name="T58" fmla="*/ 1112737 w 2304"/>
              <a:gd name="T59" fmla="*/ 0 h 14300"/>
              <a:gd name="T60" fmla="*/ 30426 w 2304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304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304" y="14300"/>
                </a:lnTo>
                <a:cubicBezTo>
                  <a:pt x="2304" y="9533"/>
                  <a:pt x="2304" y="4767"/>
                  <a:pt x="2304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85444-B03D-45D1-93F2-6D6EA4F01433}" type="datetime1">
              <a:rPr lang="fi-FI"/>
              <a:pPr>
                <a:defRPr/>
              </a:pPr>
              <a:t>14.12.2020</a:t>
            </a:fld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E768F-7E83-43F1-9806-58D0D092AB3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26A12C2C-EEC1-415D-903E-7480698043B4}"/>
              </a:ext>
            </a:extLst>
          </p:cNvPr>
          <p:cNvSpPr txBox="1"/>
          <p:nvPr userDrawn="1"/>
        </p:nvSpPr>
        <p:spPr>
          <a:xfrm>
            <a:off x="3260785" y="6244530"/>
            <a:ext cx="1889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/>
              <a:t>Kehmet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250160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 noChangeAspect="1"/>
          </p:cNvSpPr>
          <p:nvPr/>
        </p:nvSpPr>
        <p:spPr bwMode="auto">
          <a:xfrm>
            <a:off x="10964863" y="0"/>
            <a:ext cx="1228725" cy="6858000"/>
          </a:xfrm>
          <a:custGeom>
            <a:avLst/>
            <a:gdLst>
              <a:gd name="T0" fmla="*/ 0 w 2539"/>
              <a:gd name="T1" fmla="*/ 4225103 h 14300"/>
              <a:gd name="T2" fmla="*/ 0 w 2539"/>
              <a:gd name="T3" fmla="*/ 4225103 h 14300"/>
              <a:gd name="T4" fmla="*/ 174239 w 2539"/>
              <a:gd name="T5" fmla="*/ 4488393 h 14300"/>
              <a:gd name="T6" fmla="*/ 0 w 2539"/>
              <a:gd name="T7" fmla="*/ 4751683 h 14300"/>
              <a:gd name="T8" fmla="*/ 0 w 2539"/>
              <a:gd name="T9" fmla="*/ 4752642 h 14300"/>
              <a:gd name="T10" fmla="*/ 0 w 2539"/>
              <a:gd name="T11" fmla="*/ 4753122 h 14300"/>
              <a:gd name="T12" fmla="*/ 174239 w 2539"/>
              <a:gd name="T13" fmla="*/ 5016411 h 14300"/>
              <a:gd name="T14" fmla="*/ 0 w 2539"/>
              <a:gd name="T15" fmla="*/ 5279701 h 14300"/>
              <a:gd name="T16" fmla="*/ 0 w 2539"/>
              <a:gd name="T17" fmla="*/ 5279701 h 14300"/>
              <a:gd name="T18" fmla="*/ 0 w 2539"/>
              <a:gd name="T19" fmla="*/ 5281140 h 14300"/>
              <a:gd name="T20" fmla="*/ 175691 w 2539"/>
              <a:gd name="T21" fmla="*/ 5544909 h 14300"/>
              <a:gd name="T22" fmla="*/ 0 w 2539"/>
              <a:gd name="T23" fmla="*/ 5809158 h 14300"/>
              <a:gd name="T24" fmla="*/ 175691 w 2539"/>
              <a:gd name="T25" fmla="*/ 6072927 h 14300"/>
              <a:gd name="T26" fmla="*/ 0 w 2539"/>
              <a:gd name="T27" fmla="*/ 6337176 h 14300"/>
              <a:gd name="T28" fmla="*/ 175691 w 2539"/>
              <a:gd name="T29" fmla="*/ 6600945 h 14300"/>
              <a:gd name="T30" fmla="*/ 0 w 2539"/>
              <a:gd name="T31" fmla="*/ 6858000 h 14300"/>
              <a:gd name="T32" fmla="*/ 1228866 w 2539"/>
              <a:gd name="T33" fmla="*/ 6858000 h 14300"/>
              <a:gd name="T34" fmla="*/ 1228866 w 2539"/>
              <a:gd name="T35" fmla="*/ 0 h 14300"/>
              <a:gd name="T36" fmla="*/ 0 w 2539"/>
              <a:gd name="T37" fmla="*/ 0 h 14300"/>
              <a:gd name="T38" fmla="*/ 175691 w 2539"/>
              <a:gd name="T39" fmla="*/ 264249 h 14300"/>
              <a:gd name="T40" fmla="*/ 0 w 2539"/>
              <a:gd name="T41" fmla="*/ 528018 h 14300"/>
              <a:gd name="T42" fmla="*/ 175691 w 2539"/>
              <a:gd name="T43" fmla="*/ 791787 h 14300"/>
              <a:gd name="T44" fmla="*/ 0 w 2539"/>
              <a:gd name="T45" fmla="*/ 1056036 h 14300"/>
              <a:gd name="T46" fmla="*/ 175691 w 2539"/>
              <a:gd name="T47" fmla="*/ 1319805 h 14300"/>
              <a:gd name="T48" fmla="*/ 0 w 2539"/>
              <a:gd name="T49" fmla="*/ 1584054 h 14300"/>
              <a:gd name="T50" fmla="*/ 175691 w 2539"/>
              <a:gd name="T51" fmla="*/ 1847823 h 14300"/>
              <a:gd name="T52" fmla="*/ 0 w 2539"/>
              <a:gd name="T53" fmla="*/ 2112072 h 14300"/>
              <a:gd name="T54" fmla="*/ 175691 w 2539"/>
              <a:gd name="T55" fmla="*/ 2375841 h 14300"/>
              <a:gd name="T56" fmla="*/ 0 w 2539"/>
              <a:gd name="T57" fmla="*/ 2640090 h 14300"/>
              <a:gd name="T58" fmla="*/ 175691 w 2539"/>
              <a:gd name="T59" fmla="*/ 2903859 h 14300"/>
              <a:gd name="T60" fmla="*/ 0 w 2539"/>
              <a:gd name="T61" fmla="*/ 3168108 h 14300"/>
              <a:gd name="T62" fmla="*/ 175691 w 2539"/>
              <a:gd name="T63" fmla="*/ 3431877 h 14300"/>
              <a:gd name="T64" fmla="*/ 0 w 2539"/>
              <a:gd name="T65" fmla="*/ 3695647 h 14300"/>
              <a:gd name="T66" fmla="*/ 175691 w 2539"/>
              <a:gd name="T67" fmla="*/ 3959896 h 14300"/>
              <a:gd name="T68" fmla="*/ 0 w 2539"/>
              <a:gd name="T69" fmla="*/ 4223665 h 14300"/>
              <a:gd name="T70" fmla="*/ 0 w 2539"/>
              <a:gd name="T71" fmla="*/ 4225103 h 143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539" h="14300">
                <a:moveTo>
                  <a:pt x="0" y="8810"/>
                </a:moveTo>
                <a:lnTo>
                  <a:pt x="0" y="8810"/>
                </a:lnTo>
                <a:cubicBezTo>
                  <a:pt x="0" y="9056"/>
                  <a:pt x="148" y="9267"/>
                  <a:pt x="360" y="9359"/>
                </a:cubicBezTo>
                <a:cubicBezTo>
                  <a:pt x="148" y="9451"/>
                  <a:pt x="0" y="9662"/>
                  <a:pt x="0" y="9908"/>
                </a:cubicBezTo>
                <a:lnTo>
                  <a:pt x="0" y="9910"/>
                </a:lnTo>
                <a:lnTo>
                  <a:pt x="0" y="9911"/>
                </a:lnTo>
                <a:cubicBezTo>
                  <a:pt x="0" y="10157"/>
                  <a:pt x="148" y="10368"/>
                  <a:pt x="360" y="10460"/>
                </a:cubicBezTo>
                <a:cubicBezTo>
                  <a:pt x="148" y="10552"/>
                  <a:pt x="0" y="10763"/>
                  <a:pt x="0" y="11009"/>
                </a:cubicBezTo>
                <a:lnTo>
                  <a:pt x="0" y="11012"/>
                </a:lnTo>
                <a:cubicBezTo>
                  <a:pt x="0" y="11259"/>
                  <a:pt x="150" y="11471"/>
                  <a:pt x="363" y="11562"/>
                </a:cubicBezTo>
                <a:cubicBezTo>
                  <a:pt x="150" y="11654"/>
                  <a:pt x="0" y="11866"/>
                  <a:pt x="0" y="12113"/>
                </a:cubicBezTo>
                <a:cubicBezTo>
                  <a:pt x="0" y="12360"/>
                  <a:pt x="150" y="12572"/>
                  <a:pt x="363" y="12663"/>
                </a:cubicBezTo>
                <a:cubicBezTo>
                  <a:pt x="150" y="12755"/>
                  <a:pt x="0" y="12967"/>
                  <a:pt x="0" y="13214"/>
                </a:cubicBezTo>
                <a:cubicBezTo>
                  <a:pt x="0" y="13461"/>
                  <a:pt x="150" y="13673"/>
                  <a:pt x="363" y="13764"/>
                </a:cubicBezTo>
                <a:cubicBezTo>
                  <a:pt x="154" y="13854"/>
                  <a:pt x="6" y="14059"/>
                  <a:pt x="0" y="14300"/>
                </a:cubicBezTo>
                <a:lnTo>
                  <a:pt x="2539" y="14300"/>
                </a:lnTo>
                <a:cubicBezTo>
                  <a:pt x="2539" y="9533"/>
                  <a:pt x="2539" y="4767"/>
                  <a:pt x="2539" y="0"/>
                </a:cubicBezTo>
                <a:lnTo>
                  <a:pt x="0" y="0"/>
                </a:lnTo>
                <a:cubicBezTo>
                  <a:pt x="0" y="247"/>
                  <a:pt x="150" y="459"/>
                  <a:pt x="363" y="551"/>
                </a:cubicBezTo>
                <a:cubicBezTo>
                  <a:pt x="150" y="642"/>
                  <a:pt x="0" y="854"/>
                  <a:pt x="0" y="1101"/>
                </a:cubicBezTo>
                <a:cubicBezTo>
                  <a:pt x="0" y="1348"/>
                  <a:pt x="150" y="1560"/>
                  <a:pt x="363" y="1651"/>
                </a:cubicBezTo>
                <a:cubicBezTo>
                  <a:pt x="150" y="1743"/>
                  <a:pt x="0" y="1955"/>
                  <a:pt x="0" y="2202"/>
                </a:cubicBezTo>
                <a:cubicBezTo>
                  <a:pt x="0" y="2449"/>
                  <a:pt x="150" y="2661"/>
                  <a:pt x="363" y="2752"/>
                </a:cubicBezTo>
                <a:cubicBezTo>
                  <a:pt x="150" y="2844"/>
                  <a:pt x="0" y="3056"/>
                  <a:pt x="0" y="3303"/>
                </a:cubicBezTo>
                <a:cubicBezTo>
                  <a:pt x="0" y="3550"/>
                  <a:pt x="150" y="3762"/>
                  <a:pt x="363" y="3853"/>
                </a:cubicBezTo>
                <a:cubicBezTo>
                  <a:pt x="150" y="3945"/>
                  <a:pt x="0" y="4157"/>
                  <a:pt x="0" y="4404"/>
                </a:cubicBezTo>
                <a:cubicBezTo>
                  <a:pt x="0" y="4651"/>
                  <a:pt x="150" y="4863"/>
                  <a:pt x="363" y="4954"/>
                </a:cubicBezTo>
                <a:cubicBezTo>
                  <a:pt x="150" y="5046"/>
                  <a:pt x="0" y="5258"/>
                  <a:pt x="0" y="5505"/>
                </a:cubicBezTo>
                <a:cubicBezTo>
                  <a:pt x="0" y="5752"/>
                  <a:pt x="150" y="5964"/>
                  <a:pt x="363" y="6055"/>
                </a:cubicBezTo>
                <a:cubicBezTo>
                  <a:pt x="150" y="6147"/>
                  <a:pt x="0" y="6359"/>
                  <a:pt x="0" y="6606"/>
                </a:cubicBezTo>
                <a:cubicBezTo>
                  <a:pt x="0" y="6853"/>
                  <a:pt x="150" y="7065"/>
                  <a:pt x="363" y="7156"/>
                </a:cubicBezTo>
                <a:cubicBezTo>
                  <a:pt x="150" y="7247"/>
                  <a:pt x="0" y="7459"/>
                  <a:pt x="0" y="7706"/>
                </a:cubicBezTo>
                <a:cubicBezTo>
                  <a:pt x="0" y="7954"/>
                  <a:pt x="150" y="8165"/>
                  <a:pt x="363" y="8257"/>
                </a:cubicBezTo>
                <a:cubicBezTo>
                  <a:pt x="150" y="8348"/>
                  <a:pt x="0" y="8560"/>
                  <a:pt x="0" y="8807"/>
                </a:cubicBezTo>
                <a:lnTo>
                  <a:pt x="0" y="8810"/>
                </a:lnTo>
                <a:close/>
              </a:path>
            </a:pathLst>
          </a:custGeom>
          <a:solidFill>
            <a:srgbClr val="F5A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4B323-C24F-4124-AE9C-446E0C8711BC}" type="datetime1">
              <a:rPr lang="fi-FI"/>
              <a:pPr>
                <a:defRPr/>
              </a:pPr>
              <a:t>14.12.2020</a:t>
            </a:fld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26F19-60EA-4F6E-8310-C8C3CA329D8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5C684F43-CF8F-4646-979B-4335B5EC63FA}"/>
              </a:ext>
            </a:extLst>
          </p:cNvPr>
          <p:cNvSpPr txBox="1"/>
          <p:nvPr userDrawn="1"/>
        </p:nvSpPr>
        <p:spPr>
          <a:xfrm>
            <a:off x="3260785" y="6244530"/>
            <a:ext cx="1889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/>
              <a:t>Kehmet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223831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 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87075" y="0"/>
            <a:ext cx="1304925" cy="6858000"/>
          </a:xfrm>
          <a:custGeom>
            <a:avLst/>
            <a:gdLst>
              <a:gd name="T0" fmla="*/ 0 w 2700"/>
              <a:gd name="T1" fmla="*/ 16306 h 14300"/>
              <a:gd name="T2" fmla="*/ 212647 w 2700"/>
              <a:gd name="T3" fmla="*/ 144354 h 14300"/>
              <a:gd name="T4" fmla="*/ 212647 w 2700"/>
              <a:gd name="T5" fmla="*/ 290626 h 14300"/>
              <a:gd name="T6" fmla="*/ 0 w 2700"/>
              <a:gd name="T7" fmla="*/ 418674 h 14300"/>
              <a:gd name="T8" fmla="*/ 212647 w 2700"/>
              <a:gd name="T9" fmla="*/ 546722 h 14300"/>
              <a:gd name="T10" fmla="*/ 212647 w 2700"/>
              <a:gd name="T11" fmla="*/ 692994 h 14300"/>
              <a:gd name="T12" fmla="*/ 0 w 2700"/>
              <a:gd name="T13" fmla="*/ 820083 h 14300"/>
              <a:gd name="T14" fmla="*/ 212647 w 2700"/>
              <a:gd name="T15" fmla="*/ 948130 h 14300"/>
              <a:gd name="T16" fmla="*/ 212647 w 2700"/>
              <a:gd name="T17" fmla="*/ 1094403 h 14300"/>
              <a:gd name="T18" fmla="*/ 0 w 2700"/>
              <a:gd name="T19" fmla="*/ 1221971 h 14300"/>
              <a:gd name="T20" fmla="*/ 212647 w 2700"/>
              <a:gd name="T21" fmla="*/ 1350019 h 14300"/>
              <a:gd name="T22" fmla="*/ 212647 w 2700"/>
              <a:gd name="T23" fmla="*/ 1496291 h 14300"/>
              <a:gd name="T24" fmla="*/ 0 w 2700"/>
              <a:gd name="T25" fmla="*/ 1624339 h 14300"/>
              <a:gd name="T26" fmla="*/ 212647 w 2700"/>
              <a:gd name="T27" fmla="*/ 1752387 h 14300"/>
              <a:gd name="T28" fmla="*/ 212647 w 2700"/>
              <a:gd name="T29" fmla="*/ 1898659 h 14300"/>
              <a:gd name="T30" fmla="*/ 0 w 2700"/>
              <a:gd name="T31" fmla="*/ 2026707 h 14300"/>
              <a:gd name="T32" fmla="*/ 212647 w 2700"/>
              <a:gd name="T33" fmla="*/ 2154755 h 14300"/>
              <a:gd name="T34" fmla="*/ 212647 w 2700"/>
              <a:gd name="T35" fmla="*/ 2301027 h 14300"/>
              <a:gd name="T36" fmla="*/ 0 w 2700"/>
              <a:gd name="T37" fmla="*/ 2429554 h 14300"/>
              <a:gd name="T38" fmla="*/ 212647 w 2700"/>
              <a:gd name="T39" fmla="*/ 2557602 h 14300"/>
              <a:gd name="T40" fmla="*/ 212647 w 2700"/>
              <a:gd name="T41" fmla="*/ 2703874 h 14300"/>
              <a:gd name="T42" fmla="*/ 0 w 2700"/>
              <a:gd name="T43" fmla="*/ 2831443 h 14300"/>
              <a:gd name="T44" fmla="*/ 212647 w 2700"/>
              <a:gd name="T45" fmla="*/ 2959970 h 14300"/>
              <a:gd name="T46" fmla="*/ 212647 w 2700"/>
              <a:gd name="T47" fmla="*/ 3105763 h 14300"/>
              <a:gd name="T48" fmla="*/ 0 w 2700"/>
              <a:gd name="T49" fmla="*/ 3232852 h 14300"/>
              <a:gd name="T50" fmla="*/ 212647 w 2700"/>
              <a:gd name="T51" fmla="*/ 3360900 h 14300"/>
              <a:gd name="T52" fmla="*/ 212647 w 2700"/>
              <a:gd name="T53" fmla="*/ 3507172 h 14300"/>
              <a:gd name="T54" fmla="*/ 0 w 2700"/>
              <a:gd name="T55" fmla="*/ 3635220 h 14300"/>
              <a:gd name="T56" fmla="*/ 212647 w 2700"/>
              <a:gd name="T57" fmla="*/ 3763268 h 14300"/>
              <a:gd name="T58" fmla="*/ 212647 w 2700"/>
              <a:gd name="T59" fmla="*/ 3909540 h 14300"/>
              <a:gd name="T60" fmla="*/ 0 w 2700"/>
              <a:gd name="T61" fmla="*/ 4037588 h 14300"/>
              <a:gd name="T62" fmla="*/ 212647 w 2700"/>
              <a:gd name="T63" fmla="*/ 4165636 h 14300"/>
              <a:gd name="T64" fmla="*/ 212647 w 2700"/>
              <a:gd name="T65" fmla="*/ 4311908 h 14300"/>
              <a:gd name="T66" fmla="*/ 0 w 2700"/>
              <a:gd name="T67" fmla="*/ 4439476 h 14300"/>
              <a:gd name="T68" fmla="*/ 212647 w 2700"/>
              <a:gd name="T69" fmla="*/ 4568003 h 14300"/>
              <a:gd name="T70" fmla="*/ 262425 w 2700"/>
              <a:gd name="T71" fmla="*/ 4655287 h 14300"/>
              <a:gd name="T72" fmla="*/ 44463 w 2700"/>
              <a:gd name="T73" fmla="*/ 4785733 h 14300"/>
              <a:gd name="T74" fmla="*/ 48812 w 2700"/>
              <a:gd name="T75" fmla="*/ 4928648 h 14300"/>
              <a:gd name="T76" fmla="*/ 262425 w 2700"/>
              <a:gd name="T77" fmla="*/ 5058135 h 14300"/>
              <a:gd name="T78" fmla="*/ 46396 w 2700"/>
              <a:gd name="T79" fmla="*/ 5187621 h 14300"/>
              <a:gd name="T80" fmla="*/ 48812 w 2700"/>
              <a:gd name="T81" fmla="*/ 5331016 h 14300"/>
              <a:gd name="T82" fmla="*/ 262425 w 2700"/>
              <a:gd name="T83" fmla="*/ 5460023 h 14300"/>
              <a:gd name="T84" fmla="*/ 46396 w 2700"/>
              <a:gd name="T85" fmla="*/ 5589510 h 14300"/>
              <a:gd name="T86" fmla="*/ 48812 w 2700"/>
              <a:gd name="T87" fmla="*/ 5732425 h 14300"/>
              <a:gd name="T88" fmla="*/ 262425 w 2700"/>
              <a:gd name="T89" fmla="*/ 5861432 h 14300"/>
              <a:gd name="T90" fmla="*/ 46396 w 2700"/>
              <a:gd name="T91" fmla="*/ 5991398 h 14300"/>
              <a:gd name="T92" fmla="*/ 48812 w 2700"/>
              <a:gd name="T93" fmla="*/ 6134793 h 14300"/>
              <a:gd name="T94" fmla="*/ 262425 w 2700"/>
              <a:gd name="T95" fmla="*/ 6263800 h 14300"/>
              <a:gd name="T96" fmla="*/ 46396 w 2700"/>
              <a:gd name="T97" fmla="*/ 6393287 h 14300"/>
              <a:gd name="T98" fmla="*/ 48812 w 2700"/>
              <a:gd name="T99" fmla="*/ 6537161 h 14300"/>
              <a:gd name="T100" fmla="*/ 262425 w 2700"/>
              <a:gd name="T101" fmla="*/ 6666168 h 14300"/>
              <a:gd name="T102" fmla="*/ 46396 w 2700"/>
              <a:gd name="T103" fmla="*/ 6795655 h 14300"/>
              <a:gd name="T104" fmla="*/ 1304878 w 2700"/>
              <a:gd name="T105" fmla="*/ 6858000 h 14300"/>
              <a:gd name="T106" fmla="*/ 1450 w 2700"/>
              <a:gd name="T107" fmla="*/ 0 h 143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700" h="14300">
                <a:moveTo>
                  <a:pt x="3" y="0"/>
                </a:moveTo>
                <a:cubicBezTo>
                  <a:pt x="1" y="11"/>
                  <a:pt x="0" y="22"/>
                  <a:pt x="0" y="34"/>
                </a:cubicBezTo>
                <a:cubicBezTo>
                  <a:pt x="0" y="102"/>
                  <a:pt x="40" y="159"/>
                  <a:pt x="101" y="185"/>
                </a:cubicBezTo>
                <a:cubicBezTo>
                  <a:pt x="105" y="186"/>
                  <a:pt x="440" y="301"/>
                  <a:pt x="440" y="301"/>
                </a:cubicBezTo>
                <a:cubicBezTo>
                  <a:pt x="440" y="301"/>
                  <a:pt x="543" y="338"/>
                  <a:pt x="543" y="454"/>
                </a:cubicBezTo>
                <a:cubicBezTo>
                  <a:pt x="543" y="523"/>
                  <a:pt x="501" y="582"/>
                  <a:pt x="440" y="606"/>
                </a:cubicBezTo>
                <a:cubicBezTo>
                  <a:pt x="437" y="607"/>
                  <a:pt x="96" y="724"/>
                  <a:pt x="96" y="724"/>
                </a:cubicBezTo>
                <a:cubicBezTo>
                  <a:pt x="96" y="724"/>
                  <a:pt x="0" y="756"/>
                  <a:pt x="0" y="873"/>
                </a:cubicBezTo>
                <a:cubicBezTo>
                  <a:pt x="0" y="940"/>
                  <a:pt x="40" y="998"/>
                  <a:pt x="101" y="1023"/>
                </a:cubicBezTo>
                <a:cubicBezTo>
                  <a:pt x="105" y="1025"/>
                  <a:pt x="440" y="1140"/>
                  <a:pt x="440" y="1140"/>
                </a:cubicBezTo>
                <a:cubicBezTo>
                  <a:pt x="440" y="1140"/>
                  <a:pt x="543" y="1177"/>
                  <a:pt x="543" y="1292"/>
                </a:cubicBezTo>
                <a:cubicBezTo>
                  <a:pt x="543" y="1362"/>
                  <a:pt x="501" y="1421"/>
                  <a:pt x="440" y="1445"/>
                </a:cubicBezTo>
                <a:cubicBezTo>
                  <a:pt x="437" y="1446"/>
                  <a:pt x="96" y="1562"/>
                  <a:pt x="96" y="1562"/>
                </a:cubicBezTo>
                <a:cubicBezTo>
                  <a:pt x="96" y="1562"/>
                  <a:pt x="0" y="1602"/>
                  <a:pt x="0" y="1710"/>
                </a:cubicBezTo>
                <a:cubicBezTo>
                  <a:pt x="0" y="1777"/>
                  <a:pt x="40" y="1835"/>
                  <a:pt x="101" y="1860"/>
                </a:cubicBezTo>
                <a:cubicBezTo>
                  <a:pt x="105" y="1862"/>
                  <a:pt x="440" y="1977"/>
                  <a:pt x="440" y="1977"/>
                </a:cubicBezTo>
                <a:cubicBezTo>
                  <a:pt x="440" y="1977"/>
                  <a:pt x="543" y="2013"/>
                  <a:pt x="543" y="2129"/>
                </a:cubicBezTo>
                <a:cubicBezTo>
                  <a:pt x="543" y="2199"/>
                  <a:pt x="501" y="2258"/>
                  <a:pt x="440" y="2282"/>
                </a:cubicBezTo>
                <a:cubicBezTo>
                  <a:pt x="437" y="2283"/>
                  <a:pt x="96" y="2400"/>
                  <a:pt x="96" y="2400"/>
                </a:cubicBezTo>
                <a:cubicBezTo>
                  <a:pt x="96" y="2400"/>
                  <a:pt x="0" y="2431"/>
                  <a:pt x="0" y="2548"/>
                </a:cubicBezTo>
                <a:cubicBezTo>
                  <a:pt x="0" y="2616"/>
                  <a:pt x="40" y="2674"/>
                  <a:pt x="101" y="2699"/>
                </a:cubicBezTo>
                <a:cubicBezTo>
                  <a:pt x="105" y="2700"/>
                  <a:pt x="440" y="2815"/>
                  <a:pt x="440" y="2815"/>
                </a:cubicBezTo>
                <a:cubicBezTo>
                  <a:pt x="440" y="2815"/>
                  <a:pt x="543" y="2852"/>
                  <a:pt x="543" y="2968"/>
                </a:cubicBezTo>
                <a:cubicBezTo>
                  <a:pt x="543" y="3037"/>
                  <a:pt x="501" y="3096"/>
                  <a:pt x="440" y="3120"/>
                </a:cubicBezTo>
                <a:cubicBezTo>
                  <a:pt x="437" y="3121"/>
                  <a:pt x="96" y="3239"/>
                  <a:pt x="96" y="3239"/>
                </a:cubicBezTo>
                <a:cubicBezTo>
                  <a:pt x="96" y="3239"/>
                  <a:pt x="0" y="3278"/>
                  <a:pt x="0" y="3387"/>
                </a:cubicBezTo>
                <a:cubicBezTo>
                  <a:pt x="0" y="3455"/>
                  <a:pt x="40" y="3513"/>
                  <a:pt x="101" y="3538"/>
                </a:cubicBezTo>
                <a:cubicBezTo>
                  <a:pt x="105" y="3539"/>
                  <a:pt x="440" y="3654"/>
                  <a:pt x="440" y="3654"/>
                </a:cubicBezTo>
                <a:cubicBezTo>
                  <a:pt x="440" y="3654"/>
                  <a:pt x="543" y="3691"/>
                  <a:pt x="543" y="3807"/>
                </a:cubicBezTo>
                <a:cubicBezTo>
                  <a:pt x="543" y="3876"/>
                  <a:pt x="501" y="3935"/>
                  <a:pt x="440" y="3959"/>
                </a:cubicBezTo>
                <a:cubicBezTo>
                  <a:pt x="437" y="3960"/>
                  <a:pt x="96" y="4077"/>
                  <a:pt x="96" y="4077"/>
                </a:cubicBezTo>
                <a:cubicBezTo>
                  <a:pt x="96" y="4077"/>
                  <a:pt x="0" y="4109"/>
                  <a:pt x="0" y="4226"/>
                </a:cubicBezTo>
                <a:cubicBezTo>
                  <a:pt x="0" y="4293"/>
                  <a:pt x="40" y="4351"/>
                  <a:pt x="101" y="4377"/>
                </a:cubicBezTo>
                <a:cubicBezTo>
                  <a:pt x="105" y="4378"/>
                  <a:pt x="440" y="4493"/>
                  <a:pt x="440" y="4493"/>
                </a:cubicBezTo>
                <a:cubicBezTo>
                  <a:pt x="440" y="4493"/>
                  <a:pt x="543" y="4530"/>
                  <a:pt x="543" y="4646"/>
                </a:cubicBezTo>
                <a:cubicBezTo>
                  <a:pt x="543" y="4715"/>
                  <a:pt x="501" y="4774"/>
                  <a:pt x="440" y="4798"/>
                </a:cubicBezTo>
                <a:cubicBezTo>
                  <a:pt x="437" y="4799"/>
                  <a:pt x="92" y="4918"/>
                  <a:pt x="92" y="4918"/>
                </a:cubicBezTo>
                <a:cubicBezTo>
                  <a:pt x="92" y="4918"/>
                  <a:pt x="0" y="4949"/>
                  <a:pt x="0" y="5066"/>
                </a:cubicBezTo>
                <a:cubicBezTo>
                  <a:pt x="0" y="5133"/>
                  <a:pt x="40" y="5191"/>
                  <a:pt x="101" y="5216"/>
                </a:cubicBezTo>
                <a:cubicBezTo>
                  <a:pt x="105" y="5218"/>
                  <a:pt x="440" y="5333"/>
                  <a:pt x="440" y="5333"/>
                </a:cubicBezTo>
                <a:cubicBezTo>
                  <a:pt x="440" y="5333"/>
                  <a:pt x="543" y="5370"/>
                  <a:pt x="543" y="5485"/>
                </a:cubicBezTo>
                <a:cubicBezTo>
                  <a:pt x="543" y="5555"/>
                  <a:pt x="501" y="5614"/>
                  <a:pt x="440" y="5638"/>
                </a:cubicBezTo>
                <a:cubicBezTo>
                  <a:pt x="437" y="5639"/>
                  <a:pt x="96" y="5756"/>
                  <a:pt x="96" y="5756"/>
                </a:cubicBezTo>
                <a:cubicBezTo>
                  <a:pt x="96" y="5756"/>
                  <a:pt x="0" y="5787"/>
                  <a:pt x="0" y="5904"/>
                </a:cubicBezTo>
                <a:cubicBezTo>
                  <a:pt x="0" y="5972"/>
                  <a:pt x="40" y="6030"/>
                  <a:pt x="101" y="6055"/>
                </a:cubicBezTo>
                <a:cubicBezTo>
                  <a:pt x="105" y="6056"/>
                  <a:pt x="440" y="6172"/>
                  <a:pt x="440" y="6172"/>
                </a:cubicBezTo>
                <a:cubicBezTo>
                  <a:pt x="440" y="6172"/>
                  <a:pt x="543" y="6208"/>
                  <a:pt x="543" y="6324"/>
                </a:cubicBezTo>
                <a:cubicBezTo>
                  <a:pt x="543" y="6393"/>
                  <a:pt x="501" y="6453"/>
                  <a:pt x="440" y="6476"/>
                </a:cubicBezTo>
                <a:cubicBezTo>
                  <a:pt x="437" y="6477"/>
                  <a:pt x="96" y="6594"/>
                  <a:pt x="96" y="6594"/>
                </a:cubicBezTo>
                <a:cubicBezTo>
                  <a:pt x="96" y="6594"/>
                  <a:pt x="0" y="6634"/>
                  <a:pt x="0" y="6741"/>
                </a:cubicBezTo>
                <a:cubicBezTo>
                  <a:pt x="0" y="6809"/>
                  <a:pt x="40" y="6867"/>
                  <a:pt x="101" y="6892"/>
                </a:cubicBezTo>
                <a:cubicBezTo>
                  <a:pt x="105" y="6893"/>
                  <a:pt x="440" y="7008"/>
                  <a:pt x="440" y="7008"/>
                </a:cubicBezTo>
                <a:cubicBezTo>
                  <a:pt x="440" y="7008"/>
                  <a:pt x="543" y="7045"/>
                  <a:pt x="543" y="7161"/>
                </a:cubicBezTo>
                <a:cubicBezTo>
                  <a:pt x="543" y="7230"/>
                  <a:pt x="501" y="7289"/>
                  <a:pt x="440" y="7313"/>
                </a:cubicBezTo>
                <a:cubicBezTo>
                  <a:pt x="437" y="7314"/>
                  <a:pt x="96" y="7431"/>
                  <a:pt x="96" y="7431"/>
                </a:cubicBezTo>
                <a:cubicBezTo>
                  <a:pt x="96" y="7431"/>
                  <a:pt x="0" y="7463"/>
                  <a:pt x="0" y="7580"/>
                </a:cubicBezTo>
                <a:cubicBezTo>
                  <a:pt x="0" y="7647"/>
                  <a:pt x="40" y="7705"/>
                  <a:pt x="101" y="7731"/>
                </a:cubicBezTo>
                <a:cubicBezTo>
                  <a:pt x="105" y="7732"/>
                  <a:pt x="440" y="7847"/>
                  <a:pt x="440" y="7847"/>
                </a:cubicBezTo>
                <a:cubicBezTo>
                  <a:pt x="440" y="7847"/>
                  <a:pt x="543" y="7884"/>
                  <a:pt x="543" y="8000"/>
                </a:cubicBezTo>
                <a:cubicBezTo>
                  <a:pt x="543" y="8069"/>
                  <a:pt x="501" y="8128"/>
                  <a:pt x="440" y="8152"/>
                </a:cubicBezTo>
                <a:cubicBezTo>
                  <a:pt x="437" y="8153"/>
                  <a:pt x="96" y="8270"/>
                  <a:pt x="96" y="8270"/>
                </a:cubicBezTo>
                <a:cubicBezTo>
                  <a:pt x="96" y="8270"/>
                  <a:pt x="0" y="8310"/>
                  <a:pt x="0" y="8419"/>
                </a:cubicBezTo>
                <a:cubicBezTo>
                  <a:pt x="0" y="8486"/>
                  <a:pt x="40" y="8544"/>
                  <a:pt x="101" y="8569"/>
                </a:cubicBezTo>
                <a:cubicBezTo>
                  <a:pt x="105" y="8571"/>
                  <a:pt x="440" y="8686"/>
                  <a:pt x="440" y="8686"/>
                </a:cubicBezTo>
                <a:cubicBezTo>
                  <a:pt x="440" y="8686"/>
                  <a:pt x="543" y="8723"/>
                  <a:pt x="543" y="8839"/>
                </a:cubicBezTo>
                <a:cubicBezTo>
                  <a:pt x="543" y="8908"/>
                  <a:pt x="501" y="8967"/>
                  <a:pt x="440" y="8991"/>
                </a:cubicBezTo>
                <a:cubicBezTo>
                  <a:pt x="437" y="8992"/>
                  <a:pt x="96" y="9109"/>
                  <a:pt x="96" y="9109"/>
                </a:cubicBezTo>
                <a:cubicBezTo>
                  <a:pt x="96" y="9109"/>
                  <a:pt x="0" y="9141"/>
                  <a:pt x="0" y="9257"/>
                </a:cubicBezTo>
                <a:cubicBezTo>
                  <a:pt x="0" y="9325"/>
                  <a:pt x="40" y="9383"/>
                  <a:pt x="101" y="9408"/>
                </a:cubicBezTo>
                <a:cubicBezTo>
                  <a:pt x="105" y="9409"/>
                  <a:pt x="440" y="9525"/>
                  <a:pt x="440" y="9525"/>
                </a:cubicBezTo>
                <a:cubicBezTo>
                  <a:pt x="440" y="9525"/>
                  <a:pt x="543" y="9561"/>
                  <a:pt x="543" y="9677"/>
                </a:cubicBezTo>
                <a:lnTo>
                  <a:pt x="543" y="9707"/>
                </a:lnTo>
                <a:cubicBezTo>
                  <a:pt x="543" y="9776"/>
                  <a:pt x="501" y="9835"/>
                  <a:pt x="440" y="9859"/>
                </a:cubicBezTo>
                <a:cubicBezTo>
                  <a:pt x="437" y="9860"/>
                  <a:pt x="92" y="9979"/>
                  <a:pt x="92" y="9979"/>
                </a:cubicBezTo>
                <a:cubicBezTo>
                  <a:pt x="92" y="9979"/>
                  <a:pt x="0" y="10010"/>
                  <a:pt x="0" y="10127"/>
                </a:cubicBezTo>
                <a:cubicBezTo>
                  <a:pt x="0" y="10194"/>
                  <a:pt x="40" y="10252"/>
                  <a:pt x="101" y="10277"/>
                </a:cubicBezTo>
                <a:cubicBezTo>
                  <a:pt x="105" y="10279"/>
                  <a:pt x="440" y="10394"/>
                  <a:pt x="440" y="10394"/>
                </a:cubicBezTo>
                <a:cubicBezTo>
                  <a:pt x="440" y="10394"/>
                  <a:pt x="543" y="10431"/>
                  <a:pt x="543" y="10547"/>
                </a:cubicBezTo>
                <a:cubicBezTo>
                  <a:pt x="543" y="10616"/>
                  <a:pt x="501" y="10675"/>
                  <a:pt x="440" y="10699"/>
                </a:cubicBezTo>
                <a:cubicBezTo>
                  <a:pt x="437" y="10700"/>
                  <a:pt x="96" y="10817"/>
                  <a:pt x="96" y="10817"/>
                </a:cubicBezTo>
                <a:cubicBezTo>
                  <a:pt x="96" y="10817"/>
                  <a:pt x="0" y="10849"/>
                  <a:pt x="0" y="10965"/>
                </a:cubicBezTo>
                <a:cubicBezTo>
                  <a:pt x="0" y="11033"/>
                  <a:pt x="40" y="11091"/>
                  <a:pt x="101" y="11116"/>
                </a:cubicBezTo>
                <a:cubicBezTo>
                  <a:pt x="105" y="11117"/>
                  <a:pt x="440" y="11233"/>
                  <a:pt x="440" y="11233"/>
                </a:cubicBezTo>
                <a:cubicBezTo>
                  <a:pt x="440" y="11233"/>
                  <a:pt x="543" y="11269"/>
                  <a:pt x="543" y="11385"/>
                </a:cubicBezTo>
                <a:cubicBezTo>
                  <a:pt x="543" y="11455"/>
                  <a:pt x="501" y="11514"/>
                  <a:pt x="440" y="11538"/>
                </a:cubicBezTo>
                <a:cubicBezTo>
                  <a:pt x="437" y="11539"/>
                  <a:pt x="96" y="11655"/>
                  <a:pt x="96" y="11655"/>
                </a:cubicBezTo>
                <a:cubicBezTo>
                  <a:pt x="96" y="11655"/>
                  <a:pt x="0" y="11695"/>
                  <a:pt x="0" y="11802"/>
                </a:cubicBezTo>
                <a:cubicBezTo>
                  <a:pt x="0" y="11870"/>
                  <a:pt x="40" y="11928"/>
                  <a:pt x="101" y="11953"/>
                </a:cubicBezTo>
                <a:cubicBezTo>
                  <a:pt x="105" y="11954"/>
                  <a:pt x="440" y="12070"/>
                  <a:pt x="440" y="12070"/>
                </a:cubicBezTo>
                <a:cubicBezTo>
                  <a:pt x="440" y="12070"/>
                  <a:pt x="543" y="12106"/>
                  <a:pt x="543" y="12222"/>
                </a:cubicBezTo>
                <a:cubicBezTo>
                  <a:pt x="543" y="12291"/>
                  <a:pt x="501" y="12351"/>
                  <a:pt x="440" y="12374"/>
                </a:cubicBezTo>
                <a:cubicBezTo>
                  <a:pt x="437" y="12376"/>
                  <a:pt x="96" y="12493"/>
                  <a:pt x="96" y="12493"/>
                </a:cubicBezTo>
                <a:cubicBezTo>
                  <a:pt x="96" y="12493"/>
                  <a:pt x="0" y="12524"/>
                  <a:pt x="0" y="12641"/>
                </a:cubicBezTo>
                <a:cubicBezTo>
                  <a:pt x="0" y="12709"/>
                  <a:pt x="40" y="12767"/>
                  <a:pt x="101" y="12792"/>
                </a:cubicBezTo>
                <a:cubicBezTo>
                  <a:pt x="105" y="12793"/>
                  <a:pt x="440" y="12908"/>
                  <a:pt x="440" y="12908"/>
                </a:cubicBezTo>
                <a:cubicBezTo>
                  <a:pt x="440" y="12908"/>
                  <a:pt x="543" y="12945"/>
                  <a:pt x="543" y="13061"/>
                </a:cubicBezTo>
                <a:cubicBezTo>
                  <a:pt x="543" y="13130"/>
                  <a:pt x="501" y="13189"/>
                  <a:pt x="440" y="13213"/>
                </a:cubicBezTo>
                <a:cubicBezTo>
                  <a:pt x="437" y="13214"/>
                  <a:pt x="96" y="13331"/>
                  <a:pt x="96" y="13331"/>
                </a:cubicBezTo>
                <a:cubicBezTo>
                  <a:pt x="96" y="13331"/>
                  <a:pt x="0" y="13371"/>
                  <a:pt x="0" y="13480"/>
                </a:cubicBezTo>
                <a:cubicBezTo>
                  <a:pt x="0" y="13548"/>
                  <a:pt x="40" y="13605"/>
                  <a:pt x="101" y="13631"/>
                </a:cubicBezTo>
                <a:cubicBezTo>
                  <a:pt x="105" y="13632"/>
                  <a:pt x="440" y="13747"/>
                  <a:pt x="440" y="13747"/>
                </a:cubicBezTo>
                <a:cubicBezTo>
                  <a:pt x="440" y="13747"/>
                  <a:pt x="543" y="13784"/>
                  <a:pt x="543" y="13900"/>
                </a:cubicBezTo>
                <a:cubicBezTo>
                  <a:pt x="543" y="13969"/>
                  <a:pt x="501" y="14028"/>
                  <a:pt x="440" y="14052"/>
                </a:cubicBezTo>
                <a:cubicBezTo>
                  <a:pt x="437" y="14053"/>
                  <a:pt x="96" y="14170"/>
                  <a:pt x="96" y="14170"/>
                </a:cubicBezTo>
                <a:cubicBezTo>
                  <a:pt x="96" y="14170"/>
                  <a:pt x="10" y="14198"/>
                  <a:pt x="1" y="14300"/>
                </a:cubicBezTo>
                <a:lnTo>
                  <a:pt x="2700" y="14300"/>
                </a:lnTo>
                <a:lnTo>
                  <a:pt x="2700" y="0"/>
                </a:lnTo>
                <a:lnTo>
                  <a:pt x="3" y="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75460-2582-48F0-BF90-E29686D37A6B}" type="datetime1">
              <a:rPr lang="fi-FI"/>
              <a:pPr>
                <a:defRPr/>
              </a:pPr>
              <a:t>14.12.2020</a:t>
            </a:fld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DC4D9-2318-4228-A82D-28B3DF6589D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2A1259CF-8152-4D51-AD31-F0C9D489A13B}"/>
              </a:ext>
            </a:extLst>
          </p:cNvPr>
          <p:cNvSpPr txBox="1"/>
          <p:nvPr userDrawn="1"/>
        </p:nvSpPr>
        <p:spPr>
          <a:xfrm>
            <a:off x="3260785" y="6244530"/>
            <a:ext cx="1889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/>
              <a:t>Kehmet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1754067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902950" y="0"/>
            <a:ext cx="1290638" cy="6858000"/>
          </a:xfrm>
          <a:custGeom>
            <a:avLst/>
            <a:gdLst>
              <a:gd name="T0" fmla="*/ 175739 w 2658"/>
              <a:gd name="T1" fmla="*/ 0 h 14271"/>
              <a:gd name="T2" fmla="*/ 0 w 2658"/>
              <a:gd name="T3" fmla="*/ 263825 h 14271"/>
              <a:gd name="T4" fmla="*/ 175739 w 2658"/>
              <a:gd name="T5" fmla="*/ 527649 h 14271"/>
              <a:gd name="T6" fmla="*/ 0 w 2658"/>
              <a:gd name="T7" fmla="*/ 791474 h 14271"/>
              <a:gd name="T8" fmla="*/ 175739 w 2658"/>
              <a:gd name="T9" fmla="*/ 1055299 h 14271"/>
              <a:gd name="T10" fmla="*/ 0 w 2658"/>
              <a:gd name="T11" fmla="*/ 1319123 h 14271"/>
              <a:gd name="T12" fmla="*/ 175739 w 2658"/>
              <a:gd name="T13" fmla="*/ 1582468 h 14271"/>
              <a:gd name="T14" fmla="*/ 0 w 2658"/>
              <a:gd name="T15" fmla="*/ 1846292 h 14271"/>
              <a:gd name="T16" fmla="*/ 175739 w 2658"/>
              <a:gd name="T17" fmla="*/ 2110117 h 14271"/>
              <a:gd name="T18" fmla="*/ 0 w 2658"/>
              <a:gd name="T19" fmla="*/ 2373942 h 14271"/>
              <a:gd name="T20" fmla="*/ 175739 w 2658"/>
              <a:gd name="T21" fmla="*/ 2637766 h 14271"/>
              <a:gd name="T22" fmla="*/ 0 w 2658"/>
              <a:gd name="T23" fmla="*/ 2901591 h 14271"/>
              <a:gd name="T24" fmla="*/ 175739 w 2658"/>
              <a:gd name="T25" fmla="*/ 3165416 h 14271"/>
              <a:gd name="T26" fmla="*/ 0 w 2658"/>
              <a:gd name="T27" fmla="*/ 3429240 h 14271"/>
              <a:gd name="T28" fmla="*/ 175739 w 2658"/>
              <a:gd name="T29" fmla="*/ 3693065 h 14271"/>
              <a:gd name="T30" fmla="*/ 0 w 2658"/>
              <a:gd name="T31" fmla="*/ 3956890 h 14271"/>
              <a:gd name="T32" fmla="*/ 175739 w 2658"/>
              <a:gd name="T33" fmla="*/ 4220234 h 14271"/>
              <a:gd name="T34" fmla="*/ 0 w 2658"/>
              <a:gd name="T35" fmla="*/ 4484058 h 14271"/>
              <a:gd name="T36" fmla="*/ 175739 w 2658"/>
              <a:gd name="T37" fmla="*/ 4747883 h 14271"/>
              <a:gd name="T38" fmla="*/ 0 w 2658"/>
              <a:gd name="T39" fmla="*/ 5011708 h 14271"/>
              <a:gd name="T40" fmla="*/ 175739 w 2658"/>
              <a:gd name="T41" fmla="*/ 5275532 h 14271"/>
              <a:gd name="T42" fmla="*/ 0 w 2658"/>
              <a:gd name="T43" fmla="*/ 5539357 h 14271"/>
              <a:gd name="T44" fmla="*/ 175739 w 2658"/>
              <a:gd name="T45" fmla="*/ 5803182 h 14271"/>
              <a:gd name="T46" fmla="*/ 0 w 2658"/>
              <a:gd name="T47" fmla="*/ 6067007 h 14271"/>
              <a:gd name="T48" fmla="*/ 175739 w 2658"/>
              <a:gd name="T49" fmla="*/ 6330831 h 14271"/>
              <a:gd name="T50" fmla="*/ 0 w 2658"/>
              <a:gd name="T51" fmla="*/ 6594175 h 14271"/>
              <a:gd name="T52" fmla="*/ 175739 w 2658"/>
              <a:gd name="T53" fmla="*/ 6858000 h 14271"/>
              <a:gd name="T54" fmla="*/ 1290370 w 2658"/>
              <a:gd name="T55" fmla="*/ 6858000 h 14271"/>
              <a:gd name="T56" fmla="*/ 1290370 w 2658"/>
              <a:gd name="T57" fmla="*/ 481 h 14271"/>
              <a:gd name="T58" fmla="*/ 175739 w 2658"/>
              <a:gd name="T59" fmla="*/ 0 h 1427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658" h="14271">
                <a:moveTo>
                  <a:pt x="362" y="0"/>
                </a:moveTo>
                <a:cubicBezTo>
                  <a:pt x="362" y="246"/>
                  <a:pt x="213" y="458"/>
                  <a:pt x="0" y="549"/>
                </a:cubicBezTo>
                <a:cubicBezTo>
                  <a:pt x="213" y="640"/>
                  <a:pt x="362" y="852"/>
                  <a:pt x="362" y="1098"/>
                </a:cubicBezTo>
                <a:cubicBezTo>
                  <a:pt x="362" y="1344"/>
                  <a:pt x="213" y="1556"/>
                  <a:pt x="0" y="1647"/>
                </a:cubicBezTo>
                <a:cubicBezTo>
                  <a:pt x="213" y="1738"/>
                  <a:pt x="362" y="1949"/>
                  <a:pt x="362" y="2196"/>
                </a:cubicBezTo>
                <a:cubicBezTo>
                  <a:pt x="362" y="2442"/>
                  <a:pt x="213" y="2653"/>
                  <a:pt x="0" y="2745"/>
                </a:cubicBezTo>
                <a:cubicBezTo>
                  <a:pt x="213" y="2836"/>
                  <a:pt x="362" y="3047"/>
                  <a:pt x="362" y="3293"/>
                </a:cubicBezTo>
                <a:cubicBezTo>
                  <a:pt x="362" y="3540"/>
                  <a:pt x="213" y="3751"/>
                  <a:pt x="0" y="3842"/>
                </a:cubicBezTo>
                <a:cubicBezTo>
                  <a:pt x="213" y="3934"/>
                  <a:pt x="362" y="4145"/>
                  <a:pt x="362" y="4391"/>
                </a:cubicBezTo>
                <a:cubicBezTo>
                  <a:pt x="362" y="4638"/>
                  <a:pt x="213" y="4849"/>
                  <a:pt x="0" y="4940"/>
                </a:cubicBezTo>
                <a:cubicBezTo>
                  <a:pt x="213" y="5031"/>
                  <a:pt x="362" y="5243"/>
                  <a:pt x="362" y="5489"/>
                </a:cubicBezTo>
                <a:cubicBezTo>
                  <a:pt x="362" y="5735"/>
                  <a:pt x="213" y="5947"/>
                  <a:pt x="0" y="6038"/>
                </a:cubicBezTo>
                <a:cubicBezTo>
                  <a:pt x="213" y="6129"/>
                  <a:pt x="362" y="6341"/>
                  <a:pt x="362" y="6587"/>
                </a:cubicBezTo>
                <a:cubicBezTo>
                  <a:pt x="362" y="6833"/>
                  <a:pt x="213" y="7045"/>
                  <a:pt x="0" y="7136"/>
                </a:cubicBezTo>
                <a:cubicBezTo>
                  <a:pt x="213" y="7227"/>
                  <a:pt x="362" y="7438"/>
                  <a:pt x="362" y="7685"/>
                </a:cubicBezTo>
                <a:cubicBezTo>
                  <a:pt x="362" y="7931"/>
                  <a:pt x="213" y="8142"/>
                  <a:pt x="0" y="8234"/>
                </a:cubicBezTo>
                <a:cubicBezTo>
                  <a:pt x="213" y="8325"/>
                  <a:pt x="362" y="8536"/>
                  <a:pt x="362" y="8782"/>
                </a:cubicBezTo>
                <a:cubicBezTo>
                  <a:pt x="362" y="9029"/>
                  <a:pt x="213" y="9240"/>
                  <a:pt x="0" y="9331"/>
                </a:cubicBezTo>
                <a:cubicBezTo>
                  <a:pt x="213" y="9423"/>
                  <a:pt x="362" y="9634"/>
                  <a:pt x="362" y="9880"/>
                </a:cubicBezTo>
                <a:cubicBezTo>
                  <a:pt x="362" y="10127"/>
                  <a:pt x="213" y="10338"/>
                  <a:pt x="0" y="10429"/>
                </a:cubicBezTo>
                <a:cubicBezTo>
                  <a:pt x="213" y="10520"/>
                  <a:pt x="362" y="10732"/>
                  <a:pt x="362" y="10978"/>
                </a:cubicBezTo>
                <a:cubicBezTo>
                  <a:pt x="362" y="11224"/>
                  <a:pt x="213" y="11436"/>
                  <a:pt x="0" y="11527"/>
                </a:cubicBezTo>
                <a:cubicBezTo>
                  <a:pt x="213" y="11618"/>
                  <a:pt x="362" y="11829"/>
                  <a:pt x="362" y="12076"/>
                </a:cubicBezTo>
                <a:cubicBezTo>
                  <a:pt x="362" y="12322"/>
                  <a:pt x="213" y="12533"/>
                  <a:pt x="0" y="12625"/>
                </a:cubicBezTo>
                <a:cubicBezTo>
                  <a:pt x="213" y="12716"/>
                  <a:pt x="362" y="12927"/>
                  <a:pt x="362" y="13174"/>
                </a:cubicBezTo>
                <a:cubicBezTo>
                  <a:pt x="362" y="13420"/>
                  <a:pt x="213" y="13631"/>
                  <a:pt x="0" y="13722"/>
                </a:cubicBezTo>
                <a:cubicBezTo>
                  <a:pt x="213" y="13814"/>
                  <a:pt x="362" y="14025"/>
                  <a:pt x="362" y="14271"/>
                </a:cubicBezTo>
                <a:lnTo>
                  <a:pt x="2658" y="14271"/>
                </a:lnTo>
                <a:lnTo>
                  <a:pt x="2658" y="1"/>
                </a:lnTo>
                <a:lnTo>
                  <a:pt x="362" y="0"/>
                </a:lnTo>
                <a:close/>
              </a:path>
            </a:pathLst>
          </a:custGeom>
          <a:solidFill>
            <a:srgbClr val="FFD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6CB78-1D3A-4136-B61B-9FE60ADE386C}" type="datetime1">
              <a:rPr lang="fi-FI"/>
              <a:pPr>
                <a:defRPr/>
              </a:pPr>
              <a:t>14.12.2020</a:t>
            </a:fld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CCC7F-98A9-4BE4-AF9F-E5862ECE6BF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9AFEAC36-60ED-449F-901D-627C5624129C}"/>
              </a:ext>
            </a:extLst>
          </p:cNvPr>
          <p:cNvSpPr txBox="1"/>
          <p:nvPr userDrawn="1"/>
        </p:nvSpPr>
        <p:spPr>
          <a:xfrm>
            <a:off x="3260785" y="6244530"/>
            <a:ext cx="1889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/>
              <a:t>Kehmet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130667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EC7C6-1696-4CD3-9705-F8CC29F188C3}" type="datetime1">
              <a:rPr lang="fi-FI"/>
              <a:pPr>
                <a:defRPr/>
              </a:pPr>
              <a:t>14.12.2020</a:t>
            </a:fld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E4659-7B32-4BF4-A4CC-C9C2E0136D28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1B4EF953-CC5A-4F99-8CAE-017782ED96E2}"/>
              </a:ext>
            </a:extLst>
          </p:cNvPr>
          <p:cNvSpPr txBox="1"/>
          <p:nvPr userDrawn="1"/>
        </p:nvSpPr>
        <p:spPr>
          <a:xfrm>
            <a:off x="3260785" y="6244530"/>
            <a:ext cx="1889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/>
              <a:t>Kehmet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44433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542C0-EB57-4F65-BC42-01110668F4F0}" type="datetime1">
              <a:rPr lang="fi-FI"/>
              <a:pPr>
                <a:defRPr/>
              </a:pPr>
              <a:t>14.12.2020</a:t>
            </a:fld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F8B03-AAF6-48CC-910B-53F995BE4C3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C79B7C33-A506-4738-9E84-084F9570E94E}"/>
              </a:ext>
            </a:extLst>
          </p:cNvPr>
          <p:cNvSpPr txBox="1"/>
          <p:nvPr userDrawn="1"/>
        </p:nvSpPr>
        <p:spPr>
          <a:xfrm>
            <a:off x="3260785" y="6244530"/>
            <a:ext cx="1889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/>
              <a:t>Kehmet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4460441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DCD7-38B1-49C9-8CC8-F1C6CBD439C6}" type="datetime1">
              <a:rPr lang="fi-FI"/>
              <a:pPr>
                <a:defRPr/>
              </a:pPr>
              <a:t>14.12.2020</a:t>
            </a:fld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8AF94-D05B-4E06-A486-7EBE043999CA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D24EAD6B-1703-435C-B11F-B1AFB5C8295A}"/>
              </a:ext>
            </a:extLst>
          </p:cNvPr>
          <p:cNvSpPr txBox="1"/>
          <p:nvPr userDrawn="1"/>
        </p:nvSpPr>
        <p:spPr>
          <a:xfrm>
            <a:off x="3260785" y="6244530"/>
            <a:ext cx="1889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/>
              <a:t>Kehmet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746739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8CF6F-E8EA-4E2A-AA0E-18633B9DB9D8}" type="datetime1">
              <a:rPr lang="fi-FI"/>
              <a:pPr>
                <a:defRPr/>
              </a:pPr>
              <a:t>14.12.2020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CE79E-A4EC-4863-9E7F-87A88D12242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9955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 neg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60133FA-5193-4B8E-A773-7B013C833C97}" type="datetime1">
              <a:rPr lang="fi-FI"/>
              <a:pPr>
                <a:defRPr/>
              </a:pPr>
              <a:t>14.12.2020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FBD7E9C-7F79-4E0D-BE12-401758D5C18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7049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10FA1-9F95-41F8-B0AE-8AF4EA42D735}" type="datetime1">
              <a:rPr lang="fi-FI"/>
              <a:pPr>
                <a:defRPr/>
              </a:pPr>
              <a:t>14.12.2020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6EBED-9974-4CD9-8802-68360807D0E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83379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F6B43-34BD-43C3-ACD2-22702B07746D}" type="datetime1">
              <a:rPr lang="fi-FI"/>
              <a:pPr>
                <a:defRPr/>
              </a:pPr>
              <a:t>14.12.2020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48411-2827-4DE7-998E-95A04F75DA8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762795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us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EE43C-A686-4714-B987-C48D30862724}" type="datetime1">
              <a:rPr lang="fi-FI"/>
              <a:pPr>
                <a:defRPr/>
              </a:pPr>
              <a:t>14.12.2020</a:t>
            </a:fld>
            <a:endParaRPr lang="fi-FI" dirty="0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579C6-4653-4440-A514-D5EE71D7A03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082136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aaltokuviolla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5199063"/>
            <a:ext cx="12193588" cy="1646237"/>
          </a:xfrm>
          <a:custGeom>
            <a:avLst/>
            <a:gdLst>
              <a:gd name="T0" fmla="*/ 12193200 w 25400"/>
              <a:gd name="T1" fmla="*/ 87335 h 3411"/>
              <a:gd name="T2" fmla="*/ 11746276 w 25400"/>
              <a:gd name="T3" fmla="*/ 217131 h 3411"/>
              <a:gd name="T4" fmla="*/ 11704992 w 25400"/>
              <a:gd name="T5" fmla="*/ 217131 h 3411"/>
              <a:gd name="T6" fmla="*/ 10892272 w 25400"/>
              <a:gd name="T7" fmla="*/ 0 h 3411"/>
              <a:gd name="T8" fmla="*/ 10079552 w 25400"/>
              <a:gd name="T9" fmla="*/ 217131 h 3411"/>
              <a:gd name="T10" fmla="*/ 9266832 w 25400"/>
              <a:gd name="T11" fmla="*/ 0 h 3411"/>
              <a:gd name="T12" fmla="*/ 8454112 w 25400"/>
              <a:gd name="T13" fmla="*/ 217131 h 3411"/>
              <a:gd name="T14" fmla="*/ 7641872 w 25400"/>
              <a:gd name="T15" fmla="*/ 0 h 3411"/>
              <a:gd name="T16" fmla="*/ 6829152 w 25400"/>
              <a:gd name="T17" fmla="*/ 217131 h 3411"/>
              <a:gd name="T18" fmla="*/ 6016432 w 25400"/>
              <a:gd name="T19" fmla="*/ 0 h 3411"/>
              <a:gd name="T20" fmla="*/ 5203712 w 25400"/>
              <a:gd name="T21" fmla="*/ 217131 h 3411"/>
              <a:gd name="T22" fmla="*/ 4390992 w 25400"/>
              <a:gd name="T23" fmla="*/ 0 h 3411"/>
              <a:gd name="T24" fmla="*/ 3578272 w 25400"/>
              <a:gd name="T25" fmla="*/ 217131 h 3411"/>
              <a:gd name="T26" fmla="*/ 2765552 w 25400"/>
              <a:gd name="T27" fmla="*/ 0 h 3411"/>
              <a:gd name="T28" fmla="*/ 1952832 w 25400"/>
              <a:gd name="T29" fmla="*/ 217131 h 3411"/>
              <a:gd name="T30" fmla="*/ 1140592 w 25400"/>
              <a:gd name="T31" fmla="*/ 0 h 3411"/>
              <a:gd name="T32" fmla="*/ 327872 w 25400"/>
              <a:gd name="T33" fmla="*/ 217131 h 3411"/>
              <a:gd name="T34" fmla="*/ 0 w 25400"/>
              <a:gd name="T35" fmla="*/ 148614 h 3411"/>
              <a:gd name="T36" fmla="*/ 0 w 25400"/>
              <a:gd name="T37" fmla="*/ 1645854 h 3411"/>
              <a:gd name="T38" fmla="*/ 12193200 w 25400"/>
              <a:gd name="T39" fmla="*/ 1645854 h 3411"/>
              <a:gd name="T40" fmla="*/ 12193200 w 25400"/>
              <a:gd name="T41" fmla="*/ 87335 h 34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8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FB98-6B0C-403E-99AE-055F6740FBD5}" type="datetime1">
              <a:rPr lang="fi-FI"/>
              <a:pPr>
                <a:defRPr/>
              </a:pPr>
              <a:t>14.12.2020</a:t>
            </a:fld>
            <a:endParaRPr lang="fi-FI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36764-79BF-410E-AC2C-879ED3DA7BA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20576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aaltokuviolla B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8715375" y="3384550"/>
            <a:ext cx="3460750" cy="3475038"/>
          </a:xfrm>
          <a:custGeom>
            <a:avLst/>
            <a:gdLst>
              <a:gd name="T0" fmla="*/ 0 w 7208"/>
              <a:gd name="T1" fmla="*/ 3474385 h 7249"/>
              <a:gd name="T2" fmla="*/ 3459636 w 7208"/>
              <a:gd name="T3" fmla="*/ 3474385 h 7249"/>
              <a:gd name="T4" fmla="*/ 3459636 w 7208"/>
              <a:gd name="T5" fmla="*/ 0 h 7249"/>
              <a:gd name="T6" fmla="*/ 3210051 w 7208"/>
              <a:gd name="T7" fmla="*/ 476895 h 7249"/>
              <a:gd name="T8" fmla="*/ 3210051 w 7208"/>
              <a:gd name="T9" fmla="*/ 476895 h 7249"/>
              <a:gd name="T10" fmla="*/ 2482414 w 7208"/>
              <a:gd name="T11" fmla="*/ 898193 h 7249"/>
              <a:gd name="T12" fmla="*/ 2482414 w 7208"/>
              <a:gd name="T13" fmla="*/ 898193 h 7249"/>
              <a:gd name="T14" fmla="*/ 2060519 w 7208"/>
              <a:gd name="T15" fmla="*/ 1624319 h 7249"/>
              <a:gd name="T16" fmla="*/ 2060519 w 7208"/>
              <a:gd name="T17" fmla="*/ 1624319 h 7249"/>
              <a:gd name="T18" fmla="*/ 1333361 w 7208"/>
              <a:gd name="T19" fmla="*/ 2045617 h 7249"/>
              <a:gd name="T20" fmla="*/ 1333361 w 7208"/>
              <a:gd name="T21" fmla="*/ 2045617 h 7249"/>
              <a:gd name="T22" fmla="*/ 911466 w 7208"/>
              <a:gd name="T23" fmla="*/ 2771743 h 7249"/>
              <a:gd name="T24" fmla="*/ 911466 w 7208"/>
              <a:gd name="T25" fmla="*/ 2771743 h 7249"/>
              <a:gd name="T26" fmla="*/ 184309 w 7208"/>
              <a:gd name="T27" fmla="*/ 3193041 h 7249"/>
              <a:gd name="T28" fmla="*/ 184309 w 7208"/>
              <a:gd name="T29" fmla="*/ 3193041 h 7249"/>
              <a:gd name="T30" fmla="*/ 0 w 7208"/>
              <a:gd name="T31" fmla="*/ 3474385 h 724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208" h="7249">
                <a:moveTo>
                  <a:pt x="0" y="7249"/>
                </a:moveTo>
                <a:lnTo>
                  <a:pt x="7208" y="7249"/>
                </a:lnTo>
                <a:lnTo>
                  <a:pt x="7208" y="0"/>
                </a:lnTo>
                <a:cubicBezTo>
                  <a:pt x="7078" y="318"/>
                  <a:pt x="7089" y="594"/>
                  <a:pt x="6688" y="995"/>
                </a:cubicBezTo>
                <a:cubicBezTo>
                  <a:pt x="6089" y="1593"/>
                  <a:pt x="5771" y="1275"/>
                  <a:pt x="5172" y="1874"/>
                </a:cubicBezTo>
                <a:cubicBezTo>
                  <a:pt x="4574" y="2472"/>
                  <a:pt x="4892" y="2790"/>
                  <a:pt x="4293" y="3389"/>
                </a:cubicBezTo>
                <a:cubicBezTo>
                  <a:pt x="3695" y="3988"/>
                  <a:pt x="3377" y="3669"/>
                  <a:pt x="2778" y="4268"/>
                </a:cubicBezTo>
                <a:cubicBezTo>
                  <a:pt x="2180" y="4867"/>
                  <a:pt x="2498" y="5185"/>
                  <a:pt x="1899" y="5783"/>
                </a:cubicBezTo>
                <a:cubicBezTo>
                  <a:pt x="1301" y="6382"/>
                  <a:pt x="983" y="6064"/>
                  <a:pt x="384" y="6662"/>
                </a:cubicBezTo>
                <a:cubicBezTo>
                  <a:pt x="159" y="6887"/>
                  <a:pt x="63" y="7073"/>
                  <a:pt x="0" y="72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36"/>
          <p:cNvGrpSpPr/>
          <p:nvPr/>
        </p:nvGrpSpPr>
        <p:grpSpPr bwMode="black">
          <a:xfrm>
            <a:off x="472152" y="6228511"/>
            <a:ext cx="804333" cy="373549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08599" y="5457217"/>
            <a:ext cx="1420237" cy="670884"/>
          </a:xfrm>
        </p:spPr>
        <p:txBody>
          <a:bodyPr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272212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7622158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D94A2-DF35-42F5-9E68-1758D6DC3086}" type="datetime1">
              <a:rPr lang="fi-FI"/>
              <a:pPr>
                <a:defRPr/>
              </a:pPr>
              <a:t>14.12.2020</a:t>
            </a:fld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40989-5EB7-4F3A-8033-ACAE44C14D3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B3456CAB-F1EA-43EA-B4E8-AAF23583D28E}"/>
              </a:ext>
            </a:extLst>
          </p:cNvPr>
          <p:cNvSpPr txBox="1"/>
          <p:nvPr userDrawn="1"/>
        </p:nvSpPr>
        <p:spPr>
          <a:xfrm>
            <a:off x="3260785" y="6244530"/>
            <a:ext cx="1889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/>
              <a:t>Kehmet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35299123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378E6-2574-4E53-84A0-64C6D65D9A73}" type="datetime1">
              <a:rPr lang="fi-FI"/>
              <a:pPr>
                <a:defRPr/>
              </a:pPr>
              <a:t>14.12.2020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A2A91-16F2-40ED-8E1D-76CBAE850B68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817738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40560940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45566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påra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1AC6B99-81E1-4B90-8AC6-887A7D24E859}" type="datetime1">
              <a:rPr lang="fi-FI"/>
              <a:pPr>
                <a:defRPr/>
              </a:pPr>
              <a:t>14.12.2020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2AC7A6D-1F46-42F1-B913-18BD5ED46F4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671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798107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3202512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5212719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5669355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0320223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5980821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3251084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8713960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0000B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D83FE-B269-4590-AB2A-23432F4BD470}" type="datetime1">
              <a:rPr lang="fi-FI"/>
              <a:pPr>
                <a:defRPr/>
              </a:pPr>
              <a:t>14.12.2020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5B30B-0D8D-4B36-871F-D6FB1EA43D08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577904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00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80DE5F5-9084-40B8-8FD8-90AC1E2EE7BA}" type="datetime1">
              <a:rPr lang="fi-FI"/>
              <a:pPr>
                <a:defRPr/>
              </a:pPr>
              <a:t>14.12.2020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EDCE1DF-10CA-4170-8747-DE840AD6F7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5706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kupari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ED992FE-C8FB-42F6-B343-1D501108829D}" type="datetime1">
              <a:rPr lang="fi-FI"/>
              <a:pPr>
                <a:defRPr/>
              </a:pPr>
              <a:t>14.12.2020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8FB860B-A60A-4A2A-AE1D-3AA3537774A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88623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1D21F-CB49-43D4-8B5A-CD01AAC3B5F2}" type="datetime1">
              <a:rPr lang="fi-FI"/>
              <a:pPr>
                <a:defRPr/>
              </a:pPr>
              <a:t>14.12.2020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DD990-FD87-42A6-967D-DA8895EB7B32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364336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1047413" y="0"/>
            <a:ext cx="1141412" cy="6858000"/>
          </a:xfrm>
          <a:custGeom>
            <a:avLst/>
            <a:gdLst>
              <a:gd name="T0" fmla="*/ 107499 w 2359"/>
              <a:gd name="T1" fmla="*/ 0 h 14300"/>
              <a:gd name="T2" fmla="*/ 0 w 2359"/>
              <a:gd name="T3" fmla="*/ 340023 h 14300"/>
              <a:gd name="T4" fmla="*/ 115731 w 2359"/>
              <a:gd name="T5" fmla="*/ 771645 h 14300"/>
              <a:gd name="T6" fmla="*/ 0 w 2359"/>
              <a:gd name="T7" fmla="*/ 1203267 h 14300"/>
              <a:gd name="T8" fmla="*/ 115731 w 2359"/>
              <a:gd name="T9" fmla="*/ 1634890 h 14300"/>
              <a:gd name="T10" fmla="*/ 0 w 2359"/>
              <a:gd name="T11" fmla="*/ 2066032 h 14300"/>
              <a:gd name="T12" fmla="*/ 115731 w 2359"/>
              <a:gd name="T13" fmla="*/ 2497655 h 14300"/>
              <a:gd name="T14" fmla="*/ 115731 w 2359"/>
              <a:gd name="T15" fmla="*/ 2519716 h 14300"/>
              <a:gd name="T16" fmla="*/ 0 w 2359"/>
              <a:gd name="T17" fmla="*/ 2951338 h 14300"/>
              <a:gd name="T18" fmla="*/ 115731 w 2359"/>
              <a:gd name="T19" fmla="*/ 3382481 h 14300"/>
              <a:gd name="T20" fmla="*/ 0 w 2359"/>
              <a:gd name="T21" fmla="*/ 3814103 h 14300"/>
              <a:gd name="T22" fmla="*/ 115731 w 2359"/>
              <a:gd name="T23" fmla="*/ 4245725 h 14300"/>
              <a:gd name="T24" fmla="*/ 0 w 2359"/>
              <a:gd name="T25" fmla="*/ 4676868 h 14300"/>
              <a:gd name="T26" fmla="*/ 115731 w 2359"/>
              <a:gd name="T27" fmla="*/ 5108491 h 14300"/>
              <a:gd name="T28" fmla="*/ 0 w 2359"/>
              <a:gd name="T29" fmla="*/ 5540113 h 14300"/>
              <a:gd name="T30" fmla="*/ 115731 w 2359"/>
              <a:gd name="T31" fmla="*/ 5971256 h 14300"/>
              <a:gd name="T32" fmla="*/ 0 w 2359"/>
              <a:gd name="T33" fmla="*/ 6402878 h 14300"/>
              <a:gd name="T34" fmla="*/ 115731 w 2359"/>
              <a:gd name="T35" fmla="*/ 6834501 h 14300"/>
              <a:gd name="T36" fmla="*/ 115247 w 2359"/>
              <a:gd name="T37" fmla="*/ 6858000 h 14300"/>
              <a:gd name="T38" fmla="*/ 1142297 w 2359"/>
              <a:gd name="T39" fmla="*/ 6858000 h 14300"/>
              <a:gd name="T40" fmla="*/ 1142297 w 2359"/>
              <a:gd name="T41" fmla="*/ 0 h 14300"/>
              <a:gd name="T42" fmla="*/ 107499 w 2359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359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359" y="14300"/>
                </a:lnTo>
                <a:lnTo>
                  <a:pt x="2359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25797-9D88-4792-AA94-115A10E5E9C5}" type="datetime1">
              <a:rPr lang="fi-FI"/>
              <a:pPr>
                <a:defRPr/>
              </a:pPr>
              <a:t>14.12.2020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55881C2-539E-4D94-99AF-7D5F305E0CD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87612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BC6D9-FFB7-49E6-89F9-FFFDB4801C88}" type="datetime1">
              <a:rPr lang="fi-FI"/>
              <a:pPr>
                <a:defRPr/>
              </a:pPr>
              <a:t>14.12.2020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5A7BF-294A-4679-9838-43E03503EAC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2841498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5A94D-6233-4466-9E1F-17C1D9576ADB}" type="datetime1">
              <a:rPr lang="fi-FI"/>
              <a:pPr>
                <a:defRPr/>
              </a:pPr>
              <a:t>14.12.2020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AF686-7DD3-4193-8511-2B1FDB2B22A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1894025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1177F-D8F9-469D-A352-7E554D49EEF9}" type="datetime1">
              <a:rPr lang="fi-FI"/>
              <a:pPr>
                <a:defRPr/>
              </a:pPr>
              <a:t>14.12.2020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7792A-2006-41A7-A875-8D9824EA1D8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5024983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D670C-4BD6-46FE-A55A-33D5397293DD}" type="datetime1">
              <a:rPr lang="fi-FI"/>
              <a:pPr>
                <a:defRPr/>
              </a:pPr>
              <a:t>14.12.2020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B2646-F613-4295-8821-F7BA493BF19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763326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4B36B-6438-47DF-B53B-BEBFE4A8BE99}" type="datetime1">
              <a:rPr lang="fi-FI"/>
              <a:pPr>
                <a:defRPr/>
              </a:pPr>
              <a:t>14.12.2020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DD6B6-1C39-4995-8695-CF19FB166FF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0421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73623186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352486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956691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vaakuna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BECD989-FC82-4F8C-BA18-FEF120033F81}" type="datetime1">
              <a:rPr lang="fi-FI"/>
              <a:pPr>
                <a:defRPr/>
              </a:pPr>
              <a:t>14.12.2020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C2ABEAB-F500-4652-952D-74657816A83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584938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1994058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06603976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1821455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5962964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62686365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9494002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69995664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D4F00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FFB66-90E2-4A15-90B2-F75806D91B6F}" type="datetime1">
              <a:rPr lang="fi-FI"/>
              <a:pPr>
                <a:defRPr/>
              </a:pPr>
              <a:t>14.12.2020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E93B0-D1AD-42D7-BD17-2460756B1F2A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0135036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065CE57-EF01-474B-8D09-CA0B7C89BF12}" type="datetime1">
              <a:rPr lang="fi-FI"/>
              <a:pPr>
                <a:defRPr/>
              </a:pPr>
              <a:t>14.12.2020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8CE6F07-AF4F-4407-BE69-D60A3DC98DA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027008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8E562-61E2-483D-84CD-E023B47E602E}" type="datetime1">
              <a:rPr lang="fi-FI"/>
              <a:pPr>
                <a:defRPr/>
              </a:pPr>
              <a:t>14.12.2020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A20CD-7582-49E1-A7F0-51446606ACA8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70228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Väliotsikko vaakuna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BECD989-FC82-4F8C-BA18-FEF120033F81}" type="datetime1">
              <a:rPr lang="fi-FI"/>
              <a:pPr>
                <a:defRPr/>
              </a:pPr>
              <a:t>14.12.2020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C2ABEAB-F500-4652-952D-74657816A83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448672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06113" y="0"/>
            <a:ext cx="1395412" cy="6858000"/>
          </a:xfrm>
          <a:custGeom>
            <a:avLst/>
            <a:gdLst>
              <a:gd name="T0" fmla="*/ 30477 w 2885"/>
              <a:gd name="T1" fmla="*/ 0 h 14300"/>
              <a:gd name="T2" fmla="*/ 18383 w 2885"/>
              <a:gd name="T3" fmla="*/ 11990 h 14300"/>
              <a:gd name="T4" fmla="*/ 286874 w 2885"/>
              <a:gd name="T5" fmla="*/ 276718 h 14300"/>
              <a:gd name="T6" fmla="*/ 18383 w 2885"/>
              <a:gd name="T7" fmla="*/ 540967 h 14300"/>
              <a:gd name="T8" fmla="*/ 268491 w 2885"/>
              <a:gd name="T9" fmla="*/ 787951 h 14300"/>
              <a:gd name="T10" fmla="*/ 0 w 2885"/>
              <a:gd name="T11" fmla="*/ 1052199 h 14300"/>
              <a:gd name="T12" fmla="*/ 268491 w 2885"/>
              <a:gd name="T13" fmla="*/ 1316928 h 14300"/>
              <a:gd name="T14" fmla="*/ 0 w 2885"/>
              <a:gd name="T15" fmla="*/ 1581656 h 14300"/>
              <a:gd name="T16" fmla="*/ 268491 w 2885"/>
              <a:gd name="T17" fmla="*/ 1846385 h 14300"/>
              <a:gd name="T18" fmla="*/ 0 w 2885"/>
              <a:gd name="T19" fmla="*/ 2111113 h 14300"/>
              <a:gd name="T20" fmla="*/ 268491 w 2885"/>
              <a:gd name="T21" fmla="*/ 2375841 h 14300"/>
              <a:gd name="T22" fmla="*/ 0 w 2885"/>
              <a:gd name="T23" fmla="*/ 2640570 h 14300"/>
              <a:gd name="T24" fmla="*/ 268491 w 2885"/>
              <a:gd name="T25" fmla="*/ 2905298 h 14300"/>
              <a:gd name="T26" fmla="*/ 0 w 2885"/>
              <a:gd name="T27" fmla="*/ 3170027 h 14300"/>
              <a:gd name="T28" fmla="*/ 281553 w 2885"/>
              <a:gd name="T29" fmla="*/ 3447704 h 14300"/>
              <a:gd name="T30" fmla="*/ 18383 w 2885"/>
              <a:gd name="T31" fmla="*/ 3706677 h 14300"/>
              <a:gd name="T32" fmla="*/ 286874 w 2885"/>
              <a:gd name="T33" fmla="*/ 3971405 h 14300"/>
              <a:gd name="T34" fmla="*/ 18383 w 2885"/>
              <a:gd name="T35" fmla="*/ 4236134 h 14300"/>
              <a:gd name="T36" fmla="*/ 286874 w 2885"/>
              <a:gd name="T37" fmla="*/ 4500862 h 14300"/>
              <a:gd name="T38" fmla="*/ 18383 w 2885"/>
              <a:gd name="T39" fmla="*/ 4765591 h 14300"/>
              <a:gd name="T40" fmla="*/ 286874 w 2885"/>
              <a:gd name="T41" fmla="*/ 5030319 h 14300"/>
              <a:gd name="T42" fmla="*/ 18383 w 2885"/>
              <a:gd name="T43" fmla="*/ 5295047 h 14300"/>
              <a:gd name="T44" fmla="*/ 268491 w 2885"/>
              <a:gd name="T45" fmla="*/ 5541552 h 14300"/>
              <a:gd name="T46" fmla="*/ 0 w 2885"/>
              <a:gd name="T47" fmla="*/ 5806280 h 14300"/>
              <a:gd name="T48" fmla="*/ 268491 w 2885"/>
              <a:gd name="T49" fmla="*/ 6071009 h 14300"/>
              <a:gd name="T50" fmla="*/ 0 w 2885"/>
              <a:gd name="T51" fmla="*/ 6335737 h 14300"/>
              <a:gd name="T52" fmla="*/ 268491 w 2885"/>
              <a:gd name="T53" fmla="*/ 6600465 h 14300"/>
              <a:gd name="T54" fmla="*/ 7257 w 2885"/>
              <a:gd name="T55" fmla="*/ 6858000 h 14300"/>
              <a:gd name="T56" fmla="*/ 1395671 w 2885"/>
              <a:gd name="T57" fmla="*/ 6858000 h 14300"/>
              <a:gd name="T58" fmla="*/ 1395671 w 2885"/>
              <a:gd name="T59" fmla="*/ 0 h 14300"/>
              <a:gd name="T60" fmla="*/ 30477 w 2885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885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885" y="14300"/>
                </a:lnTo>
                <a:cubicBezTo>
                  <a:pt x="2885" y="9533"/>
                  <a:pt x="2885" y="4767"/>
                  <a:pt x="2885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68485-0231-46C1-8219-5B6FF026939A}" type="datetime1">
              <a:rPr lang="fi-FI"/>
              <a:pPr>
                <a:defRPr/>
              </a:pPr>
              <a:t>14.12.2020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A1B7FFF-B0B6-4819-9042-DBE34FFADF3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78120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00D99-CDD2-4206-BA5E-62A003261364}" type="datetime1">
              <a:rPr lang="fi-FI"/>
              <a:pPr>
                <a:defRPr/>
              </a:pPr>
              <a:t>14.12.2020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7590C-EA50-46BE-A589-B66C8794195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74786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0134A-D4D0-4F45-8477-913458282910}" type="datetime1">
              <a:rPr lang="fi-FI"/>
              <a:pPr>
                <a:defRPr/>
              </a:pPr>
              <a:t>14.12.2020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47164-E57B-456C-BBC4-BC98EE55CE2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7855935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6F6EE-B57C-4CDE-84EB-D9307BB0C9F6}" type="datetime1">
              <a:rPr lang="fi-FI"/>
              <a:pPr>
                <a:defRPr/>
              </a:pPr>
              <a:t>14.12.2020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B0A3-2507-4DD9-84DB-D1BC1A55F70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7055152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F49EC-D8DE-4C71-B873-200FA85534CC}" type="datetime1">
              <a:rPr lang="fi-FI"/>
              <a:pPr>
                <a:defRPr/>
              </a:pPr>
              <a:t>14.12.2020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BD838-0CC6-4C7C-8351-A6B65E9ED99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745736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B3D4C-AC12-4C99-A198-06F8334FE8EF}" type="datetime1">
              <a:rPr lang="fi-FI"/>
              <a:pPr>
                <a:defRPr/>
              </a:pPr>
              <a:t>14.12.2020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F8E60-ECB6-49B0-A5CA-918488097EB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4650472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40174483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69024900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3742816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864618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tiili">
    <p:bg>
      <p:bgPr>
        <a:solidFill>
          <a:srgbClr val="DB27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07F8D5C-D9DE-4D66-9C49-E392C1BBAC96}" type="datetime1">
              <a:rPr lang="fi-FI"/>
              <a:pPr>
                <a:defRPr/>
              </a:pPr>
              <a:t>14.12.2020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F732D5D-B9A1-4BD8-A688-AC904259B20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121242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27321437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54061411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660295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08537944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2265553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21114909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009246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C4A70-A12E-435B-AE85-361A3EA05CF5}" type="datetime1">
              <a:rPr lang="fi-FI"/>
              <a:pPr>
                <a:defRPr/>
              </a:pPr>
              <a:t>14.12.2020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B1347-EEB3-4EA3-9EFA-6FA37FAA778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1810613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E15848D-F464-4631-8C4B-CC77E572CC44}" type="datetime1">
              <a:rPr lang="fi-FI"/>
              <a:pPr>
                <a:defRPr/>
              </a:pPr>
              <a:t>14.12.2020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3F6FD0-4BF7-433C-BA68-7A073BA27B9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216503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5029C-D476-4F79-8D35-885832AB5F2C}" type="datetime1">
              <a:rPr lang="fi-FI"/>
              <a:pPr>
                <a:defRPr/>
              </a:pPr>
              <a:t>14.12.2020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1FA8D-B696-4AF6-A235-ABA2A1FD08B2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7055761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6"/>
          <p:cNvSpPr>
            <a:spLocks noChangeArrowheads="1"/>
          </p:cNvSpPr>
          <p:nvPr/>
        </p:nvSpPr>
        <p:spPr bwMode="auto">
          <a:xfrm>
            <a:off x="11050588" y="0"/>
            <a:ext cx="1141412" cy="6858000"/>
          </a:xfrm>
          <a:prstGeom prst="rect">
            <a:avLst/>
          </a:pr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i-FI" alt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F69F1-C04C-4921-8562-674F7AE68CAF}" type="datetime1">
              <a:rPr lang="fi-FI"/>
              <a:pPr>
                <a:defRPr/>
              </a:pPr>
              <a:t>14.12.2020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975039F-651F-418B-AF80-6000E5CA49E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8886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umu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265AE0A-CD21-43FD-9E8D-18D0A347E5D3}" type="datetime1">
              <a:rPr lang="fi-FI"/>
              <a:pPr>
                <a:defRPr/>
              </a:pPr>
              <a:t>14.12.2020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364FA5C-9062-49D3-8BB3-8AD05D4A57C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981942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53C4D-9057-46BF-8DF9-152DF71A6AC0}" type="datetime1">
              <a:rPr lang="fi-FI"/>
              <a:pPr>
                <a:defRPr/>
              </a:pPr>
              <a:t>14.12.2020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03D7F-437A-43D3-925D-4F912F8DF3C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9875461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FFFA8-59CF-445F-B491-29514D8A5DD9}" type="datetime1">
              <a:rPr lang="fi-FI"/>
              <a:pPr>
                <a:defRPr/>
              </a:pPr>
              <a:t>14.12.2020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56F04-0EE7-4ECE-BF4A-97780423181A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6839640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9791C-D696-4807-A14A-DE878FBC3444}" type="datetime1">
              <a:rPr lang="fi-FI"/>
              <a:pPr>
                <a:defRPr/>
              </a:pPr>
              <a:t>14.12.2020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83227-E9E1-4397-9F08-79E87A0A4DB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9635779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CC135-A33B-4EB8-B295-65F8AFF59D08}" type="datetime1">
              <a:rPr lang="fi-FI"/>
              <a:pPr>
                <a:defRPr/>
              </a:pPr>
              <a:t>14.12.2020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B1711-D88F-49D9-8783-B6355FEBA90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625791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1CE7B-7D9F-4AE6-87ED-959290B515F4}" type="datetime1">
              <a:rPr lang="fi-FI"/>
              <a:pPr>
                <a:defRPr/>
              </a:pPr>
              <a:t>14.12.2020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32CE7-F967-4CEB-A7C2-87152183463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0025624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55616472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24146889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63031539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4016971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27359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metr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23F0CDB-B2AF-4546-B000-72DC79552AB5}" type="datetime1">
              <a:rPr lang="fi-FI"/>
              <a:pPr>
                <a:defRPr/>
              </a:pPr>
              <a:t>14.12.2020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E72C9C9-CF01-416C-BABC-41D4A50814A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961343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10723553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82993753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70884105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83989287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479234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1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17" Type="http://schemas.openxmlformats.org/officeDocument/2006/relationships/slideLayout" Target="../slideLayouts/slideLayout54.xml"/><Relationship Id="rId2" Type="http://schemas.openxmlformats.org/officeDocument/2006/relationships/slideLayout" Target="../slideLayouts/slideLayout39.xml"/><Relationship Id="rId16" Type="http://schemas.openxmlformats.org/officeDocument/2006/relationships/slideLayout" Target="../slideLayouts/slideLayout53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47.xml"/><Relationship Id="rId19" Type="http://schemas.openxmlformats.org/officeDocument/2006/relationships/slideLayout" Target="../slideLayouts/slideLayout56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5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slideLayout" Target="../slideLayouts/slideLayout69.xml"/><Relationship Id="rId1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17" Type="http://schemas.openxmlformats.org/officeDocument/2006/relationships/slideLayout" Target="../slideLayouts/slideLayout73.xml"/><Relationship Id="rId2" Type="http://schemas.openxmlformats.org/officeDocument/2006/relationships/slideLayout" Target="../slideLayouts/slideLayout58.xml"/><Relationship Id="rId16" Type="http://schemas.openxmlformats.org/officeDocument/2006/relationships/slideLayout" Target="../slideLayouts/slideLayout72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66.xml"/><Relationship Id="rId19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slideLayout" Target="../slideLayouts/slideLayout7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8.xml"/><Relationship Id="rId18" Type="http://schemas.openxmlformats.org/officeDocument/2006/relationships/slideLayout" Target="../slideLayouts/slideLayout93.xml"/><Relationship Id="rId3" Type="http://schemas.openxmlformats.org/officeDocument/2006/relationships/slideLayout" Target="../slideLayouts/slideLayout78.xml"/><Relationship Id="rId7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7.xml"/><Relationship Id="rId17" Type="http://schemas.openxmlformats.org/officeDocument/2006/relationships/slideLayout" Target="../slideLayouts/slideLayout92.xml"/><Relationship Id="rId2" Type="http://schemas.openxmlformats.org/officeDocument/2006/relationships/slideLayout" Target="../slideLayouts/slideLayout77.xml"/><Relationship Id="rId16" Type="http://schemas.openxmlformats.org/officeDocument/2006/relationships/slideLayout" Target="../slideLayouts/slideLayout91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76.xml"/><Relationship Id="rId6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6.xml"/><Relationship Id="rId5" Type="http://schemas.openxmlformats.org/officeDocument/2006/relationships/slideLayout" Target="../slideLayouts/slideLayout80.xml"/><Relationship Id="rId15" Type="http://schemas.openxmlformats.org/officeDocument/2006/relationships/slideLayout" Target="../slideLayouts/slideLayout90.xml"/><Relationship Id="rId10" Type="http://schemas.openxmlformats.org/officeDocument/2006/relationships/slideLayout" Target="../slideLayouts/slideLayout85.xml"/><Relationship Id="rId19" Type="http://schemas.openxmlformats.org/officeDocument/2006/relationships/slideLayout" Target="../slideLayouts/slideLayout94.xml"/><Relationship Id="rId4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4.xml"/><Relationship Id="rId14" Type="http://schemas.openxmlformats.org/officeDocument/2006/relationships/slideLayout" Target="../slideLayouts/slideLayout8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dirty="0"/>
              <a:t>Muokkaa </a:t>
            </a:r>
            <a:r>
              <a:rPr lang="fi-FI" altLang="fi-FI" dirty="0" err="1"/>
              <a:t>perustyyl</a:t>
            </a:r>
            <a:r>
              <a:rPr lang="fi-FI" altLang="fi-FI" dirty="0"/>
              <a:t>. </a:t>
            </a:r>
            <a:r>
              <a:rPr lang="fi-FI" altLang="fi-FI" dirty="0" err="1"/>
              <a:t>napsautt</a:t>
            </a:r>
            <a:r>
              <a:rPr lang="fi-FI" altLang="fi-FI" dirty="0"/>
              <a:t>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6869528E-C99C-4252-A64E-9C167EA95677}" type="datetime1">
              <a:rPr lang="fi-FI"/>
              <a:pPr>
                <a:defRPr/>
              </a:pPr>
              <a:t>14.12.2020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 dirty="0" err="1"/>
              <a:t>Kehmet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290ABAA-CCC2-4787-A3B0-0596FE231018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3079" name="Ryhmä 6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308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9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52" r:id="rId2"/>
    <p:sldLayoutId id="2147483853" r:id="rId3"/>
    <p:sldLayoutId id="2147483854" r:id="rId4"/>
    <p:sldLayoutId id="2147483855" r:id="rId5"/>
    <p:sldLayoutId id="2147483913" r:id="rId6"/>
    <p:sldLayoutId id="2147483856" r:id="rId7"/>
    <p:sldLayoutId id="2147483857" r:id="rId8"/>
    <p:sldLayoutId id="2147483858" r:id="rId9"/>
    <p:sldLayoutId id="2147483821" r:id="rId10"/>
    <p:sldLayoutId id="2147483859" r:id="rId11"/>
    <p:sldLayoutId id="2147483860" r:id="rId12"/>
    <p:sldLayoutId id="2147483861" r:id="rId13"/>
    <p:sldLayoutId id="2147483862" r:id="rId14"/>
    <p:sldLayoutId id="2147483863" r:id="rId15"/>
    <p:sldLayoutId id="2147483822" r:id="rId16"/>
    <p:sldLayoutId id="2147483823" r:id="rId17"/>
    <p:sldLayoutId id="2147483824" r:id="rId18"/>
    <p:sldLayoutId id="2147483825" r:id="rId19"/>
    <p:sldLayoutId id="2147483826" r:id="rId20"/>
    <p:sldLayoutId id="2147483827" r:id="rId21"/>
    <p:sldLayoutId id="2147483828" r:id="rId22"/>
    <p:sldLayoutId id="2147483864" r:id="rId23"/>
    <p:sldLayoutId id="2147483865" r:id="rId24"/>
    <p:sldLayoutId id="2147483866" r:id="rId25"/>
    <p:sldLayoutId id="2147483829" r:id="rId26"/>
    <p:sldLayoutId id="2147483830" r:id="rId27"/>
    <p:sldLayoutId id="2147483867" r:id="rId28"/>
    <p:sldLayoutId id="2147483868" r:id="rId29"/>
    <p:sldLayoutId id="2147483869" r:id="rId30"/>
    <p:sldLayoutId id="2147483870" r:id="rId31"/>
    <p:sldLayoutId id="2147483871" r:id="rId32"/>
    <p:sldLayoutId id="2147483872" r:id="rId33"/>
    <p:sldLayoutId id="2147483873" r:id="rId34"/>
    <p:sldLayoutId id="2147483874" r:id="rId35"/>
    <p:sldLayoutId id="2147483875" r:id="rId36"/>
    <p:sldLayoutId id="2147483876" r:id="rId37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4099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fld id="{52D3B157-F25B-415B-BD26-67745D558F8A}" type="datetime1">
              <a:rPr lang="fi-FI"/>
              <a:pPr>
                <a:defRPr/>
              </a:pPr>
              <a:t>14.12.2020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fld id="{E10AD487-BF46-45CC-A9E1-B52BDC2E0C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0000BF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77" r:id="rId2"/>
    <p:sldLayoutId id="2147483832" r:id="rId3"/>
    <p:sldLayoutId id="2147483878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79" r:id="rId10"/>
    <p:sldLayoutId id="2147483880" r:id="rId11"/>
    <p:sldLayoutId id="2147483881" r:id="rId12"/>
    <p:sldLayoutId id="2147483882" r:id="rId13"/>
    <p:sldLayoutId id="2147483883" r:id="rId14"/>
    <p:sldLayoutId id="2147483884" r:id="rId15"/>
    <p:sldLayoutId id="2147483885" r:id="rId16"/>
    <p:sldLayoutId id="2147483886" r:id="rId17"/>
    <p:sldLayoutId id="2147483887" r:id="rId18"/>
    <p:sldLayoutId id="2147483888" r:id="rId1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0000BF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fld id="{D4E6F507-3CF5-41D0-A99F-1DA584E0949A}" type="datetime1">
              <a:rPr lang="fi-FI"/>
              <a:pPr>
                <a:defRPr/>
              </a:pPr>
              <a:t>14.12.2020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fld id="{BA5F50E2-93C2-4871-9EB0-F88343F5F0F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D4F00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89" r:id="rId2"/>
    <p:sldLayoutId id="2147483839" r:id="rId3"/>
    <p:sldLayoutId id="2147483890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91" r:id="rId10"/>
    <p:sldLayoutId id="2147483892" r:id="rId11"/>
    <p:sldLayoutId id="2147483893" r:id="rId12"/>
    <p:sldLayoutId id="2147483894" r:id="rId13"/>
    <p:sldLayoutId id="2147483895" r:id="rId14"/>
    <p:sldLayoutId id="2147483896" r:id="rId15"/>
    <p:sldLayoutId id="2147483897" r:id="rId16"/>
    <p:sldLayoutId id="2147483898" r:id="rId17"/>
    <p:sldLayoutId id="2147483899" r:id="rId18"/>
    <p:sldLayoutId id="2147483900" r:id="rId1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FD4F00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614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fld id="{B874F9CF-6D11-4405-AFD1-7E59015D009B}" type="datetime1">
              <a:rPr lang="fi-FI"/>
              <a:pPr>
                <a:defRPr/>
              </a:pPr>
              <a:t>14.12.2020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fld id="{76B6D720-3337-4218-9869-F260F9E5C957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009246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901" r:id="rId2"/>
    <p:sldLayoutId id="2147483846" r:id="rId3"/>
    <p:sldLayoutId id="2147483902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903" r:id="rId10"/>
    <p:sldLayoutId id="2147483904" r:id="rId11"/>
    <p:sldLayoutId id="2147483905" r:id="rId12"/>
    <p:sldLayoutId id="2147483906" r:id="rId13"/>
    <p:sldLayoutId id="2147483907" r:id="rId14"/>
    <p:sldLayoutId id="2147483908" r:id="rId15"/>
    <p:sldLayoutId id="2147483909" r:id="rId16"/>
    <p:sldLayoutId id="2147483910" r:id="rId17"/>
    <p:sldLayoutId id="2147483911" r:id="rId18"/>
    <p:sldLayoutId id="2147483912" r:id="rId1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009246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2A2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5468A5-336F-464D-B031-2F6973D42E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sz="4000" dirty="0">
                <a:solidFill>
                  <a:schemeClr val="bg1"/>
                </a:solidFill>
              </a:rPr>
              <a:t>&lt;Projektin nimi / </a:t>
            </a:r>
            <a:br>
              <a:rPr lang="fi-FI" sz="4000" dirty="0">
                <a:solidFill>
                  <a:schemeClr val="bg1"/>
                </a:solidFill>
              </a:rPr>
            </a:br>
            <a:r>
              <a:rPr lang="fi-FI" sz="4000" dirty="0">
                <a:solidFill>
                  <a:schemeClr val="bg1"/>
                </a:solidFill>
              </a:rPr>
              <a:t>kehittämiskohde&gt;</a:t>
            </a:r>
            <a:br>
              <a:rPr lang="fi-FI" sz="4400" dirty="0"/>
            </a:br>
            <a:br>
              <a:rPr lang="fi-FI" sz="4400" dirty="0"/>
            </a:br>
            <a:br>
              <a:rPr lang="fi-FI" sz="4400" dirty="0"/>
            </a:br>
            <a:r>
              <a:rPr lang="fi-FI" sz="4000" dirty="0">
                <a:solidFill>
                  <a:schemeClr val="bg1"/>
                </a:solidFill>
              </a:rPr>
              <a:t>&lt; Projektin kesto / </a:t>
            </a:r>
            <a:br>
              <a:rPr lang="fi-FI" sz="4000" dirty="0">
                <a:solidFill>
                  <a:schemeClr val="bg1"/>
                </a:solidFill>
              </a:rPr>
            </a:br>
            <a:r>
              <a:rPr lang="fi-FI" sz="4000" dirty="0">
                <a:solidFill>
                  <a:schemeClr val="bg1"/>
                </a:solidFill>
              </a:rPr>
              <a:t>kehittämisjakso&gt;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A6E2BEE-8B21-AF42-959B-BAE9234BB2EC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6384" y="4361411"/>
            <a:ext cx="4676824" cy="536575"/>
          </a:xfrm>
        </p:spPr>
        <p:txBody>
          <a:bodyPr rtlCol="0" anchor="b" anchorCtr="0">
            <a:no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i-FI" dirty="0">
                <a:solidFill>
                  <a:schemeClr val="bg1"/>
                </a:solidFill>
              </a:rPr>
              <a:t>&lt;Laatijan nimi&gt;</a:t>
            </a:r>
          </a:p>
        </p:txBody>
      </p:sp>
    </p:spTree>
    <p:extLst>
      <p:ext uri="{BB962C8B-B14F-4D97-AF65-F5344CB8AC3E}">
        <p14:creationId xmlns:p14="http://schemas.microsoft.com/office/powerpoint/2010/main" val="2811453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 Black" panose="020B0604020202020204" pitchFamily="34" charset="0"/>
              </a:rPr>
              <a:t>Yhdenvertaisuus</a:t>
            </a:r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A488C67B-0203-2744-8593-A2EC394643B4}" type="datetime1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14.12.2020</a:t>
            </a:fld>
            <a:endParaRPr lang="fi-FI" altLang="fi-FI" sz="1300" dirty="0">
              <a:solidFill>
                <a:srgbClr val="000000"/>
              </a:solidFill>
            </a:endParaRP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10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graphicFrame>
        <p:nvGraphicFramePr>
          <p:cNvPr id="7" name="Taulukko 6">
            <a:extLst>
              <a:ext uri="{FF2B5EF4-FFF2-40B4-BE49-F238E27FC236}">
                <a16:creationId xmlns:a16="http://schemas.microsoft.com/office/drawing/2014/main" id="{1DCA0C8E-6173-9746-BED1-690F031DA9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527184"/>
              </p:ext>
            </p:extLst>
          </p:nvPr>
        </p:nvGraphicFramePr>
        <p:xfrm>
          <a:off x="457199" y="1489303"/>
          <a:ext cx="11363899" cy="4214024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806329">
                  <a:extLst>
                    <a:ext uri="{9D8B030D-6E8A-4147-A177-3AD203B41FA5}">
                      <a16:colId xmlns:a16="http://schemas.microsoft.com/office/drawing/2014/main" val="2926038727"/>
                    </a:ext>
                  </a:extLst>
                </a:gridCol>
                <a:gridCol w="2787267">
                  <a:extLst>
                    <a:ext uri="{9D8B030D-6E8A-4147-A177-3AD203B41FA5}">
                      <a16:colId xmlns:a16="http://schemas.microsoft.com/office/drawing/2014/main" val="198637523"/>
                    </a:ext>
                  </a:extLst>
                </a:gridCol>
                <a:gridCol w="4770303">
                  <a:extLst>
                    <a:ext uri="{9D8B030D-6E8A-4147-A177-3AD203B41FA5}">
                      <a16:colId xmlns:a16="http://schemas.microsoft.com/office/drawing/2014/main" val="963857083"/>
                    </a:ext>
                  </a:extLst>
                </a:gridCol>
              </a:tblGrid>
              <a:tr h="4639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0" i="0" u="none" strike="noStrike" kern="1200" baseline="0" dirty="0">
                          <a:solidFill>
                            <a:srgbClr val="FFFFFF"/>
                          </a:solidFill>
                          <a:latin typeface="Arial Black" panose="020B0604020202020204" pitchFamily="34" charset="0"/>
                        </a:rPr>
                        <a:t>TOIMENPIDE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A2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0" i="0" u="none" strike="noStrike" kern="1200" baseline="0" dirty="0">
                          <a:solidFill>
                            <a:srgbClr val="FFFFFF"/>
                          </a:solidFill>
                          <a:latin typeface="Arial Black" panose="020B0604020202020204" pitchFamily="34" charset="0"/>
                        </a:rPr>
                        <a:t>PVM ([portti]päätös, hyväksyntä)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A2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0" i="0" u="none" strike="noStrike" kern="1200" baseline="0" dirty="0">
                          <a:solidFill>
                            <a:srgbClr val="FFFFFF"/>
                          </a:solidFill>
                          <a:latin typeface="Arial Black" panose="020B0604020202020204" pitchFamily="34" charset="0"/>
                        </a:rPr>
                        <a:t>vastuuhenkilö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A2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400567"/>
                  </a:ext>
                </a:extLst>
              </a:tr>
              <a:tr h="1167669">
                <a:tc>
                  <a:txBody>
                    <a:bodyPr/>
                    <a:lstStyle/>
                    <a:p>
                      <a:pPr rtl="0"/>
                      <a:r>
                        <a:rPr lang="fi-FI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Yhdenvertaisuuden toteuttamisen suunnitelma laadittu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289395"/>
                  </a:ext>
                </a:extLst>
              </a:tr>
              <a:tr h="1207527">
                <a:tc>
                  <a:txBody>
                    <a:bodyPr/>
                    <a:lstStyle/>
                    <a:p>
                      <a:pPr rtl="0"/>
                      <a:r>
                        <a:rPr lang="fi-FI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Yhdenvertaisuuden toteuttamisen toimenpiteet katselmoitu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431910"/>
                  </a:ext>
                </a:extLst>
              </a:tr>
              <a:tr h="1197428">
                <a:tc gridSpan="3">
                  <a:txBody>
                    <a:bodyPr/>
                    <a:lstStyle/>
                    <a:p>
                      <a:pPr rtl="0"/>
                      <a:r>
                        <a:rPr lang="fi-FI" sz="16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Huomiot </a:t>
                      </a:r>
                      <a:r>
                        <a:rPr lang="fi-FI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&lt;kirjaa tähän kaikki olennaiset huomiot, esim. poikkeamat, riskit ym., jotka ovat vaikuttaneet määräystenmukaisuuden toteuttamiseen&gt;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69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236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 Black" panose="020B0604020202020204" pitchFamily="34" charset="0"/>
              </a:rPr>
              <a:t>Hankinta</a:t>
            </a:r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A488C67B-0203-2744-8593-A2EC394643B4}" type="datetime1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14.12.2020</a:t>
            </a:fld>
            <a:endParaRPr lang="fi-FI" altLang="fi-FI" sz="1300" dirty="0">
              <a:solidFill>
                <a:srgbClr val="000000"/>
              </a:solidFill>
            </a:endParaRP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11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graphicFrame>
        <p:nvGraphicFramePr>
          <p:cNvPr id="7" name="Taulukko 6">
            <a:extLst>
              <a:ext uri="{FF2B5EF4-FFF2-40B4-BE49-F238E27FC236}">
                <a16:creationId xmlns:a16="http://schemas.microsoft.com/office/drawing/2014/main" id="{1DCA0C8E-6173-9746-BED1-690F031DA9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700151"/>
              </p:ext>
            </p:extLst>
          </p:nvPr>
        </p:nvGraphicFramePr>
        <p:xfrm>
          <a:off x="457200" y="1083179"/>
          <a:ext cx="11363899" cy="4934011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806329">
                  <a:extLst>
                    <a:ext uri="{9D8B030D-6E8A-4147-A177-3AD203B41FA5}">
                      <a16:colId xmlns:a16="http://schemas.microsoft.com/office/drawing/2014/main" val="2926038727"/>
                    </a:ext>
                  </a:extLst>
                </a:gridCol>
                <a:gridCol w="2787267">
                  <a:extLst>
                    <a:ext uri="{9D8B030D-6E8A-4147-A177-3AD203B41FA5}">
                      <a16:colId xmlns:a16="http://schemas.microsoft.com/office/drawing/2014/main" val="198637523"/>
                    </a:ext>
                  </a:extLst>
                </a:gridCol>
                <a:gridCol w="4770303">
                  <a:extLst>
                    <a:ext uri="{9D8B030D-6E8A-4147-A177-3AD203B41FA5}">
                      <a16:colId xmlns:a16="http://schemas.microsoft.com/office/drawing/2014/main" val="963857083"/>
                    </a:ext>
                  </a:extLst>
                </a:gridCol>
              </a:tblGrid>
              <a:tr h="4549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0" i="0" u="none" strike="noStrike" kern="1200" baseline="0" dirty="0">
                          <a:solidFill>
                            <a:srgbClr val="FFFFFF"/>
                          </a:solidFill>
                          <a:latin typeface="Arial Black" panose="020B0604020202020204" pitchFamily="34" charset="0"/>
                        </a:rPr>
                        <a:t>TOIMENPIDE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A2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0" i="0" u="none" strike="noStrike" kern="1200" baseline="0" dirty="0">
                          <a:solidFill>
                            <a:srgbClr val="FFFFFF"/>
                          </a:solidFill>
                          <a:latin typeface="Arial Black" panose="020B0604020202020204" pitchFamily="34" charset="0"/>
                        </a:rPr>
                        <a:t>PVM ([portti]päätös, hyväksyntä)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A2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0" i="0" u="none" strike="noStrike" kern="1200" baseline="0" dirty="0">
                          <a:solidFill>
                            <a:srgbClr val="FFFFFF"/>
                          </a:solidFill>
                          <a:latin typeface="Arial Black" panose="020B0604020202020204" pitchFamily="34" charset="0"/>
                        </a:rPr>
                        <a:t>vastuuhenkilö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A2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400567"/>
                  </a:ext>
                </a:extLst>
              </a:tr>
              <a:tr h="634531">
                <a:tc>
                  <a:txBody>
                    <a:bodyPr/>
                    <a:lstStyle/>
                    <a:p>
                      <a:pPr rtl="0"/>
                      <a:r>
                        <a:rPr lang="fi-FI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Hankinnan valmistelu tehty hankintaohjeen mukaisesti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289395"/>
                  </a:ext>
                </a:extLst>
              </a:tr>
              <a:tr h="863463">
                <a:tc>
                  <a:txBody>
                    <a:bodyPr/>
                    <a:lstStyle/>
                    <a:p>
                      <a:pPr rtl="0"/>
                      <a:r>
                        <a:rPr lang="fi-FI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Tietosuoja sopimuksissa ja hankinnoissa varmistettu tietosuojan prosessin mukaisella tavalla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431910"/>
                  </a:ext>
                </a:extLst>
              </a:tr>
              <a:tr h="661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Hankinnan riskienhallinnan suunnitelma tehty</a:t>
                      </a:r>
                    </a:p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923656"/>
                  </a:ext>
                </a:extLst>
              </a:tr>
              <a:tr h="6833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Kilpailutukseen ja hankintaan liittyvät toimenpiteet tehty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77865"/>
                  </a:ext>
                </a:extLst>
              </a:tr>
              <a:tr h="1197428">
                <a:tc gridSpan="3">
                  <a:txBody>
                    <a:bodyPr/>
                    <a:lstStyle/>
                    <a:p>
                      <a:pPr rtl="0"/>
                      <a:r>
                        <a:rPr lang="fi-FI" sz="16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Huomiot </a:t>
                      </a:r>
                      <a:r>
                        <a:rPr lang="fi-FI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&lt;kirjaa tähän kaikki olennaiset huomiot, esim. poikkeamat, riskit ym., jotka ovat vaikuttaneet määräystenmukaisuuden toteuttamiseen. Jos kehittämiseen ei liity hankintaa, merkitse se tähän&gt;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69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9732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 Black" panose="020B0604020202020204" pitchFamily="34" charset="0"/>
              </a:rPr>
              <a:t>Dokumentointi ja arkistointi</a:t>
            </a:r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A488C67B-0203-2744-8593-A2EC394643B4}" type="datetime1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14.12.2020</a:t>
            </a:fld>
            <a:endParaRPr lang="fi-FI" altLang="fi-FI" sz="1300" dirty="0">
              <a:solidFill>
                <a:srgbClr val="000000"/>
              </a:solidFill>
            </a:endParaRP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12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6" name="Sisällön paikkamerkki 2">
            <a:extLst>
              <a:ext uri="{FF2B5EF4-FFF2-40B4-BE49-F238E27FC236}">
                <a16:creationId xmlns:a16="http://schemas.microsoft.com/office/drawing/2014/main" id="{1060A3F9-C764-4AE0-BE54-A11B82BEFF7C}"/>
              </a:ext>
            </a:extLst>
          </p:cNvPr>
          <p:cNvSpPr txBox="1">
            <a:spLocks/>
          </p:cNvSpPr>
          <p:nvPr/>
        </p:nvSpPr>
        <p:spPr>
          <a:xfrm>
            <a:off x="457200" y="1196975"/>
            <a:ext cx="11234738" cy="4979988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C2A251"/>
              </a:buClr>
            </a:pPr>
            <a:r>
              <a:rPr lang="fi-FI" dirty="0"/>
              <a:t>&lt;Kuvaa lyhyesti, miten määräystenmukaisuuden kannalta olennaiset päätökset ym. on dokumentoitu ja tallennettu (arkistoitu)&gt;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1588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 Black" panose="020B0604020202020204" pitchFamily="34" charset="0"/>
              </a:rPr>
              <a:t>Opit, esimerkit ja kehittämisideat</a:t>
            </a:r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A488C67B-0203-2744-8593-A2EC394643B4}" type="datetime1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14.12.2020</a:t>
            </a:fld>
            <a:endParaRPr lang="fi-FI" altLang="fi-FI" sz="1300" dirty="0">
              <a:solidFill>
                <a:srgbClr val="000000"/>
              </a:solidFill>
            </a:endParaRP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13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6" name="Sisällön paikkamerkki 2">
            <a:extLst>
              <a:ext uri="{FF2B5EF4-FFF2-40B4-BE49-F238E27FC236}">
                <a16:creationId xmlns:a16="http://schemas.microsoft.com/office/drawing/2014/main" id="{1060A3F9-C764-4AE0-BE54-A11B82BEFF7C}"/>
              </a:ext>
            </a:extLst>
          </p:cNvPr>
          <p:cNvSpPr txBox="1">
            <a:spLocks/>
          </p:cNvSpPr>
          <p:nvPr/>
        </p:nvSpPr>
        <p:spPr>
          <a:xfrm>
            <a:off x="457200" y="1196975"/>
            <a:ext cx="11234738" cy="4979988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C2A251"/>
              </a:buClr>
            </a:pPr>
            <a:r>
              <a:rPr lang="fi-FI" dirty="0"/>
              <a:t>&lt;Tälle dialle voit vielä lopuksi kuvata, mitä erityisiä määräystenmukaisuuden tai eri osa-alueiden prosessien noudattamiseen liittyviä seikkoja oivalsitte tai syntyikö kehittämistoiveita/-ideoita.&gt;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66230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z="3200" dirty="0">
                <a:latin typeface="Arial Black" panose="020B0604020202020204" pitchFamily="34" charset="0"/>
              </a:rPr>
              <a:t>KÄYTTÖOHJE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6DE5C86-3A2E-488B-839C-A9AF70AE9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2A251"/>
              </a:buClr>
            </a:pPr>
            <a:r>
              <a:rPr lang="fi-FI" sz="2000" dirty="0">
                <a:latin typeface="+mj-lt"/>
              </a:rPr>
              <a:t>K</a:t>
            </a:r>
            <a:r>
              <a:rPr lang="fi-FI" sz="2000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äytä tätä asiakirjaa projektin/ kehittämistoimenpiteen määräystenmukaisuuden seuraamisessa päätöksentekovaiheissa. </a:t>
            </a:r>
          </a:p>
          <a:p>
            <a:pPr lvl="1">
              <a:buClr>
                <a:srgbClr val="C2A251"/>
              </a:buClr>
            </a:pPr>
            <a:r>
              <a:rPr lang="fi-FI" sz="2000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Projektimallissa määräystenmukaisuuden seuranta liittyy porttipäätöksiin. Jatkuvassa palvelukehittämisessä, ketterässä kokeilussa tai muussa, </a:t>
            </a:r>
            <a:r>
              <a:rPr lang="fi-FI" sz="2000" dirty="0" err="1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projektoimattomassa</a:t>
            </a:r>
            <a:r>
              <a:rPr lang="fi-FI" sz="2000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 kehittämisessä tuoteomistajan on määriteltävä määräystenmukaisuuden tarkastelusykli, jolla varmistetaan toiminnan oikeellisuus ja laatu.</a:t>
            </a:r>
          </a:p>
          <a:p>
            <a:pPr lvl="1">
              <a:buClr>
                <a:srgbClr val="C2A251"/>
              </a:buClr>
            </a:pPr>
            <a:endParaRPr lang="fi-FI" sz="1900" dirty="0">
              <a:solidFill>
                <a:schemeClr val="tx1"/>
              </a:solidFill>
              <a:latin typeface="+mj-lt"/>
              <a:cs typeface="Calibri" panose="020F0502020204030204" pitchFamily="34" charset="0"/>
            </a:endParaRPr>
          </a:p>
          <a:p>
            <a:pPr>
              <a:buClr>
                <a:srgbClr val="C2A251"/>
              </a:buClr>
            </a:pPr>
            <a:r>
              <a:rPr lang="fi-FI" sz="2000" dirty="0">
                <a:latin typeface="+mj-lt"/>
                <a:cs typeface="Calibri" panose="020F0502020204030204" pitchFamily="34" charset="0"/>
              </a:rPr>
              <a:t>Muokkaa raportointipohjaa tarkoituksenmukaisesti. Jos esim. kehittämistyön taustoitus on käsitelty muussa yhteydessä, yhdistele muualta tai poista dioja tästä. Käytä hyvää harkintaa. </a:t>
            </a:r>
          </a:p>
          <a:p>
            <a:pPr lvl="1">
              <a:buClr>
                <a:srgbClr val="C2A251"/>
              </a:buClr>
            </a:pPr>
            <a:r>
              <a:rPr lang="fi-FI" sz="2000" dirty="0">
                <a:latin typeface="+mj-lt"/>
                <a:cs typeface="Calibri" panose="020F0502020204030204" pitchFamily="34" charset="0"/>
              </a:rPr>
              <a:t>Jos poistat/lisäät dioja, huolehdi kuitenkin, että määräystenmukaisuuden toteutus ja seuranta tulee kokonaisuudessaan raportoitua ja hyväksyttyä kehittämistoimenpiteen/-projektin toteutusvaiheen päätteeksi. </a:t>
            </a:r>
          </a:p>
          <a:p>
            <a:pPr lvl="1">
              <a:buClr>
                <a:srgbClr val="C2A251"/>
              </a:buClr>
            </a:pPr>
            <a:r>
              <a:rPr lang="fi-FI" sz="2000" dirty="0">
                <a:latin typeface="+mj-lt"/>
                <a:cs typeface="Calibri" panose="020F0502020204030204" pitchFamily="34" charset="0"/>
              </a:rPr>
              <a:t>Mahdollisesti poistettavat/toisaalla raportoidut asiat on merkitty otsikossa asteriskilla *</a:t>
            </a:r>
            <a:endParaRPr lang="fi-FI" sz="1900" dirty="0">
              <a:latin typeface="+mj-lt"/>
              <a:cs typeface="Calibri" panose="020F0502020204030204" pitchFamily="34" charset="0"/>
            </a:endParaRPr>
          </a:p>
          <a:p>
            <a:pPr>
              <a:buClr>
                <a:srgbClr val="C2A251"/>
              </a:buClr>
            </a:pPr>
            <a:r>
              <a:rPr lang="fi-FI" sz="2000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Tallenna tämä asiakirja on asianmukaisesti.</a:t>
            </a:r>
          </a:p>
          <a:p>
            <a:pPr marL="0" indent="0">
              <a:buClr>
                <a:srgbClr val="C2A251"/>
              </a:buClr>
              <a:buNone/>
            </a:pPr>
            <a:endParaRPr lang="fi-FI" sz="2000" dirty="0">
              <a:solidFill>
                <a:schemeClr val="tx1"/>
              </a:solidFill>
              <a:latin typeface="+mj-lt"/>
              <a:cs typeface="Calibri" panose="020F0502020204030204" pitchFamily="34" charset="0"/>
            </a:endParaRPr>
          </a:p>
          <a:p>
            <a:pPr>
              <a:buClr>
                <a:srgbClr val="C2A251"/>
              </a:buClr>
            </a:pPr>
            <a:r>
              <a:rPr lang="fi-FI" sz="2000" i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Dioihin on kirjattu &lt;selitteet&gt; sisällöstä. Poista selitteet ja tämä kalvo lopullisesta raportista.</a:t>
            </a:r>
            <a:endParaRPr lang="fi-FI" sz="1600" i="1" dirty="0">
              <a:latin typeface="+mj-lt"/>
            </a:endParaRPr>
          </a:p>
          <a:p>
            <a:pPr>
              <a:buClr>
                <a:srgbClr val="C2A251"/>
              </a:buClr>
            </a:pPr>
            <a:endParaRPr lang="fi-FI" sz="1600" dirty="0">
              <a:latin typeface="+mj-lt"/>
            </a:endParaRPr>
          </a:p>
          <a:p>
            <a:pPr marL="0" indent="0">
              <a:buNone/>
            </a:pPr>
            <a:endParaRPr lang="fi-FI" sz="1600" dirty="0">
              <a:latin typeface="+mj-lt"/>
            </a:endParaRPr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A488C67B-0203-2744-8593-A2EC394643B4}" type="datetime1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14.12.2020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</a:t>
            </a:fld>
            <a:endParaRPr lang="fi-FI" altLang="fi-FI" sz="1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76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z="3200" dirty="0">
                <a:latin typeface="Arial Black" panose="020B0604020202020204" pitchFamily="34" charset="0"/>
              </a:rPr>
              <a:t>Tausta, kuvaus ja kytkentä strategiaan *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6DE5C86-3A2E-488B-839C-A9AF70AE9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2A251"/>
              </a:buClr>
            </a:pPr>
            <a:r>
              <a:rPr lang="fi-FI" dirty="0"/>
              <a:t>&lt;Kuvaa lyhyesti kehittämistyön pääkohdat: mikä käynnisti kehittämisen, mikä oli/on tavoite, mikä kehittämisen tyyli valittiin&gt;</a:t>
            </a:r>
          </a:p>
          <a:p>
            <a:pPr>
              <a:buClr>
                <a:srgbClr val="C2A251"/>
              </a:buClr>
            </a:pPr>
            <a:r>
              <a:rPr lang="fi-FI" dirty="0"/>
              <a:t>&lt;Kehittämisorganisaation jäsenet ja heidän roolinsa.&gt;</a:t>
            </a:r>
          </a:p>
          <a:p>
            <a:pPr>
              <a:buClr>
                <a:srgbClr val="C2A251"/>
              </a:buClr>
            </a:pPr>
            <a:endParaRPr lang="fi-FI" dirty="0"/>
          </a:p>
          <a:p>
            <a:pPr marL="0" indent="0">
              <a:buClr>
                <a:srgbClr val="C2A251"/>
              </a:buClr>
              <a:buNone/>
            </a:pPr>
            <a:endParaRPr lang="fi-FI" dirty="0"/>
          </a:p>
          <a:p>
            <a:pPr>
              <a:buClr>
                <a:srgbClr val="C2A251"/>
              </a:buClr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A488C67B-0203-2744-8593-A2EC394643B4}" type="datetime1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14.12.2020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3</a:t>
            </a:fld>
            <a:endParaRPr lang="fi-FI" altLang="fi-FI" sz="1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902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z="3200" dirty="0">
                <a:latin typeface="Arial Black" panose="020B0604020202020204" pitchFamily="34" charset="0"/>
              </a:rPr>
              <a:t>Toteutus, resurssit ja budjetti *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6DE5C86-3A2E-488B-839C-A9AF70AE9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2A251"/>
              </a:buClr>
            </a:pPr>
            <a:r>
              <a:rPr lang="fi-FI" dirty="0"/>
              <a:t>&lt;Kuvaa lyhyesti toteutustapa, resurssit ja budjetti. Huom. jos käytät projektimallia, voit hyödyntää tässä kohdassa projektimallin asiakirjaa&gt;</a:t>
            </a:r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A488C67B-0203-2744-8593-A2EC394643B4}" type="datetime1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14.12.2020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4</a:t>
            </a:fld>
            <a:endParaRPr lang="fi-FI" altLang="fi-FI" sz="1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603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 Black" panose="020B0604020202020204" pitchFamily="34" charset="0"/>
              </a:rPr>
              <a:t>Määräystenmukaisuuden yhteenveto</a:t>
            </a:r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A488C67B-0203-2744-8593-A2EC394643B4}" type="datetime1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14.12.2020</a:t>
            </a:fld>
            <a:endParaRPr lang="fi-FI" altLang="fi-FI" sz="1300" dirty="0">
              <a:solidFill>
                <a:srgbClr val="000000"/>
              </a:solidFill>
            </a:endParaRP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5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6" name="Sisällön paikkamerkki 2">
            <a:extLst>
              <a:ext uri="{FF2B5EF4-FFF2-40B4-BE49-F238E27FC236}">
                <a16:creationId xmlns:a16="http://schemas.microsoft.com/office/drawing/2014/main" id="{1060A3F9-C764-4AE0-BE54-A11B82BEFF7C}"/>
              </a:ext>
            </a:extLst>
          </p:cNvPr>
          <p:cNvSpPr txBox="1">
            <a:spLocks/>
          </p:cNvSpPr>
          <p:nvPr/>
        </p:nvSpPr>
        <p:spPr>
          <a:xfrm>
            <a:off x="457200" y="1196975"/>
            <a:ext cx="11234738" cy="4979988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C2A251"/>
              </a:buClr>
            </a:pPr>
            <a:r>
              <a:rPr lang="fi-FI" dirty="0"/>
              <a:t>&lt;Kuvaa tähän, miten määräystenmukaisuuden noudattamisessa päätettiin toimia kehittämistyössä. Mikäli kyseessä on jatkuva palvelukehittäminen tms. </a:t>
            </a:r>
            <a:r>
              <a:rPr lang="fi-FI" dirty="0" err="1"/>
              <a:t>projektoimaton</a:t>
            </a:r>
            <a:r>
              <a:rPr lang="fi-FI" dirty="0"/>
              <a:t> kehittäminen, kerro, millaisella tarkastelusyklillä kehittämisen määräystenmukaisuutta päätettiin valvoa ennen julkaisua, ja miksi.&gt;</a:t>
            </a:r>
          </a:p>
        </p:txBody>
      </p:sp>
    </p:spTree>
    <p:extLst>
      <p:ext uri="{BB962C8B-B14F-4D97-AF65-F5344CB8AC3E}">
        <p14:creationId xmlns:p14="http://schemas.microsoft.com/office/powerpoint/2010/main" val="4170700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 Black" panose="020B0604020202020204" pitchFamily="34" charset="0"/>
              </a:rPr>
              <a:t>Tiedonhallinta</a:t>
            </a:r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A488C67B-0203-2744-8593-A2EC394643B4}" type="datetime1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14.12.2020</a:t>
            </a:fld>
            <a:endParaRPr lang="fi-FI" altLang="fi-FI" sz="1300" dirty="0">
              <a:solidFill>
                <a:srgbClr val="000000"/>
              </a:solidFill>
            </a:endParaRP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6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graphicFrame>
        <p:nvGraphicFramePr>
          <p:cNvPr id="7" name="Taulukko 6">
            <a:extLst>
              <a:ext uri="{FF2B5EF4-FFF2-40B4-BE49-F238E27FC236}">
                <a16:creationId xmlns:a16="http://schemas.microsoft.com/office/drawing/2014/main" id="{1DCA0C8E-6173-9746-BED1-690F031DA9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30940"/>
              </p:ext>
            </p:extLst>
          </p:nvPr>
        </p:nvGraphicFramePr>
        <p:xfrm>
          <a:off x="457199" y="1489303"/>
          <a:ext cx="11363899" cy="513459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806329">
                  <a:extLst>
                    <a:ext uri="{9D8B030D-6E8A-4147-A177-3AD203B41FA5}">
                      <a16:colId xmlns:a16="http://schemas.microsoft.com/office/drawing/2014/main" val="2926038727"/>
                    </a:ext>
                  </a:extLst>
                </a:gridCol>
                <a:gridCol w="2787267">
                  <a:extLst>
                    <a:ext uri="{9D8B030D-6E8A-4147-A177-3AD203B41FA5}">
                      <a16:colId xmlns:a16="http://schemas.microsoft.com/office/drawing/2014/main" val="198637523"/>
                    </a:ext>
                  </a:extLst>
                </a:gridCol>
                <a:gridCol w="4770303">
                  <a:extLst>
                    <a:ext uri="{9D8B030D-6E8A-4147-A177-3AD203B41FA5}">
                      <a16:colId xmlns:a16="http://schemas.microsoft.com/office/drawing/2014/main" val="963857083"/>
                    </a:ext>
                  </a:extLst>
                </a:gridCol>
              </a:tblGrid>
              <a:tr h="5960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0" i="0" u="none" strike="noStrike" kern="1200" baseline="0" dirty="0">
                          <a:solidFill>
                            <a:srgbClr val="FFFFFF"/>
                          </a:solidFill>
                          <a:latin typeface="Arial Black" panose="020B0604020202020204" pitchFamily="34" charset="0"/>
                        </a:rPr>
                        <a:t>TOIMENPIDE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A2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0" i="0" u="none" strike="noStrike" kern="1200" baseline="0" dirty="0">
                          <a:solidFill>
                            <a:srgbClr val="FFFFFF"/>
                          </a:solidFill>
                          <a:latin typeface="Arial Black" panose="020B0604020202020204" pitchFamily="34" charset="0"/>
                        </a:rPr>
                        <a:t>PVM ([portti]päätös, hyväksyntä)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A2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0" i="0" u="none" strike="noStrike" kern="1200" baseline="0" dirty="0">
                          <a:solidFill>
                            <a:srgbClr val="FFFFFF"/>
                          </a:solidFill>
                          <a:latin typeface="Arial Black" panose="020B0604020202020204" pitchFamily="34" charset="0"/>
                        </a:rPr>
                        <a:t>vastuuhenkilö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A2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400567"/>
                  </a:ext>
                </a:extLst>
              </a:tr>
              <a:tr h="722822">
                <a:tc>
                  <a:txBody>
                    <a:bodyPr/>
                    <a:lstStyle/>
                    <a:p>
                      <a:pPr rtl="0"/>
                      <a:r>
                        <a:rPr lang="fi-FI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Tiedonhallinnan alkukartoitus tehty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i-FI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&lt;merkitse aina tähän sarakkeeseen, koska asia on käsitelty / projektin porttipäätöksen pvm&gt; 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289395"/>
                  </a:ext>
                </a:extLst>
              </a:tr>
              <a:tr h="1122210">
                <a:tc>
                  <a:txBody>
                    <a:bodyPr/>
                    <a:lstStyle/>
                    <a:p>
                      <a:pPr rtl="0"/>
                      <a:r>
                        <a:rPr lang="fi-FI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Muutosvaikutusten arviointi (MVA) tehty / todettu, ettei tarvetta tehdä</a:t>
                      </a:r>
                    </a:p>
                    <a:p>
                      <a:pPr rtl="0"/>
                      <a:r>
                        <a:rPr lang="fi-FI" sz="1600" b="0" i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(jos </a:t>
                      </a:r>
                      <a:r>
                        <a:rPr lang="fi-FI" sz="1600" b="0" i="1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MVAta</a:t>
                      </a:r>
                      <a:r>
                        <a:rPr lang="fi-FI" sz="1600" b="0" i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ei tehdä, kuvaa alle olennaiset syyt)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431910"/>
                  </a:ext>
                </a:extLst>
              </a:tr>
              <a:tr h="1122210">
                <a:tc>
                  <a:txBody>
                    <a:bodyPr/>
                    <a:lstStyle/>
                    <a:p>
                      <a:pPr rtl="0"/>
                      <a:r>
                        <a:rPr lang="fi-FI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MVA katselmoitu, muutokset tiedonhallintamalliin raportoitu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435340"/>
                  </a:ext>
                </a:extLst>
              </a:tr>
              <a:tr h="1112825">
                <a:tc gridSpan="3">
                  <a:txBody>
                    <a:bodyPr/>
                    <a:lstStyle/>
                    <a:p>
                      <a:pPr rtl="0"/>
                      <a:r>
                        <a:rPr lang="fi-FI" sz="16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Huomiot </a:t>
                      </a:r>
                      <a:r>
                        <a:rPr lang="fi-FI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&lt;kirjaa tähän kaikki olennaiset poikkeamat ja huomiot. 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69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628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 Black" panose="020B0604020202020204" pitchFamily="34" charset="0"/>
              </a:rPr>
              <a:t>Tietoturva</a:t>
            </a:r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A488C67B-0203-2744-8593-A2EC394643B4}" type="datetime1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14.12.2020</a:t>
            </a:fld>
            <a:endParaRPr lang="fi-FI" altLang="fi-FI" sz="1300" dirty="0">
              <a:solidFill>
                <a:srgbClr val="000000"/>
              </a:solidFill>
            </a:endParaRP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7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graphicFrame>
        <p:nvGraphicFramePr>
          <p:cNvPr id="7" name="Taulukko 6">
            <a:extLst>
              <a:ext uri="{FF2B5EF4-FFF2-40B4-BE49-F238E27FC236}">
                <a16:creationId xmlns:a16="http://schemas.microsoft.com/office/drawing/2014/main" id="{1DCA0C8E-6173-9746-BED1-690F031DA9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407101"/>
              </p:ext>
            </p:extLst>
          </p:nvPr>
        </p:nvGraphicFramePr>
        <p:xfrm>
          <a:off x="457200" y="885326"/>
          <a:ext cx="11363899" cy="5108499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4379205">
                  <a:extLst>
                    <a:ext uri="{9D8B030D-6E8A-4147-A177-3AD203B41FA5}">
                      <a16:colId xmlns:a16="http://schemas.microsoft.com/office/drawing/2014/main" val="2926038727"/>
                    </a:ext>
                  </a:extLst>
                </a:gridCol>
                <a:gridCol w="2985571">
                  <a:extLst>
                    <a:ext uri="{9D8B030D-6E8A-4147-A177-3AD203B41FA5}">
                      <a16:colId xmlns:a16="http://schemas.microsoft.com/office/drawing/2014/main" val="198637523"/>
                    </a:ext>
                  </a:extLst>
                </a:gridCol>
                <a:gridCol w="3999123">
                  <a:extLst>
                    <a:ext uri="{9D8B030D-6E8A-4147-A177-3AD203B41FA5}">
                      <a16:colId xmlns:a16="http://schemas.microsoft.com/office/drawing/2014/main" val="963857083"/>
                    </a:ext>
                  </a:extLst>
                </a:gridCol>
              </a:tblGrid>
              <a:tr h="5948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0" i="0" u="none" strike="noStrike" kern="1200" baseline="0" dirty="0">
                          <a:solidFill>
                            <a:srgbClr val="FFFFFF"/>
                          </a:solidFill>
                          <a:latin typeface="Arial Black" panose="020B0604020202020204" pitchFamily="34" charset="0"/>
                        </a:rPr>
                        <a:t>TOIMENPIDE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A2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0" i="0" u="none" strike="noStrike" kern="1200" baseline="0" dirty="0">
                          <a:solidFill>
                            <a:srgbClr val="FFFFFF"/>
                          </a:solidFill>
                          <a:latin typeface="Arial Black" panose="020B0604020202020204" pitchFamily="34" charset="0"/>
                        </a:rPr>
                        <a:t>PVM ([portti]päätös, hyväksyntä)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A2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0" i="0" u="none" strike="noStrike" kern="1200" baseline="0" dirty="0">
                          <a:solidFill>
                            <a:srgbClr val="FFFFFF"/>
                          </a:solidFill>
                          <a:latin typeface="Arial Black" panose="020B0604020202020204" pitchFamily="34" charset="0"/>
                        </a:rPr>
                        <a:t>vastuuhenkilö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A2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400567"/>
                  </a:ext>
                </a:extLst>
              </a:tr>
              <a:tr h="594856">
                <a:tc>
                  <a:txBody>
                    <a:bodyPr/>
                    <a:lstStyle/>
                    <a:p>
                      <a:pPr rtl="0"/>
                      <a:r>
                        <a:rPr lang="fi-FI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Tietoturvan alkukartoitus tehty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289395"/>
                  </a:ext>
                </a:extLst>
              </a:tr>
              <a:tr h="455769">
                <a:tc>
                  <a:txBody>
                    <a:bodyPr/>
                    <a:lstStyle/>
                    <a:p>
                      <a:pPr rtl="0"/>
                      <a:r>
                        <a:rPr lang="fi-FI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Tietoturvatason määritys tehty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431910"/>
                  </a:ext>
                </a:extLst>
              </a:tr>
              <a:tr h="4828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Kytkentä tiedonhallinnan </a:t>
                      </a:r>
                      <a:r>
                        <a:rPr lang="fi-FI" sz="16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MVA:han</a:t>
                      </a:r>
                      <a:r>
                        <a:rPr lang="fi-FI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huomioitu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564058"/>
                  </a:ext>
                </a:extLst>
              </a:tr>
              <a:tr h="455769">
                <a:tc>
                  <a:txBody>
                    <a:bodyPr/>
                    <a:lstStyle/>
                    <a:p>
                      <a:pPr rtl="0"/>
                      <a:r>
                        <a:rPr lang="fi-FI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Tietoturvasuunnitelma tehty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126529"/>
                  </a:ext>
                </a:extLst>
              </a:tr>
              <a:tr h="455769">
                <a:tc>
                  <a:txBody>
                    <a:bodyPr/>
                    <a:lstStyle/>
                    <a:p>
                      <a:pPr rtl="0"/>
                      <a:r>
                        <a:rPr lang="fi-FI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Laadunvarmistussuunnitelma tehty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268218"/>
                  </a:ext>
                </a:extLst>
              </a:tr>
              <a:tr h="455769">
                <a:tc>
                  <a:txBody>
                    <a:bodyPr/>
                    <a:lstStyle/>
                    <a:p>
                      <a:pPr rtl="0"/>
                      <a:r>
                        <a:rPr lang="fi-FI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Riskienkäsittelysuunnitelma tehty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92439"/>
                  </a:ext>
                </a:extLst>
              </a:tr>
              <a:tr h="455769">
                <a:tc>
                  <a:txBody>
                    <a:bodyPr/>
                    <a:lstStyle/>
                    <a:p>
                      <a:pPr rtl="0"/>
                      <a:r>
                        <a:rPr lang="fi-FI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Tietoturvatarkastus tehty 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733411"/>
                  </a:ext>
                </a:extLst>
              </a:tr>
              <a:tr h="1110536">
                <a:tc gridSpan="3">
                  <a:txBody>
                    <a:bodyPr/>
                    <a:lstStyle/>
                    <a:p>
                      <a:pPr rtl="0"/>
                      <a:r>
                        <a:rPr lang="fi-FI" sz="16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Huomiot </a:t>
                      </a:r>
                      <a:r>
                        <a:rPr lang="fi-FI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&lt;kirjaa tähän kaikki olennaiset poikkeamat ja huomiot. Jos tietoturvan osalta ei ole tarvetta muutosvaikutusten arviointiin (tiedonhallintalaki, 4. luku) ei ole, kerro lyhyesti, miksi&gt;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69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996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 Black" panose="020B0604020202020204" pitchFamily="34" charset="0"/>
              </a:rPr>
              <a:t>Tietosuoja</a:t>
            </a:r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A488C67B-0203-2744-8593-A2EC394643B4}" type="datetime1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14.12.2020</a:t>
            </a:fld>
            <a:endParaRPr lang="fi-FI" altLang="fi-FI" sz="1300" dirty="0">
              <a:solidFill>
                <a:srgbClr val="000000"/>
              </a:solidFill>
            </a:endParaRP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8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graphicFrame>
        <p:nvGraphicFramePr>
          <p:cNvPr id="7" name="Taulukko 6">
            <a:extLst>
              <a:ext uri="{FF2B5EF4-FFF2-40B4-BE49-F238E27FC236}">
                <a16:creationId xmlns:a16="http://schemas.microsoft.com/office/drawing/2014/main" id="{1DCA0C8E-6173-9746-BED1-690F031DA9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173850"/>
              </p:ext>
            </p:extLst>
          </p:nvPr>
        </p:nvGraphicFramePr>
        <p:xfrm>
          <a:off x="457199" y="1489303"/>
          <a:ext cx="11363899" cy="4214024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806329">
                  <a:extLst>
                    <a:ext uri="{9D8B030D-6E8A-4147-A177-3AD203B41FA5}">
                      <a16:colId xmlns:a16="http://schemas.microsoft.com/office/drawing/2014/main" val="2926038727"/>
                    </a:ext>
                  </a:extLst>
                </a:gridCol>
                <a:gridCol w="2787267">
                  <a:extLst>
                    <a:ext uri="{9D8B030D-6E8A-4147-A177-3AD203B41FA5}">
                      <a16:colId xmlns:a16="http://schemas.microsoft.com/office/drawing/2014/main" val="198637523"/>
                    </a:ext>
                  </a:extLst>
                </a:gridCol>
                <a:gridCol w="4770303">
                  <a:extLst>
                    <a:ext uri="{9D8B030D-6E8A-4147-A177-3AD203B41FA5}">
                      <a16:colId xmlns:a16="http://schemas.microsoft.com/office/drawing/2014/main" val="963857083"/>
                    </a:ext>
                  </a:extLst>
                </a:gridCol>
              </a:tblGrid>
              <a:tr h="4639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0" i="0" u="none" strike="noStrike" kern="1200" baseline="0" dirty="0">
                          <a:solidFill>
                            <a:srgbClr val="FFFFFF"/>
                          </a:solidFill>
                          <a:latin typeface="Arial Black" panose="020B0604020202020204" pitchFamily="34" charset="0"/>
                        </a:rPr>
                        <a:t>TOIMENPIDE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A2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0" i="0" u="none" strike="noStrike" kern="1200" baseline="0" dirty="0">
                          <a:solidFill>
                            <a:srgbClr val="FFFFFF"/>
                          </a:solidFill>
                          <a:latin typeface="Arial Black" panose="020B0604020202020204" pitchFamily="34" charset="0"/>
                        </a:rPr>
                        <a:t>PVM ([portti]päätös, hyväksyntä)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A2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0" i="0" u="none" strike="noStrike" kern="1200" baseline="0" dirty="0">
                          <a:solidFill>
                            <a:srgbClr val="FFFFFF"/>
                          </a:solidFill>
                          <a:latin typeface="Arial Black" panose="020B0604020202020204" pitchFamily="34" charset="0"/>
                        </a:rPr>
                        <a:t>vastuuhenkilö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A2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400567"/>
                  </a:ext>
                </a:extLst>
              </a:tr>
              <a:tr h="1167669">
                <a:tc>
                  <a:txBody>
                    <a:bodyPr/>
                    <a:lstStyle/>
                    <a:p>
                      <a:pPr rtl="0"/>
                      <a:r>
                        <a:rPr lang="fi-FI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Tietosuojan alkukartoitus tehty ja alkukartoituksen perusteella käynnistetty prosessin mukaiset toimenpiteet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289395"/>
                  </a:ext>
                </a:extLst>
              </a:tr>
              <a:tr h="1207527">
                <a:tc>
                  <a:txBody>
                    <a:bodyPr/>
                    <a:lstStyle/>
                    <a:p>
                      <a:pPr rtl="0"/>
                      <a:r>
                        <a:rPr lang="fi-FI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Tietosuojan prosessin toteuttaminen suoritettu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431910"/>
                  </a:ext>
                </a:extLst>
              </a:tr>
              <a:tr h="1197428">
                <a:tc gridSpan="3">
                  <a:txBody>
                    <a:bodyPr/>
                    <a:lstStyle/>
                    <a:p>
                      <a:pPr rtl="0"/>
                      <a:r>
                        <a:rPr lang="fi-FI" sz="16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Huomiot </a:t>
                      </a:r>
                      <a:r>
                        <a:rPr lang="fi-FI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&lt;kirjaa tähän kaikki olennaiset huomiot, jotka ovat vaikuttaneet tietosuojan varmistamisen prosessin etenemiseen&gt;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69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44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 Black" panose="020B0604020202020204" pitchFamily="34" charset="0"/>
              </a:rPr>
              <a:t>Saavutettavuus</a:t>
            </a:r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A488C67B-0203-2744-8593-A2EC394643B4}" type="datetime1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14.12.2020</a:t>
            </a:fld>
            <a:endParaRPr lang="fi-FI" altLang="fi-FI" sz="1300" dirty="0">
              <a:solidFill>
                <a:srgbClr val="000000"/>
              </a:solidFill>
            </a:endParaRP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9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graphicFrame>
        <p:nvGraphicFramePr>
          <p:cNvPr id="7" name="Taulukko 6">
            <a:extLst>
              <a:ext uri="{FF2B5EF4-FFF2-40B4-BE49-F238E27FC236}">
                <a16:creationId xmlns:a16="http://schemas.microsoft.com/office/drawing/2014/main" id="{1DCA0C8E-6173-9746-BED1-690F031DA9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914715"/>
              </p:ext>
            </p:extLst>
          </p:nvPr>
        </p:nvGraphicFramePr>
        <p:xfrm>
          <a:off x="457199" y="1489303"/>
          <a:ext cx="11363899" cy="4214024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806329">
                  <a:extLst>
                    <a:ext uri="{9D8B030D-6E8A-4147-A177-3AD203B41FA5}">
                      <a16:colId xmlns:a16="http://schemas.microsoft.com/office/drawing/2014/main" val="2926038727"/>
                    </a:ext>
                  </a:extLst>
                </a:gridCol>
                <a:gridCol w="2787267">
                  <a:extLst>
                    <a:ext uri="{9D8B030D-6E8A-4147-A177-3AD203B41FA5}">
                      <a16:colId xmlns:a16="http://schemas.microsoft.com/office/drawing/2014/main" val="198637523"/>
                    </a:ext>
                  </a:extLst>
                </a:gridCol>
                <a:gridCol w="4770303">
                  <a:extLst>
                    <a:ext uri="{9D8B030D-6E8A-4147-A177-3AD203B41FA5}">
                      <a16:colId xmlns:a16="http://schemas.microsoft.com/office/drawing/2014/main" val="963857083"/>
                    </a:ext>
                  </a:extLst>
                </a:gridCol>
              </a:tblGrid>
              <a:tr h="4639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0" i="0" u="none" strike="noStrike" kern="1200" baseline="0" dirty="0">
                          <a:solidFill>
                            <a:srgbClr val="FFFFFF"/>
                          </a:solidFill>
                          <a:latin typeface="Arial Black" panose="020B0604020202020204" pitchFamily="34" charset="0"/>
                        </a:rPr>
                        <a:t>TOIMENPIDE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A2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0" i="0" u="none" strike="noStrike" kern="1200" baseline="0" dirty="0">
                          <a:solidFill>
                            <a:srgbClr val="FFFFFF"/>
                          </a:solidFill>
                          <a:latin typeface="Arial Black" panose="020B0604020202020204" pitchFamily="34" charset="0"/>
                        </a:rPr>
                        <a:t>PVM ([portti]päätös, hyväksyntä)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A2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0" i="0" u="none" strike="noStrike" kern="1200" baseline="0" dirty="0">
                          <a:solidFill>
                            <a:srgbClr val="FFFFFF"/>
                          </a:solidFill>
                          <a:latin typeface="Arial Black" panose="020B0604020202020204" pitchFamily="34" charset="0"/>
                        </a:rPr>
                        <a:t>vastuuhenkilö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A2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400567"/>
                  </a:ext>
                </a:extLst>
              </a:tr>
              <a:tr h="1167669">
                <a:tc>
                  <a:txBody>
                    <a:bodyPr/>
                    <a:lstStyle/>
                    <a:p>
                      <a:pPr rtl="0"/>
                      <a:r>
                        <a:rPr lang="fi-FI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Saavutettavuuden toteuttamisen suunnitelma laadittu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289395"/>
                  </a:ext>
                </a:extLst>
              </a:tr>
              <a:tr h="1207527">
                <a:tc>
                  <a:txBody>
                    <a:bodyPr/>
                    <a:lstStyle/>
                    <a:p>
                      <a:pPr rtl="0"/>
                      <a:r>
                        <a:rPr lang="fi-FI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Saavutettavuuden toteuttamisen toimenpiteet katselmoitu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431910"/>
                  </a:ext>
                </a:extLst>
              </a:tr>
              <a:tr h="1197428">
                <a:tc gridSpan="3">
                  <a:txBody>
                    <a:bodyPr/>
                    <a:lstStyle/>
                    <a:p>
                      <a:pPr rtl="0"/>
                      <a:r>
                        <a:rPr lang="fi-FI" sz="16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Huomiot </a:t>
                      </a:r>
                      <a:r>
                        <a:rPr lang="fi-FI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&lt;kirjaa tähän kaikki olennaiset huomiot, esim. poikkeamat, riskit ym., jotka ovat vaikuttaneet määräystenmukaisuuden toteuttamiseen&gt;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fi-FI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69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6385025"/>
      </p:ext>
    </p:extLst>
  </p:cSld>
  <p:clrMapOvr>
    <a:masterClrMapping/>
  </p:clrMapOvr>
</p:sld>
</file>

<file path=ppt/theme/theme1.xml><?xml version="1.0" encoding="utf-8"?>
<a:theme xmlns:a="http://schemas.openxmlformats.org/drawingml/2006/main" name="HKI-perus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43834-84E8-1541-A3A8-3233C81DED4A}" vid="{D2FC8669-76C9-844E-B99F-8ECF6C4668E6}"/>
    </a:ext>
  </a:extLst>
</a:theme>
</file>

<file path=ppt/theme/theme2.xml><?xml version="1.0" encoding="utf-8"?>
<a:theme xmlns:a="http://schemas.openxmlformats.org/drawingml/2006/main" name="HKI-bussi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43834-84E8-1541-A3A8-3233C81DED4A}" vid="{A24C57A2-4736-BE47-81F6-5DC6C8AD29D6}"/>
    </a:ext>
  </a:extLst>
</a:theme>
</file>

<file path=ppt/theme/theme3.xml><?xml version="1.0" encoding="utf-8"?>
<a:theme xmlns:a="http://schemas.openxmlformats.org/drawingml/2006/main" name="HKI-metro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FFFFFF"/>
        </a:solidFill>
        <a:ln>
          <a:noFill/>
        </a:ln>
        <a:extLs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round/>
              <a:headEnd/>
              <a:tailEnd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Presentation1" id="{9BA43834-84E8-1541-A3A8-3233C81DED4A}" vid="{D194A319-BDD9-9144-AF1C-D6FFEB41B6FF}"/>
    </a:ext>
  </a:extLst>
</a:theme>
</file>

<file path=ppt/theme/theme4.xml><?xml version="1.0" encoding="utf-8"?>
<a:theme xmlns:a="http://schemas.openxmlformats.org/drawingml/2006/main" name="HKI-spåra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43834-84E8-1541-A3A8-3233C81DED4A}" vid="{CEF41086-7240-E145-B7F8-8B01D5B93276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HKI_presentation</Template>
  <TotalTime>385</TotalTime>
  <Words>651</Words>
  <Application>Microsoft Office PowerPoint</Application>
  <PresentationFormat>Laajakuva</PresentationFormat>
  <Paragraphs>114</Paragraphs>
  <Slides>13</Slides>
  <Notes>13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Calibri</vt:lpstr>
      <vt:lpstr>HKI-perus</vt:lpstr>
      <vt:lpstr>HKI-bussi</vt:lpstr>
      <vt:lpstr>HKI-metro</vt:lpstr>
      <vt:lpstr>HKI-spåra</vt:lpstr>
      <vt:lpstr>&lt;Projektin nimi /  kehittämiskohde&gt;   &lt; Projektin kesto /  kehittämisjakso&gt;</vt:lpstr>
      <vt:lpstr>KÄYTTÖOHJE </vt:lpstr>
      <vt:lpstr>Tausta, kuvaus ja kytkentä strategiaan *</vt:lpstr>
      <vt:lpstr>Toteutus, resurssit ja budjetti *</vt:lpstr>
      <vt:lpstr>Määräystenmukaisuuden yhteenveto</vt:lpstr>
      <vt:lpstr>Tiedonhallinta</vt:lpstr>
      <vt:lpstr>Tietoturva</vt:lpstr>
      <vt:lpstr>Tietosuoja</vt:lpstr>
      <vt:lpstr>Saavutettavuus</vt:lpstr>
      <vt:lpstr>Yhdenvertaisuus</vt:lpstr>
      <vt:lpstr>Hankinta</vt:lpstr>
      <vt:lpstr>Dokumentointi ja arkistointi</vt:lpstr>
      <vt:lpstr>Opit, esimerkit ja kehittämisideat</vt:lpstr>
    </vt:vector>
  </TitlesOfParts>
  <Company>City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Kautto Ilkka</dc:creator>
  <cp:lastModifiedBy>Katja Heikkiläinen</cp:lastModifiedBy>
  <cp:revision>18</cp:revision>
  <dcterms:created xsi:type="dcterms:W3CDTF">2020-12-07T07:27:07Z</dcterms:created>
  <dcterms:modified xsi:type="dcterms:W3CDTF">2020-12-14T13:26:16Z</dcterms:modified>
</cp:coreProperties>
</file>