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4" r:id="rId6"/>
    <p:sldMasterId id="2147483696" r:id="rId7"/>
    <p:sldMasterId id="2147483683" r:id="rId8"/>
  </p:sldMasterIdLst>
  <p:notesMasterIdLst>
    <p:notesMasterId r:id="rId29"/>
  </p:notesMasterIdLst>
  <p:sldIdLst>
    <p:sldId id="314" r:id="rId9"/>
    <p:sldId id="287" r:id="rId10"/>
    <p:sldId id="297" r:id="rId11"/>
    <p:sldId id="299" r:id="rId12"/>
    <p:sldId id="298" r:id="rId13"/>
    <p:sldId id="318" r:id="rId14"/>
    <p:sldId id="300" r:id="rId15"/>
    <p:sldId id="302" r:id="rId16"/>
    <p:sldId id="317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1BE"/>
    <a:srgbClr val="9FC9EB"/>
    <a:srgbClr val="009246"/>
    <a:srgbClr val="F5A3C7"/>
    <a:srgbClr val="FD4F00"/>
    <a:srgbClr val="0072C6"/>
    <a:srgbClr val="00D7A7"/>
    <a:srgbClr val="DB2719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488374-20AE-4D97-BA42-B16B8314AEA0}" v="9" dt="2021-11-10T11:22:33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Normaali tyyli 2 - Korostu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2077" autoAdjust="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Master" Target="slideMasters/slideMaster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uri Päivi" userId="S::paivi.majuri@hel.fi::5c06e4d0-cea2-4c88-81aa-42717dcf074d" providerId="AD" clId="Web-{5D488374-20AE-4D97-BA42-B16B8314AEA0}"/>
    <pc:docChg chg="modSld">
      <pc:chgData name="Majuri Päivi" userId="S::paivi.majuri@hel.fi::5c06e4d0-cea2-4c88-81aa-42717dcf074d" providerId="AD" clId="Web-{5D488374-20AE-4D97-BA42-B16B8314AEA0}" dt="2021-11-10T11:22:29.459" v="5" actId="20577"/>
      <pc:docMkLst>
        <pc:docMk/>
      </pc:docMkLst>
      <pc:sldChg chg="modSp">
        <pc:chgData name="Majuri Päivi" userId="S::paivi.majuri@hel.fi::5c06e4d0-cea2-4c88-81aa-42717dcf074d" providerId="AD" clId="Web-{5D488374-20AE-4D97-BA42-B16B8314AEA0}" dt="2021-11-10T11:22:10.099" v="0" actId="20577"/>
        <pc:sldMkLst>
          <pc:docMk/>
          <pc:sldMk cId="0" sldId="287"/>
        </pc:sldMkLst>
        <pc:spChg chg="mod">
          <ac:chgData name="Majuri Päivi" userId="S::paivi.majuri@hel.fi::5c06e4d0-cea2-4c88-81aa-42717dcf074d" providerId="AD" clId="Web-{5D488374-20AE-4D97-BA42-B16B8314AEA0}" dt="2021-11-10T11:22:10.099" v="0" actId="20577"/>
          <ac:spMkLst>
            <pc:docMk/>
            <pc:sldMk cId="0" sldId="287"/>
            <ac:spMk id="79876" creationId="{00000000-0000-0000-0000-000000000000}"/>
          </ac:spMkLst>
        </pc:spChg>
      </pc:sldChg>
      <pc:sldChg chg="modSp">
        <pc:chgData name="Majuri Päivi" userId="S::paivi.majuri@hel.fi::5c06e4d0-cea2-4c88-81aa-42717dcf074d" providerId="AD" clId="Web-{5D488374-20AE-4D97-BA42-B16B8314AEA0}" dt="2021-11-10T11:22:29.459" v="5" actId="20577"/>
        <pc:sldMkLst>
          <pc:docMk/>
          <pc:sldMk cId="78140162" sldId="318"/>
        </pc:sldMkLst>
        <pc:spChg chg="mod">
          <ac:chgData name="Majuri Päivi" userId="S::paivi.majuri@hel.fi::5c06e4d0-cea2-4c88-81aa-42717dcf074d" providerId="AD" clId="Web-{5D488374-20AE-4D97-BA42-B16B8314AEA0}" dt="2021-11-10T11:22:19.975" v="1" actId="20577"/>
          <ac:spMkLst>
            <pc:docMk/>
            <pc:sldMk cId="78140162" sldId="318"/>
            <ac:spMk id="2" creationId="{00000000-0000-0000-0000-000000000000}"/>
          </ac:spMkLst>
        </pc:spChg>
        <pc:spChg chg="mod">
          <ac:chgData name="Majuri Päivi" userId="S::paivi.majuri@hel.fi::5c06e4d0-cea2-4c88-81aa-42717dcf074d" providerId="AD" clId="Web-{5D488374-20AE-4D97-BA42-B16B8314AEA0}" dt="2021-11-10T11:22:29.459" v="5" actId="20577"/>
          <ac:spMkLst>
            <pc:docMk/>
            <pc:sldMk cId="78140162" sldId="31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FB8789-C6C6-4712-BF75-04BC27788483}" type="datetimeFigureOut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3A2D6C5-6E36-453F-A41A-88C194823CD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2269A-BE88-42A6-90B6-6460FE05CD73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EF8E4-A369-40A8-9F7B-C92096D2104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6826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0CCEA-13C6-493C-A2D3-13263B5E8F8A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7FAB8-D84D-4D41-B58E-E0EB9541299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35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B686-E6CA-4B1A-9746-B51CCBC50F59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46CB8-132A-48E5-A38D-0226F3B6784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547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6D526-B391-490C-BFBB-B81421CC4BEB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13792-E29E-4EF1-B7FF-7A23138E7E1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1018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4449B-CCE2-4EC7-91E4-073988594F10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2BDE5-B2E8-4EE2-A5FB-AAA0BE4C366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1830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B605-C9C2-4DFE-8689-0FCF7E9344D1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CB9AE-6C6F-4C03-A007-E8831754BE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2863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4E5E-1A5C-4D3D-B5C7-8FE2AEE64331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27B54-04FE-4540-9748-F76E4C110C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1693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3641-615F-489D-B879-43EB008090F3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5F586-4F77-464F-AF4C-2C5010CC02B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289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F4125-89D5-4C00-8F11-43698DA20031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233-17C8-4CD6-91D4-BD0C98DEAA2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800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31861-883F-471F-86FB-C0775EAFA017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E5A7-1AEE-4063-B3BD-4F26B23A39C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7241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43B2-47E7-4CE0-B81E-AB42EAF02BE5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982B-4E71-4B9F-82B2-B4BDD429F80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639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BF85DD2-3465-44FF-B115-9C86B2112E0F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C92A2A-E25C-4C07-991F-B3D13B1BB41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12874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0D37-C312-4558-9EBE-68C6941006C2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313B7-3BF1-488D-86C9-330E49D207D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3109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CC495-67D1-4E18-A80E-FD608858E197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3BD36-B425-4BDE-A173-618025DF4C3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8975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E044B-395F-4EB4-9FC1-16B21449549F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7DD9-B702-46FE-B860-006D3691650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08408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95298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703947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E9C65-FBFA-4B22-AC78-450D8C412A76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E0E15-F656-4282-909F-E56E84B9253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4304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040F-5FBB-43E8-A7CA-F0155D7A3888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01CCD-6818-4C56-8B70-0F62CEE99D3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8465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78852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229661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2477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9AA4BD-4019-49AC-B5B1-8703F06BFC75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D3FED7-5C11-4610-9F7D-1D4227CA1D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58209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167455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5702374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263451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8332112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651377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5437795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194535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FB126-E55C-4244-AB19-F239286851BE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96F35-4F30-4DBA-8EB1-31387EF36F4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27361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EAC4AA5-84A6-4627-A758-8ABB80D03B40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F7F259-50AF-410A-826E-0BA65D8024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04170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E95B8-1DD5-466C-94D3-0B0624FED881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92A98-134F-447A-9F8E-B70A9433E00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422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5F6ABE0-D413-4957-B3F3-E24F75A37C45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4180E8-7113-4C74-A7DA-44B572EF9A7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4536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CEE79-669E-4463-912C-EDB246E6C093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A633136-80CB-4AAF-840F-DDA9DDF558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02561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E5902-BFCE-4D83-BD44-A71637AE2A53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B6190-11BF-4FA5-A100-24C4CF23F2A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92671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D59F-306C-4DFD-8D1A-A29BE7208750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802A5-6C88-4B04-923E-A19B587F9B4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044041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A4D1C-6FC5-4340-B3EE-D7E9502D61C0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BEB1-F8A3-43DB-9FAD-683B69F5FA1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17395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1C081-E490-448E-B130-1FF66390766B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4DFA5-A848-421C-B727-52FBCEA6368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79959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506E8-5BF7-402E-9028-BAF7496AE936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C27D7-1D65-44BB-B679-3C0FAE787C6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09903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771904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670715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749585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7229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2870C-68FF-40A1-BF23-04878A43223F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BBA698F-6267-4711-B630-6D5ECCED92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7222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111164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1195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37746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190315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066266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986607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D86D9-592D-424F-B0A8-45A0234C2362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6004E-AA49-48A6-8259-045ADF8106B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01190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79808B-9A98-4943-B110-1AA7FA0B5FE6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1DB2E8-0341-4AC2-AD8D-CE978585065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8205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74A13-06CA-4CFB-850B-217A36FAE385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E484A-B994-4457-B16A-20FBDE9DE2D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5233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C3D53-5913-4088-BD7D-7D3D1DE77459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4968B6-0E3B-4928-9BEF-7FA10920898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55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D586B1-2803-46BD-B73A-22F8FF65CA99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E4DB6C-F8D9-46AC-B65E-05CD52774E4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73371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985A6-6CEE-44EB-8E24-9BFC74F68BBF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E47CF-229A-4275-805A-2E48F4EF2AF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580830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6DD23-BC39-4153-BCF5-B7E8C630347B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C95F2-50E0-4B3A-990A-15C2424E099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51702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E260F-A0A2-4DBC-8A03-AF156BD57DC9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4E7B5-F2C4-4757-8BE2-64DE4AF2933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561065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84EE-0308-4700-ADAF-C70CBEF460C7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33178-652E-4F78-A956-DEF7395216B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58734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899C-FC3F-4D7E-B4EF-D9043197D672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A7B59-1136-444D-B749-EE6FC7F8F36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347712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816784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327923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71290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548751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8340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2CDCE18-D25B-4BB3-84B9-F6B3332B8F0B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0E20E0F-5456-4F2C-AEA3-3EA4E787761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0264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917121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35965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578544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86539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067816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3F9F7-72B8-4F08-AE16-81D3CC9B7DAF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603D8-BC4C-4586-9748-D68AEE8C24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567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FF1AC5-10B8-46C3-B6EB-AD9F0C3CB44D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3C37EC-8A06-433F-AF67-3D31915C236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77551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B58C-FD24-41EF-B8AB-C38FF52ADC79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E30D0-E6AA-4B85-BC5A-0CCDD124ACB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06479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2B82C-1CAF-4C17-A4DA-DD91376215C5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77116B4-8ED7-4A9D-985E-BC393169088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16569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0C40-6430-4F3C-9F63-E4633CEB8766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A5F19-5B23-4FD5-A907-173EEB9B2F0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369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42B5E9-4FCC-496E-8F3C-D2DB64A29F74}" type="datetime1">
              <a:rPr lang="fi-FI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A79E0E-52C9-44DE-AB05-A2F8BCD2CDC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137797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0A00-7A01-4579-8778-D3048E34672A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7B34D-4669-411D-85B3-3F26460AAEC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78976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A5B17-5CF6-456E-8389-0941CB25622C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C6565-F4F3-45C5-BA67-DCD9D689562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716695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3E2FA-E0AC-428D-885B-7BCB5F5FD34A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B31FC-047D-476B-9533-CACA2180AD6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579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930E7-DB13-4685-AE31-79AF48F6B0FA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C80D2-05C2-4769-85E1-D2215AFC052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668600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4365695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88591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7538746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848148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5419045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6010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19F9D-EB2E-42B7-818B-171EB4D1EB7D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F853-9950-4724-9958-3C0006C2BBD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29259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01780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1723833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887773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5797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E77B194-7B3A-4379-AF8F-D10033F7121A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F747F47-2C00-4B02-ABC2-75E4DDAAD0E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C8172695-75AC-4D45-AC36-BFC3463DE22D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1CF11C6-E335-42B1-A03B-8BD8500D10B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86" r:id="rId10"/>
    <p:sldLayoutId id="2147483885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78975D1C-2F4E-4E7E-B73B-A5E987EFCDCB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6BDE379C-4CCE-497D-B499-50759343354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BEBF2A36-758B-4516-AA08-9DBE64A96FEE}" type="datetime1">
              <a:rPr lang="fi-FI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B27C5C82-6AEB-4217-9ED5-778C2C7F50E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8947873" cy="1122218"/>
          </a:xfrm>
        </p:spPr>
        <p:txBody>
          <a:bodyPr/>
          <a:lstStyle/>
          <a:p>
            <a:r>
              <a:rPr lang="fi-FI" dirty="0"/>
              <a:t>Viestintäsuunnitelma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Hankkeen/projektin/tapahtuman nimi</a:t>
            </a:r>
          </a:p>
        </p:txBody>
      </p:sp>
    </p:spTree>
    <p:extLst>
      <p:ext uri="{BB962C8B-B14F-4D97-AF65-F5344CB8AC3E}">
        <p14:creationId xmlns:p14="http://schemas.microsoft.com/office/powerpoint/2010/main" val="3629430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5097AD-8995-43B1-A322-6AF702DDEEA7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A08DB3-DB21-4F2B-9E53-BEE5E1C882BB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294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Kanavat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Leipäteksti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	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531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A896DF-8865-424D-AD58-5046BDF35E90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9874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79875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31EED6-F0F9-4BC7-B55C-ED4F6518D370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987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Vastuut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Leipäteksti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A5137B-8AB0-4BCD-B4BF-C955E33D8BF3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F4BBAA-2D95-46C0-887D-84B116D32D81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Median yhteyshenkilö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Leipäteksti</a:t>
            </a:r>
          </a:p>
        </p:txBody>
      </p:sp>
    </p:spTree>
    <p:extLst>
      <p:ext uri="{BB962C8B-B14F-4D97-AF65-F5344CB8AC3E}">
        <p14:creationId xmlns:p14="http://schemas.microsoft.com/office/powerpoint/2010/main" val="1680832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85ADEF-593D-4262-BECF-BF055B51C56D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6700B3-3777-44D3-9B8E-F174490F7375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192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Viestintäresurssit ja -kustannukset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Leipäteksti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6375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5097AD-8995-43B1-A322-6AF702DDEEA7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A08DB3-DB21-4F2B-9E53-BEE5E1C882BB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294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Seuranta ja arviointi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Leipäteksti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	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3954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Aikataulu ja viestintäkalenteri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19F9D-EB2E-42B7-818B-171EB4D1EB7D}" type="datetime1">
              <a:rPr lang="fi-FI" smtClean="0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8F853-9950-4724-9958-3C0006C2BBD4}" type="slidenum">
              <a:rPr lang="fi-FI" smtClean="0"/>
              <a:pPr>
                <a:defRPr/>
              </a:pPr>
              <a:t>15</a:t>
            </a:fld>
            <a:endParaRPr lang="fi-FI" dirty="0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320126"/>
              </p:ext>
            </p:extLst>
          </p:nvPr>
        </p:nvGraphicFramePr>
        <p:xfrm>
          <a:off x="457200" y="1196975"/>
          <a:ext cx="11234740" cy="490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6948">
                  <a:extLst>
                    <a:ext uri="{9D8B030D-6E8A-4147-A177-3AD203B41FA5}">
                      <a16:colId xmlns:a16="http://schemas.microsoft.com/office/drawing/2014/main" val="3246364644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106228627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467990902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795829893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693688855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i-FI" dirty="0"/>
                        <a:t>Kuukausi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Viestinnän toimenpide ja päivämäärä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Kanava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Kohderyhmä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8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2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3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1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8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37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29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4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141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19F9D-EB2E-42B7-818B-171EB4D1EB7D}" type="datetime1">
              <a:rPr lang="fi-FI" smtClean="0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8F853-9950-4724-9958-3C0006C2BBD4}" type="slidenum">
              <a:rPr lang="fi-FI" smtClean="0"/>
              <a:pPr>
                <a:defRPr/>
              </a:pPr>
              <a:t>16</a:t>
            </a:fld>
            <a:endParaRPr lang="fi-FI" dirty="0"/>
          </a:p>
        </p:txBody>
      </p:sp>
      <p:graphicFrame>
        <p:nvGraphicFramePr>
          <p:cNvPr id="7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12311"/>
              </p:ext>
            </p:extLst>
          </p:nvPr>
        </p:nvGraphicFramePr>
        <p:xfrm>
          <a:off x="457200" y="1196975"/>
          <a:ext cx="11234740" cy="4907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46948">
                  <a:extLst>
                    <a:ext uri="{9D8B030D-6E8A-4147-A177-3AD203B41FA5}">
                      <a16:colId xmlns:a16="http://schemas.microsoft.com/office/drawing/2014/main" val="3246364644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106228627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467990902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795829893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693688855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i-FI" dirty="0"/>
                        <a:t>Kuukausi</a:t>
                      </a:r>
                    </a:p>
                  </a:txBody>
                  <a:tcPr>
                    <a:solidFill>
                      <a:srgbClr val="0092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Viestinnän toimenpide ja päivämäärä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Kanava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Kohderyhmä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8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2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3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1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8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37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29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4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607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19F9D-EB2E-42B7-818B-171EB4D1EB7D}" type="datetime1">
              <a:rPr lang="fi-FI" smtClean="0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8F853-9950-4724-9958-3C0006C2BBD4}" type="slidenum">
              <a:rPr lang="fi-FI" smtClean="0"/>
              <a:pPr>
                <a:defRPr/>
              </a:pPr>
              <a:t>17</a:t>
            </a:fld>
            <a:endParaRPr lang="fi-FI" dirty="0"/>
          </a:p>
        </p:txBody>
      </p:sp>
      <p:graphicFrame>
        <p:nvGraphicFramePr>
          <p:cNvPr id="7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884541"/>
              </p:ext>
            </p:extLst>
          </p:nvPr>
        </p:nvGraphicFramePr>
        <p:xfrm>
          <a:off x="457200" y="1196975"/>
          <a:ext cx="1123474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948">
                  <a:extLst>
                    <a:ext uri="{9D8B030D-6E8A-4147-A177-3AD203B41FA5}">
                      <a16:colId xmlns:a16="http://schemas.microsoft.com/office/drawing/2014/main" val="3246364644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106228627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467990902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795829893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693688855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i-FI" dirty="0"/>
                        <a:t>Kuukausi</a:t>
                      </a:r>
                    </a:p>
                  </a:txBody>
                  <a:tcPr>
                    <a:solidFill>
                      <a:srgbClr val="0072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Viestinnän toimenpide ja päivämäärä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Kanava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Kohderyhmä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8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2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3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1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8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37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29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4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428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19F9D-EB2E-42B7-818B-171EB4D1EB7D}" type="datetime1">
              <a:rPr lang="fi-FI" smtClean="0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8F853-9950-4724-9958-3C0006C2BBD4}" type="slidenum">
              <a:rPr lang="fi-FI" smtClean="0"/>
              <a:pPr>
                <a:defRPr/>
              </a:pPr>
              <a:t>18</a:t>
            </a:fld>
            <a:endParaRPr lang="fi-FI" dirty="0"/>
          </a:p>
        </p:txBody>
      </p:sp>
      <p:graphicFrame>
        <p:nvGraphicFramePr>
          <p:cNvPr id="7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229184"/>
              </p:ext>
            </p:extLst>
          </p:nvPr>
        </p:nvGraphicFramePr>
        <p:xfrm>
          <a:off x="457200" y="1196975"/>
          <a:ext cx="11234740" cy="490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46948">
                  <a:extLst>
                    <a:ext uri="{9D8B030D-6E8A-4147-A177-3AD203B41FA5}">
                      <a16:colId xmlns:a16="http://schemas.microsoft.com/office/drawing/2014/main" val="3246364644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106228627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467990902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795829893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693688855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i-FI" dirty="0"/>
                        <a:t>Kuukausi</a:t>
                      </a:r>
                    </a:p>
                  </a:txBody>
                  <a:tcPr>
                    <a:solidFill>
                      <a:srgbClr val="FD4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Viestinnän toimenpide ja päivämäärä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Kanava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Kohderyhmä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8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2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3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1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8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37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29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4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6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19F9D-EB2E-42B7-818B-171EB4D1EB7D}" type="datetime1">
              <a:rPr lang="fi-FI" smtClean="0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8F853-9950-4724-9958-3C0006C2BBD4}" type="slidenum">
              <a:rPr lang="fi-FI" smtClean="0"/>
              <a:pPr>
                <a:defRPr/>
              </a:pPr>
              <a:t>19</a:t>
            </a:fld>
            <a:endParaRPr lang="fi-FI" dirty="0"/>
          </a:p>
        </p:txBody>
      </p:sp>
      <p:graphicFrame>
        <p:nvGraphicFramePr>
          <p:cNvPr id="7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783969"/>
              </p:ext>
            </p:extLst>
          </p:nvPr>
        </p:nvGraphicFramePr>
        <p:xfrm>
          <a:off x="457200" y="1196975"/>
          <a:ext cx="11234740" cy="490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46948">
                  <a:extLst>
                    <a:ext uri="{9D8B030D-6E8A-4147-A177-3AD203B41FA5}">
                      <a16:colId xmlns:a16="http://schemas.microsoft.com/office/drawing/2014/main" val="3246364644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106228627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467990902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795829893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693688855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i-FI" dirty="0"/>
                        <a:t>Kuukausi</a:t>
                      </a:r>
                    </a:p>
                  </a:txBody>
                  <a:tcPr>
                    <a:solidFill>
                      <a:srgbClr val="9FC9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Viestinnän toimenpide ja päivämäärä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Kanava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Kohderyhmä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8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2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3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1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8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37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29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4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5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A896DF-8865-424D-AD58-5046BDF35E90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9874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79875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31EED6-F0F9-4BC7-B55C-ED4F6518D370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987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>
                <a:latin typeface="Arial Black"/>
              </a:rPr>
              <a:t>Ohjelman tausta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Leipäteksti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19F9D-EB2E-42B7-818B-171EB4D1EB7D}" type="datetime1">
              <a:rPr lang="fi-FI" smtClean="0"/>
              <a:pPr>
                <a:defRPr/>
              </a:pPr>
              <a:t>10.11.2021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8F853-9950-4724-9958-3C0006C2BBD4}" type="slidenum">
              <a:rPr lang="fi-FI" smtClean="0"/>
              <a:pPr>
                <a:defRPr/>
              </a:pPr>
              <a:t>20</a:t>
            </a:fld>
            <a:endParaRPr lang="fi-FI" dirty="0"/>
          </a:p>
        </p:txBody>
      </p:sp>
      <p:graphicFrame>
        <p:nvGraphicFramePr>
          <p:cNvPr id="7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493410"/>
              </p:ext>
            </p:extLst>
          </p:nvPr>
        </p:nvGraphicFramePr>
        <p:xfrm>
          <a:off x="457200" y="1196975"/>
          <a:ext cx="11234740" cy="490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6948">
                  <a:extLst>
                    <a:ext uri="{9D8B030D-6E8A-4147-A177-3AD203B41FA5}">
                      <a16:colId xmlns:a16="http://schemas.microsoft.com/office/drawing/2014/main" val="3246364644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106228627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467990902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795829893"/>
                    </a:ext>
                  </a:extLst>
                </a:gridCol>
                <a:gridCol w="2246948">
                  <a:extLst>
                    <a:ext uri="{9D8B030D-6E8A-4147-A177-3AD203B41FA5}">
                      <a16:colId xmlns:a16="http://schemas.microsoft.com/office/drawing/2014/main" val="2693688855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i-FI" dirty="0"/>
                        <a:t>Kuukausi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Viestinnän toimenpide ja päivämäärä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Kanava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Kohderyhmä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8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2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3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1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8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37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29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4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79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A5137B-8AB0-4BCD-B4BF-C955E33D8BF3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F4BBAA-2D95-46C0-887D-84B116D32D81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Viestinnän periaatteet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212436" y="1819563"/>
            <a:ext cx="11479502" cy="4357399"/>
          </a:xfrm>
        </p:spPr>
        <p:txBody>
          <a:bodyPr rtlCol="0">
            <a:noAutofit/>
          </a:bodyPr>
          <a:lstStyle/>
          <a:p>
            <a:r>
              <a:rPr lang="fi-FI" dirty="0"/>
              <a:t>Viestintä on oikea-aikaista, avointa, luotettavaa ja vuorovaikutteista.</a:t>
            </a:r>
          </a:p>
          <a:p>
            <a:r>
              <a:rPr lang="fi-FI" dirty="0"/>
              <a:t>Viestimme </a:t>
            </a:r>
            <a:r>
              <a:rPr lang="fi-FI" dirty="0" err="1"/>
              <a:t>XX:sta</a:t>
            </a:r>
            <a:r>
              <a:rPr lang="fi-FI" dirty="0"/>
              <a:t> ymmärrettävästi, käytämme selkeää kieltä ja hyvää tyyliä. </a:t>
            </a:r>
          </a:p>
          <a:p>
            <a:r>
              <a:rPr lang="fi-FI" dirty="0"/>
              <a:t>Viestimme vastaanottajalähtöisesti, lähestyttävästi, puhuttelevasti ja vaikuttavasti. </a:t>
            </a:r>
          </a:p>
          <a:p>
            <a:r>
              <a:rPr lang="fi-FI" dirty="0"/>
              <a:t>Käytämme visuaalisia keinoja ja lisäämme asioiden havainnollisuutta muun</a:t>
            </a:r>
          </a:p>
          <a:p>
            <a:pPr marL="0" indent="0">
              <a:buNone/>
            </a:pPr>
            <a:r>
              <a:rPr lang="fi-FI" dirty="0"/>
              <a:t>   muassa videoiden, infografiikoiden ja kuvien avulla.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85ADEF-593D-4262-BECF-BF055B51C56D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6700B3-3777-44D3-9B8E-F174490F7375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192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Tavoitteet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Viestinnän tavoitteina on, että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5097AD-8995-43B1-A322-6AF702DDEEA7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A08DB3-DB21-4F2B-9E53-BEE5E1C882BB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294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Pääviestit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Pääviestit, jotka halutaan saada läpi, ovat: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	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Ohjelman kivijalkateksti/ -kuvaus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975"/>
            <a:ext cx="10183091" cy="4979988"/>
          </a:xfrm>
        </p:spPr>
        <p:txBody>
          <a:bodyPr/>
          <a:lstStyle/>
          <a:p>
            <a:r>
              <a:rPr lang="fi-FI" dirty="0"/>
              <a:t>Mikä pysyvä kuvaus ohjelmasta on esim. jokaisen uutisen loppuun?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C4449B-CCE2-4EC7-91E4-073988594F10}" type="datetime1">
              <a:rPr lang="fi-FI" smtClean="0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2BDE5-B2E8-4EE2-A5FB-AAA0BE4C3661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14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A896DF-8865-424D-AD58-5046BDF35E90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9874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79875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31EED6-F0F9-4BC7-B55C-ED4F6518D370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987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Viestinnän sisällöt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Viestinnän sisällöt koostuvat:</a:t>
            </a:r>
          </a:p>
        </p:txBody>
      </p:sp>
    </p:spTree>
    <p:extLst>
      <p:ext uri="{BB962C8B-B14F-4D97-AF65-F5344CB8AC3E}">
        <p14:creationId xmlns:p14="http://schemas.microsoft.com/office/powerpoint/2010/main" val="92854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85ADEF-593D-4262-BECF-BF055B51C56D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10.11.2021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6700B3-3777-44D3-9B8E-F174490F7375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192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Kohderyhmät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/>
              <a:t>Leipäteksti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439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89515"/>
            <a:ext cx="11234738" cy="787400"/>
          </a:xfrm>
        </p:spPr>
        <p:txBody>
          <a:bodyPr/>
          <a:lstStyle/>
          <a:p>
            <a:r>
              <a:rPr lang="fi-FI" dirty="0"/>
              <a:t>Materiaalit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975"/>
            <a:ext cx="10146145" cy="4979988"/>
          </a:xfrm>
        </p:spPr>
        <p:txBody>
          <a:bodyPr/>
          <a:lstStyle/>
          <a:p>
            <a:r>
              <a:rPr lang="fi-FI" dirty="0"/>
              <a:t>Kuvat, videot, </a:t>
            </a:r>
            <a:r>
              <a:rPr lang="fi-FI" dirty="0" err="1"/>
              <a:t>infograafit</a:t>
            </a:r>
            <a:r>
              <a:rPr lang="fi-FI" dirty="0"/>
              <a:t>, muistiot, pöytäkirjat, QA, pohjapiirrokset jne.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C4449B-CCE2-4EC7-91E4-073988594F10}" type="datetime1">
              <a:rPr lang="fi-FI" smtClean="0"/>
              <a:pPr>
                <a:defRPr/>
              </a:pPr>
              <a:t>10.11.2021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2BDE5-B2E8-4EE2-A5FB-AAA0BE4C3661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79645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presentation.ppt [Yhteensopivuustila]" id="{42799894-AFC8-4EDC-B68B-6D920B792DEB}" vid="{E185CB86-C95A-4FA8-B3E4-4DD4444B3C45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presentation.ppt [Yhteensopivuustila]" id="{42799894-AFC8-4EDC-B68B-6D920B792DEB}" vid="{6A22F59C-1065-460C-887B-7261A84576EA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HKI_presentation.ppt [Yhteensopivuustila]" id="{42799894-AFC8-4EDC-B68B-6D920B792DEB}" vid="{C72B4BA6-564B-487A-8801-91B49AFD0576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presentation.ppt [Yhteensopivuustila]" id="{42799894-AFC8-4EDC-B68B-6D920B792DEB}" vid="{D6661B05-B147-49CA-85E4-50E20696A789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040D5B0FCB9F4E931062A767F9A93F" ma:contentTypeVersion="4" ma:contentTypeDescription="Create a new document." ma:contentTypeScope="" ma:versionID="972aefb39fadbe6ed9c7e359cefe1ff3">
  <xsd:schema xmlns:xsd="http://www.w3.org/2001/XMLSchema" xmlns:xs="http://www.w3.org/2001/XMLSchema" xmlns:p="http://schemas.microsoft.com/office/2006/metadata/properties" xmlns:ns2="671d250b-b48a-4cbe-b340-7750646ce404" xmlns:ns3="b91525f7-2e7c-4ec0-88b2-a11e0f1f5a32" targetNamespace="http://schemas.microsoft.com/office/2006/metadata/properties" ma:root="true" ma:fieldsID="05b8d44240b35ec11ded6a1210c665b2" ns2:_="" ns3:_="">
    <xsd:import namespace="671d250b-b48a-4cbe-b340-7750646ce404"/>
    <xsd:import namespace="b91525f7-2e7c-4ec0-88b2-a11e0f1f5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d250b-b48a-4cbe-b340-7750646ce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525f7-2e7c-4ec0-88b2-a11e0f1f5a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1BFD48-9C6A-4306-B9C5-0EA2BFBA4C43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b91525f7-2e7c-4ec0-88b2-a11e0f1f5a32"/>
    <ds:schemaRef ds:uri="http://purl.org/dc/terms/"/>
    <ds:schemaRef ds:uri="http://purl.org/dc/elements/1.1/"/>
    <ds:schemaRef ds:uri="671d250b-b48a-4cbe-b340-7750646ce404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91B0725-9BF5-4B04-9665-FC3B6041EEF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1F0C42F-2549-4FCD-BC12-43D2B504B2BB}"/>
</file>

<file path=customXml/itemProps4.xml><?xml version="1.0" encoding="utf-8"?>
<ds:datastoreItem xmlns:ds="http://schemas.openxmlformats.org/officeDocument/2006/customXml" ds:itemID="{9AAAF23E-396D-4B52-B73A-FEE8C6EC86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</TotalTime>
  <Words>269</Words>
  <Application>Microsoft Office PowerPoint</Application>
  <PresentationFormat>Laajakuva</PresentationFormat>
  <Paragraphs>141</Paragraphs>
  <Slides>20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4</vt:i4>
      </vt:variant>
      <vt:variant>
        <vt:lpstr>Dian otsikot</vt:lpstr>
      </vt:variant>
      <vt:variant>
        <vt:i4>20</vt:i4>
      </vt:variant>
    </vt:vector>
  </HeadingPairs>
  <TitlesOfParts>
    <vt:vector size="24" baseType="lpstr">
      <vt:lpstr>HKI-perus</vt:lpstr>
      <vt:lpstr>HKI-bussi</vt:lpstr>
      <vt:lpstr>HKI-metro</vt:lpstr>
      <vt:lpstr>HKI-spåra</vt:lpstr>
      <vt:lpstr>Viestintäsuunnitelma</vt:lpstr>
      <vt:lpstr>Ohjelman tausta</vt:lpstr>
      <vt:lpstr>Viestinnän periaatteet</vt:lpstr>
      <vt:lpstr>Tavoitteet</vt:lpstr>
      <vt:lpstr>Pääviestit</vt:lpstr>
      <vt:lpstr>Ohjelman kivijalkateksti/ -kuvaus</vt:lpstr>
      <vt:lpstr>Viestinnän sisällöt</vt:lpstr>
      <vt:lpstr>Kohderyhmät</vt:lpstr>
      <vt:lpstr>Materiaalit</vt:lpstr>
      <vt:lpstr>Kanavat</vt:lpstr>
      <vt:lpstr>Vastuut</vt:lpstr>
      <vt:lpstr>Median yhteyshenkilö</vt:lpstr>
      <vt:lpstr>Viestintäresurssit ja -kustannukset</vt:lpstr>
      <vt:lpstr>Seuranta ja arviointi</vt:lpstr>
      <vt:lpstr>Aikataulu ja viestintäkalenteri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Viestintasuunnitelma-ja-viestintakalenteri-pohja</dc:title>
  <dc:creator>Ruusutie Sari</dc:creator>
  <cp:lastModifiedBy>Majuri Päivi</cp:lastModifiedBy>
  <cp:revision>14</cp:revision>
  <dcterms:created xsi:type="dcterms:W3CDTF">2019-08-20T08:04:09Z</dcterms:created>
  <dcterms:modified xsi:type="dcterms:W3CDTF">2021-11-10T11:22:41Z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0x010100F6040D5B0FCB9F4E931062A767F9A93F</vt:lpwstr>
  </property>
</Properties>
</file>