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75" r:id="rId5"/>
    <p:sldId id="276" r:id="rId6"/>
    <p:sldId id="301" r:id="rId7"/>
    <p:sldId id="302" r:id="rId8"/>
    <p:sldId id="295" r:id="rId9"/>
    <p:sldId id="300" r:id="rId10"/>
    <p:sldId id="277" r:id="rId11"/>
    <p:sldId id="278" r:id="rId12"/>
    <p:sldId id="279" r:id="rId13"/>
    <p:sldId id="280" r:id="rId14"/>
    <p:sldId id="306" r:id="rId15"/>
    <p:sldId id="305" r:id="rId16"/>
    <p:sldId id="304" r:id="rId17"/>
    <p:sldId id="303" r:id="rId18"/>
    <p:sldId id="307" r:id="rId19"/>
    <p:sldId id="290" r:id="rId20"/>
    <p:sldId id="296" r:id="rId21"/>
    <p:sldId id="297" r:id="rId22"/>
    <p:sldId id="294" r:id="rId23"/>
    <p:sldId id="298" r:id="rId24"/>
    <p:sldId id="282" r:id="rId25"/>
    <p:sldId id="283" r:id="rId26"/>
    <p:sldId id="291" r:id="rId27"/>
    <p:sldId id="284" r:id="rId28"/>
    <p:sldId id="285" r:id="rId29"/>
    <p:sldId id="261" r:id="rId30"/>
    <p:sldId id="262" r:id="rId3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07AE9-3D23-4E6B-B50A-E29AD8E1A5CF}" v="2" dt="2021-11-26T08:29:36.858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uri Päivi" userId="S::paivi.majuri@hel.fi::5c06e4d0-cea2-4c88-81aa-42717dcf074d" providerId="AD" clId="Web-{B72ABDAA-5CAE-47E0-99F6-7F70AB7DC935}"/>
    <pc:docChg chg="modSld">
      <pc:chgData name="Majuri Päivi" userId="S::paivi.majuri@hel.fi::5c06e4d0-cea2-4c88-81aa-42717dcf074d" providerId="AD" clId="Web-{B72ABDAA-5CAE-47E0-99F6-7F70AB7DC935}" dt="2021-11-24T14:08:43.199" v="3" actId="20577"/>
      <pc:docMkLst>
        <pc:docMk/>
      </pc:docMkLst>
      <pc:sldChg chg="modSp">
        <pc:chgData name="Majuri Päivi" userId="S::paivi.majuri@hel.fi::5c06e4d0-cea2-4c88-81aa-42717dcf074d" providerId="AD" clId="Web-{B72ABDAA-5CAE-47E0-99F6-7F70AB7DC935}" dt="2021-11-24T14:08:43.199" v="3" actId="20577"/>
        <pc:sldMkLst>
          <pc:docMk/>
          <pc:sldMk cId="4292794617" sldId="284"/>
        </pc:sldMkLst>
        <pc:spChg chg="mod">
          <ac:chgData name="Majuri Päivi" userId="S::paivi.majuri@hel.fi::5c06e4d0-cea2-4c88-81aa-42717dcf074d" providerId="AD" clId="Web-{B72ABDAA-5CAE-47E0-99F6-7F70AB7DC935}" dt="2021-11-24T14:08:43.199" v="3" actId="20577"/>
          <ac:spMkLst>
            <pc:docMk/>
            <pc:sldMk cId="4292794617" sldId="284"/>
            <ac:spMk id="8" creationId="{96B340E5-DC5C-4C14-BAB4-54D893B0AEF1}"/>
          </ac:spMkLst>
        </pc:spChg>
      </pc:sldChg>
    </pc:docChg>
  </pc:docChgLst>
  <pc:docChgLst>
    <pc:chgData name="Majuri Päivi" userId="S::paivi.majuri@hel.fi::5c06e4d0-cea2-4c88-81aa-42717dcf074d" providerId="AD" clId="Web-{240192F5-70B9-4454-BDAE-FE6AC9FA1CA5}"/>
    <pc:docChg chg="modSld">
      <pc:chgData name="Majuri Päivi" userId="S::paivi.majuri@hel.fi::5c06e4d0-cea2-4c88-81aa-42717dcf074d" providerId="AD" clId="Web-{240192F5-70B9-4454-BDAE-FE6AC9FA1CA5}" dt="2021-11-24T14:06:45.059" v="6" actId="20577"/>
      <pc:docMkLst>
        <pc:docMk/>
      </pc:docMkLst>
      <pc:sldChg chg="modSp">
        <pc:chgData name="Majuri Päivi" userId="S::paivi.majuri@hel.fi::5c06e4d0-cea2-4c88-81aa-42717dcf074d" providerId="AD" clId="Web-{240192F5-70B9-4454-BDAE-FE6AC9FA1CA5}" dt="2021-11-24T14:06:45.059" v="6" actId="20577"/>
        <pc:sldMkLst>
          <pc:docMk/>
          <pc:sldMk cId="4292794617" sldId="284"/>
        </pc:sldMkLst>
        <pc:spChg chg="mod">
          <ac:chgData name="Majuri Päivi" userId="S::paivi.majuri@hel.fi::5c06e4d0-cea2-4c88-81aa-42717dcf074d" providerId="AD" clId="Web-{240192F5-70B9-4454-BDAE-FE6AC9FA1CA5}" dt="2021-11-24T14:06:45.059" v="6" actId="20577"/>
          <ac:spMkLst>
            <pc:docMk/>
            <pc:sldMk cId="4292794617" sldId="284"/>
            <ac:spMk id="8" creationId="{96B340E5-DC5C-4C14-BAB4-54D893B0AEF1}"/>
          </ac:spMkLst>
        </pc:spChg>
      </pc:sldChg>
    </pc:docChg>
  </pc:docChgLst>
  <pc:docChgLst>
    <pc:chgData name="Majuri Päivi" userId="5c06e4d0-cea2-4c88-81aa-42717dcf074d" providerId="ADAL" clId="{00807AE9-3D23-4E6B-B50A-E29AD8E1A5CF}"/>
    <pc:docChg chg="addSld delSld modSld">
      <pc:chgData name="Majuri Päivi" userId="5c06e4d0-cea2-4c88-81aa-42717dcf074d" providerId="ADAL" clId="{00807AE9-3D23-4E6B-B50A-E29AD8E1A5CF}" dt="2021-11-26T08:32:09.171" v="856" actId="404"/>
      <pc:docMkLst>
        <pc:docMk/>
      </pc:docMkLst>
      <pc:sldChg chg="add">
        <pc:chgData name="Majuri Päivi" userId="5c06e4d0-cea2-4c88-81aa-42717dcf074d" providerId="ADAL" clId="{00807AE9-3D23-4E6B-B50A-E29AD8E1A5CF}" dt="2021-11-26T08:22:15.455" v="317"/>
        <pc:sldMkLst>
          <pc:docMk/>
          <pc:sldMk cId="2667963811" sldId="261"/>
        </pc:sldMkLst>
      </pc:sldChg>
      <pc:sldChg chg="add">
        <pc:chgData name="Majuri Päivi" userId="5c06e4d0-cea2-4c88-81aa-42717dcf074d" providerId="ADAL" clId="{00807AE9-3D23-4E6B-B50A-E29AD8E1A5CF}" dt="2021-11-26T08:22:15.455" v="317"/>
        <pc:sldMkLst>
          <pc:docMk/>
          <pc:sldMk cId="4217991272" sldId="262"/>
        </pc:sldMkLst>
      </pc:sldChg>
      <pc:sldChg chg="del">
        <pc:chgData name="Majuri Päivi" userId="5c06e4d0-cea2-4c88-81aa-42717dcf074d" providerId="ADAL" clId="{00807AE9-3D23-4E6B-B50A-E29AD8E1A5CF}" dt="2021-11-26T08:23:38.607" v="411" actId="2696"/>
        <pc:sldMkLst>
          <pc:docMk/>
          <pc:sldMk cId="441695016" sldId="270"/>
        </pc:sldMkLst>
      </pc:sldChg>
      <pc:sldChg chg="addSp modSp mod">
        <pc:chgData name="Majuri Päivi" userId="5c06e4d0-cea2-4c88-81aa-42717dcf074d" providerId="ADAL" clId="{00807AE9-3D23-4E6B-B50A-E29AD8E1A5CF}" dt="2021-11-26T08:32:09.171" v="856" actId="404"/>
        <pc:sldMkLst>
          <pc:docMk/>
          <pc:sldMk cId="402355596" sldId="275"/>
        </pc:sldMkLst>
        <pc:spChg chg="mod">
          <ac:chgData name="Majuri Päivi" userId="5c06e4d0-cea2-4c88-81aa-42717dcf074d" providerId="ADAL" clId="{00807AE9-3D23-4E6B-B50A-E29AD8E1A5CF}" dt="2021-11-26T08:30:22.028" v="656" actId="20577"/>
          <ac:spMkLst>
            <pc:docMk/>
            <pc:sldMk cId="402355596" sldId="275"/>
            <ac:spMk id="2" creationId="{00000000-0000-0000-0000-000000000000}"/>
          </ac:spMkLst>
        </pc:spChg>
        <pc:spChg chg="mod">
          <ac:chgData name="Majuri Päivi" userId="5c06e4d0-cea2-4c88-81aa-42717dcf074d" providerId="ADAL" clId="{00807AE9-3D23-4E6B-B50A-E29AD8E1A5CF}" dt="2021-11-26T08:30:42.473" v="675" actId="20577"/>
          <ac:spMkLst>
            <pc:docMk/>
            <pc:sldMk cId="402355596" sldId="275"/>
            <ac:spMk id="3" creationId="{00000000-0000-0000-0000-000000000000}"/>
          </ac:spMkLst>
        </pc:spChg>
        <pc:spChg chg="add mod">
          <ac:chgData name="Majuri Päivi" userId="5c06e4d0-cea2-4c88-81aa-42717dcf074d" providerId="ADAL" clId="{00807AE9-3D23-4E6B-B50A-E29AD8E1A5CF}" dt="2021-11-26T08:32:09.171" v="856" actId="404"/>
          <ac:spMkLst>
            <pc:docMk/>
            <pc:sldMk cId="402355596" sldId="275"/>
            <ac:spMk id="4" creationId="{DFF96132-38EF-4E24-8214-E61074CD457F}"/>
          </ac:spMkLst>
        </pc:spChg>
      </pc:sldChg>
      <pc:sldChg chg="modSp mod">
        <pc:chgData name="Majuri Päivi" userId="5c06e4d0-cea2-4c88-81aa-42717dcf074d" providerId="ADAL" clId="{00807AE9-3D23-4E6B-B50A-E29AD8E1A5CF}" dt="2021-11-26T08:18:09.043" v="123" actId="20577"/>
        <pc:sldMkLst>
          <pc:docMk/>
          <pc:sldMk cId="3647558765" sldId="277"/>
        </pc:sldMkLst>
        <pc:spChg chg="mod">
          <ac:chgData name="Majuri Päivi" userId="5c06e4d0-cea2-4c88-81aa-42717dcf074d" providerId="ADAL" clId="{00807AE9-3D23-4E6B-B50A-E29AD8E1A5CF}" dt="2021-11-26T08:18:00.083" v="113" actId="20577"/>
          <ac:spMkLst>
            <pc:docMk/>
            <pc:sldMk cId="3647558765" sldId="277"/>
            <ac:spMk id="4" creationId="{00000000-0000-0000-0000-000000000000}"/>
          </ac:spMkLst>
        </pc:spChg>
        <pc:graphicFrameChg chg="modGraphic">
          <ac:chgData name="Majuri Päivi" userId="5c06e4d0-cea2-4c88-81aa-42717dcf074d" providerId="ADAL" clId="{00807AE9-3D23-4E6B-B50A-E29AD8E1A5CF}" dt="2021-11-26T08:18:09.043" v="123" actId="20577"/>
          <ac:graphicFrameMkLst>
            <pc:docMk/>
            <pc:sldMk cId="3647558765" sldId="277"/>
            <ac:graphicFrameMk id="6" creationId="{00000000-0000-0000-0000-000000000000}"/>
          </ac:graphicFrameMkLst>
        </pc:graphicFrameChg>
      </pc:sldChg>
      <pc:sldChg chg="modSp mod">
        <pc:chgData name="Majuri Päivi" userId="5c06e4d0-cea2-4c88-81aa-42717dcf074d" providerId="ADAL" clId="{00807AE9-3D23-4E6B-B50A-E29AD8E1A5CF}" dt="2021-11-26T08:18:23.904" v="146" actId="20577"/>
        <pc:sldMkLst>
          <pc:docMk/>
          <pc:sldMk cId="3725618503" sldId="278"/>
        </pc:sldMkLst>
        <pc:spChg chg="mod">
          <ac:chgData name="Majuri Päivi" userId="5c06e4d0-cea2-4c88-81aa-42717dcf074d" providerId="ADAL" clId="{00807AE9-3D23-4E6B-B50A-E29AD8E1A5CF}" dt="2021-11-26T08:18:19.373" v="136" actId="20577"/>
          <ac:spMkLst>
            <pc:docMk/>
            <pc:sldMk cId="3725618503" sldId="278"/>
            <ac:spMk id="2" creationId="{00000000-0000-0000-0000-000000000000}"/>
          </ac:spMkLst>
        </pc:spChg>
        <pc:spChg chg="mod">
          <ac:chgData name="Majuri Päivi" userId="5c06e4d0-cea2-4c88-81aa-42717dcf074d" providerId="ADAL" clId="{00807AE9-3D23-4E6B-B50A-E29AD8E1A5CF}" dt="2021-11-26T08:18:23.904" v="146" actId="20577"/>
          <ac:spMkLst>
            <pc:docMk/>
            <pc:sldMk cId="3725618503" sldId="278"/>
            <ac:spMk id="3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18:52.614" v="173" actId="20577"/>
        <pc:sldMkLst>
          <pc:docMk/>
          <pc:sldMk cId="2698710361" sldId="279"/>
        </pc:sldMkLst>
        <pc:spChg chg="mod">
          <ac:chgData name="Majuri Päivi" userId="5c06e4d0-cea2-4c88-81aa-42717dcf074d" providerId="ADAL" clId="{00807AE9-3D23-4E6B-B50A-E29AD8E1A5CF}" dt="2021-11-26T08:18:39.444" v="162" actId="20577"/>
          <ac:spMkLst>
            <pc:docMk/>
            <pc:sldMk cId="2698710361" sldId="279"/>
            <ac:spMk id="4" creationId="{00000000-0000-0000-0000-000000000000}"/>
          </ac:spMkLst>
        </pc:spChg>
        <pc:graphicFrameChg chg="modGraphic">
          <ac:chgData name="Majuri Päivi" userId="5c06e4d0-cea2-4c88-81aa-42717dcf074d" providerId="ADAL" clId="{00807AE9-3D23-4E6B-B50A-E29AD8E1A5CF}" dt="2021-11-26T08:18:52.614" v="173" actId="20577"/>
          <ac:graphicFrameMkLst>
            <pc:docMk/>
            <pc:sldMk cId="2698710361" sldId="279"/>
            <ac:graphicFrameMk id="6" creationId="{00000000-0000-0000-0000-000000000000}"/>
          </ac:graphicFrameMkLst>
        </pc:graphicFrameChg>
      </pc:sldChg>
      <pc:sldChg chg="modSp mod">
        <pc:chgData name="Majuri Päivi" userId="5c06e4d0-cea2-4c88-81aa-42717dcf074d" providerId="ADAL" clId="{00807AE9-3D23-4E6B-B50A-E29AD8E1A5CF}" dt="2021-11-26T08:19:18.084" v="198" actId="20577"/>
        <pc:sldMkLst>
          <pc:docMk/>
          <pc:sldMk cId="2898019302" sldId="280"/>
        </pc:sldMkLst>
        <pc:spChg chg="mod">
          <ac:chgData name="Majuri Päivi" userId="5c06e4d0-cea2-4c88-81aa-42717dcf074d" providerId="ADAL" clId="{00807AE9-3D23-4E6B-B50A-E29AD8E1A5CF}" dt="2021-11-26T08:19:10.704" v="188" actId="20577"/>
          <ac:spMkLst>
            <pc:docMk/>
            <pc:sldMk cId="2898019302" sldId="280"/>
            <ac:spMk id="2" creationId="{00000000-0000-0000-0000-000000000000}"/>
          </ac:spMkLst>
        </pc:spChg>
        <pc:spChg chg="mod">
          <ac:chgData name="Majuri Päivi" userId="5c06e4d0-cea2-4c88-81aa-42717dcf074d" providerId="ADAL" clId="{00807AE9-3D23-4E6B-B50A-E29AD8E1A5CF}" dt="2021-11-26T08:19:18.084" v="198" actId="20577"/>
          <ac:spMkLst>
            <pc:docMk/>
            <pc:sldMk cId="2898019302" sldId="280"/>
            <ac:spMk id="3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21:44.313" v="306" actId="20577"/>
        <pc:sldMkLst>
          <pc:docMk/>
          <pc:sldMk cId="2791562643" sldId="285"/>
        </pc:sldMkLst>
        <pc:spChg chg="mod">
          <ac:chgData name="Majuri Päivi" userId="5c06e4d0-cea2-4c88-81aa-42717dcf074d" providerId="ADAL" clId="{00807AE9-3D23-4E6B-B50A-E29AD8E1A5CF}" dt="2021-11-26T08:21:44.313" v="306" actId="20577"/>
          <ac:spMkLst>
            <pc:docMk/>
            <pc:sldMk cId="2791562643" sldId="285"/>
            <ac:spMk id="2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20:49.729" v="296" actId="20577"/>
        <pc:sldMkLst>
          <pc:docMk/>
          <pc:sldMk cId="2748867443" sldId="290"/>
        </pc:sldMkLst>
        <pc:spChg chg="mod">
          <ac:chgData name="Majuri Päivi" userId="5c06e4d0-cea2-4c88-81aa-42717dcf074d" providerId="ADAL" clId="{00807AE9-3D23-4E6B-B50A-E29AD8E1A5CF}" dt="2021-11-26T08:20:49.729" v="296" actId="20577"/>
          <ac:spMkLst>
            <pc:docMk/>
            <pc:sldMk cId="2748867443" sldId="290"/>
            <ac:spMk id="8" creationId="{96B340E5-DC5C-4C14-BAB4-54D893B0AEF1}"/>
          </ac:spMkLst>
        </pc:spChg>
      </pc:sldChg>
      <pc:sldChg chg="modSp mod">
        <pc:chgData name="Majuri Päivi" userId="5c06e4d0-cea2-4c88-81aa-42717dcf074d" providerId="ADAL" clId="{00807AE9-3D23-4E6B-B50A-E29AD8E1A5CF}" dt="2021-11-26T08:17:45.498" v="99" actId="20577"/>
        <pc:sldMkLst>
          <pc:docMk/>
          <pc:sldMk cId="2679479972" sldId="295"/>
        </pc:sldMkLst>
        <pc:spChg chg="mod">
          <ac:chgData name="Majuri Päivi" userId="5c06e4d0-cea2-4c88-81aa-42717dcf074d" providerId="ADAL" clId="{00807AE9-3D23-4E6B-B50A-E29AD8E1A5CF}" dt="2021-11-26T08:17:45.498" v="99" actId="20577"/>
          <ac:spMkLst>
            <pc:docMk/>
            <pc:sldMk cId="2679479972" sldId="295"/>
            <ac:spMk id="4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22:56.803" v="410" actId="20577"/>
        <pc:sldMkLst>
          <pc:docMk/>
          <pc:sldMk cId="3594532954" sldId="298"/>
        </pc:sldMkLst>
        <pc:spChg chg="mod">
          <ac:chgData name="Majuri Päivi" userId="5c06e4d0-cea2-4c88-81aa-42717dcf074d" providerId="ADAL" clId="{00807AE9-3D23-4E6B-B50A-E29AD8E1A5CF}" dt="2021-11-26T08:22:56.803" v="410" actId="20577"/>
          <ac:spMkLst>
            <pc:docMk/>
            <pc:sldMk cId="3594532954" sldId="298"/>
            <ac:spMk id="3" creationId="{00000000-0000-0000-0000-000000000000}"/>
          </ac:spMkLst>
        </pc:spChg>
      </pc:sldChg>
      <pc:sldChg chg="modSp del mod">
        <pc:chgData name="Majuri Päivi" userId="5c06e4d0-cea2-4c88-81aa-42717dcf074d" providerId="ADAL" clId="{00807AE9-3D23-4E6B-B50A-E29AD8E1A5CF}" dt="2021-11-26T08:23:38.607" v="411" actId="2696"/>
        <pc:sldMkLst>
          <pc:docMk/>
          <pc:sldMk cId="2189080411" sldId="299"/>
        </pc:sldMkLst>
        <pc:spChg chg="mod">
          <ac:chgData name="Majuri Päivi" userId="5c06e4d0-cea2-4c88-81aa-42717dcf074d" providerId="ADAL" clId="{00807AE9-3D23-4E6B-B50A-E29AD8E1A5CF}" dt="2021-11-26T08:21:59.347" v="316" actId="20577"/>
          <ac:spMkLst>
            <pc:docMk/>
            <pc:sldMk cId="2189080411" sldId="299"/>
            <ac:spMk id="2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16:49.942" v="25" actId="6549"/>
        <pc:sldMkLst>
          <pc:docMk/>
          <pc:sldMk cId="1227639679" sldId="301"/>
        </pc:sldMkLst>
        <pc:spChg chg="mod">
          <ac:chgData name="Majuri Päivi" userId="5c06e4d0-cea2-4c88-81aa-42717dcf074d" providerId="ADAL" clId="{00807AE9-3D23-4E6B-B50A-E29AD8E1A5CF}" dt="2021-11-26T08:16:49.942" v="25" actId="6549"/>
          <ac:spMkLst>
            <pc:docMk/>
            <pc:sldMk cId="1227639679" sldId="301"/>
            <ac:spMk id="2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17:31.291" v="88" actId="20577"/>
        <pc:sldMkLst>
          <pc:docMk/>
          <pc:sldMk cId="481543066" sldId="302"/>
        </pc:sldMkLst>
        <pc:spChg chg="mod">
          <ac:chgData name="Majuri Päivi" userId="5c06e4d0-cea2-4c88-81aa-42717dcf074d" providerId="ADAL" clId="{00807AE9-3D23-4E6B-B50A-E29AD8E1A5CF}" dt="2021-11-26T08:17:31.291" v="88" actId="20577"/>
          <ac:spMkLst>
            <pc:docMk/>
            <pc:sldMk cId="481543066" sldId="302"/>
            <ac:spMk id="5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20:10.781" v="261" actId="20577"/>
        <pc:sldMkLst>
          <pc:docMk/>
          <pc:sldMk cId="935506842" sldId="304"/>
        </pc:sldMkLst>
        <pc:spChg chg="mod">
          <ac:chgData name="Majuri Päivi" userId="5c06e4d0-cea2-4c88-81aa-42717dcf074d" providerId="ADAL" clId="{00807AE9-3D23-4E6B-B50A-E29AD8E1A5CF}" dt="2021-11-26T08:20:10.781" v="261" actId="20577"/>
          <ac:spMkLst>
            <pc:docMk/>
            <pc:sldMk cId="935506842" sldId="304"/>
            <ac:spMk id="4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19:56.312" v="252" actId="20577"/>
        <pc:sldMkLst>
          <pc:docMk/>
          <pc:sldMk cId="3814999255" sldId="305"/>
        </pc:sldMkLst>
        <pc:spChg chg="mod">
          <ac:chgData name="Majuri Päivi" userId="5c06e4d0-cea2-4c88-81aa-42717dcf074d" providerId="ADAL" clId="{00807AE9-3D23-4E6B-B50A-E29AD8E1A5CF}" dt="2021-11-26T08:19:56.312" v="252" actId="20577"/>
          <ac:spMkLst>
            <pc:docMk/>
            <pc:sldMk cId="3814999255" sldId="305"/>
            <ac:spMk id="5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19:40.369" v="241" actId="20577"/>
        <pc:sldMkLst>
          <pc:docMk/>
          <pc:sldMk cId="2565846232" sldId="306"/>
        </pc:sldMkLst>
        <pc:spChg chg="mod">
          <ac:chgData name="Majuri Päivi" userId="5c06e4d0-cea2-4c88-81aa-42717dcf074d" providerId="ADAL" clId="{00807AE9-3D23-4E6B-B50A-E29AD8E1A5CF}" dt="2021-11-26T08:19:24.701" v="208" actId="20577"/>
          <ac:spMkLst>
            <pc:docMk/>
            <pc:sldMk cId="2565846232" sldId="306"/>
            <ac:spMk id="2" creationId="{00000000-0000-0000-0000-000000000000}"/>
          </ac:spMkLst>
        </pc:spChg>
        <pc:spChg chg="mod">
          <ac:chgData name="Majuri Päivi" userId="5c06e4d0-cea2-4c88-81aa-42717dcf074d" providerId="ADAL" clId="{00807AE9-3D23-4E6B-B50A-E29AD8E1A5CF}" dt="2021-11-26T08:19:40.369" v="241" actId="20577"/>
          <ac:spMkLst>
            <pc:docMk/>
            <pc:sldMk cId="2565846232" sldId="306"/>
            <ac:spMk id="3" creationId="{00000000-0000-0000-0000-000000000000}"/>
          </ac:spMkLst>
        </pc:spChg>
      </pc:sldChg>
      <pc:sldChg chg="modSp mod">
        <pc:chgData name="Majuri Päivi" userId="5c06e4d0-cea2-4c88-81aa-42717dcf074d" providerId="ADAL" clId="{00807AE9-3D23-4E6B-B50A-E29AD8E1A5CF}" dt="2021-11-26T08:20:26.359" v="276" actId="20577"/>
        <pc:sldMkLst>
          <pc:docMk/>
          <pc:sldMk cId="1387990561" sldId="307"/>
        </pc:sldMkLst>
        <pc:graphicFrameChg chg="modGraphic">
          <ac:chgData name="Majuri Päivi" userId="5c06e4d0-cea2-4c88-81aa-42717dcf074d" providerId="ADAL" clId="{00807AE9-3D23-4E6B-B50A-E29AD8E1A5CF}" dt="2021-11-26T08:20:26.359" v="276" actId="20577"/>
          <ac:graphicFrameMkLst>
            <pc:docMk/>
            <pc:sldMk cId="1387990561" sldId="307"/>
            <ac:graphicFrameMk id="33" creationId="{B61AE8F6-18DC-4B27-AFC5-FED5E141A75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A7448-CD90-46BB-B5AB-8806B403A598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A0AF0-4A80-4345-86B2-BF95C1CB9C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78EC4-376A-4FAC-844F-6C9BF98A64AA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22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78EC4-376A-4FAC-844F-6C9BF98A64A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1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Tee tarvittaessa lisärivejä ja/tai</a:t>
            </a:r>
            <a:r>
              <a:rPr lang="fi-FI" baseline="0" dirty="0"/>
              <a:t> erillinen taulukkosivu.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BDF90-0D9B-48CC-A8B9-4F0703262EA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773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Yhtenäinen, kevyt malli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78EC4-376A-4FAC-844F-6C9BF98A64A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107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Yhtenäinen, kevyt malli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78EC4-376A-4FAC-844F-6C9BF98A64A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49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dirty="0">
                <a:cs typeface="Arial"/>
              </a:rPr>
              <a:t>Päätös valmistelun käynnistämisestä</a:t>
            </a:r>
            <a:r>
              <a:rPr lang="fi-FI" sz="1200" dirty="0">
                <a:cs typeface="Arial"/>
              </a:rPr>
              <a:t> (P0) varmistaa, että ohjelmalle on tarve ja että sen valmisteluun on riittävät resurssit.</a:t>
            </a:r>
          </a:p>
          <a:p>
            <a:r>
              <a:rPr lang="fi-FI" sz="1200" b="1" dirty="0">
                <a:cs typeface="Arial"/>
              </a:rPr>
              <a:t>Valmisteluvaiheessa</a:t>
            </a:r>
            <a:r>
              <a:rPr lang="fi-FI" sz="1200" dirty="0">
                <a:cs typeface="Arial"/>
              </a:rPr>
              <a:t> (V1) määritellään ohjelman tavoitteet, mittarit ja toimenpiteet.</a:t>
            </a:r>
          </a:p>
          <a:p>
            <a:r>
              <a:rPr lang="fi-FI" sz="1200" b="1" dirty="0">
                <a:cs typeface="Arial"/>
              </a:rPr>
              <a:t>Katselmoinnissa</a:t>
            </a:r>
            <a:r>
              <a:rPr lang="fi-FI" sz="1200" dirty="0">
                <a:cs typeface="Arial"/>
              </a:rPr>
              <a:t> (P1) käydään läpi ohjelman tavoitteiden, mittareiden ja toimenpiteiden tarkoituksenmukaisuus ja kattavuus.</a:t>
            </a:r>
          </a:p>
          <a:p>
            <a:r>
              <a:rPr lang="fi-FI" sz="1200" b="1" dirty="0">
                <a:cs typeface="Arial"/>
              </a:rPr>
              <a:t>Aloituspäätöksellä</a:t>
            </a:r>
            <a:r>
              <a:rPr lang="fi-FI" sz="1200" dirty="0">
                <a:cs typeface="Arial"/>
              </a:rPr>
              <a:t> (P2) varmistetaan ennen toteutusta, että tavoite ja toimenpiteet ovat toteutettavissa.</a:t>
            </a:r>
          </a:p>
          <a:p>
            <a:r>
              <a:rPr lang="fi-FI" sz="1200" b="1" dirty="0">
                <a:cs typeface="Arial"/>
              </a:rPr>
              <a:t>Toteutus- ja seurantavaiheessa</a:t>
            </a:r>
            <a:r>
              <a:rPr lang="fi-FI" sz="1200" dirty="0">
                <a:cs typeface="Arial"/>
              </a:rPr>
              <a:t> (V2) ohjelman toimenpiteitä toteutetaan. Ohjausryhmä seuraa tavoitteen toteutumista ja varmistaa tarvittaessa korjaavien toimenpiteiden käynnistämisen ja lisäresursoinnin.</a:t>
            </a:r>
          </a:p>
          <a:p>
            <a:r>
              <a:rPr lang="fi-FI" sz="1200" b="1" dirty="0">
                <a:cs typeface="Arial"/>
              </a:rPr>
              <a:t>Lopetuspäätöksellä</a:t>
            </a:r>
            <a:r>
              <a:rPr lang="fi-FI" sz="1200" dirty="0">
                <a:cs typeface="Arial"/>
              </a:rPr>
              <a:t> (P3) varmistetaan, että tavoitteet on saavutettu riittävällä tasolla ja siirretään ohjelman vastuut linjaorganisaatiolle. Ylivaltuustokautiset toimenpideohjelmat voidaan myös lopettaa, jos ne eivät enää vastaa uuden kaupunkistrategian tavoitteisiin.</a:t>
            </a:r>
          </a:p>
          <a:p>
            <a:r>
              <a:rPr lang="fi-FI" sz="1200" b="1" dirty="0">
                <a:cs typeface="Arial"/>
              </a:rPr>
              <a:t>Reflektointivaiheessa</a:t>
            </a:r>
            <a:r>
              <a:rPr lang="fi-FI" sz="1200" dirty="0">
                <a:cs typeface="Arial"/>
              </a:rPr>
              <a:t> käydään läpi prosessin keskeisimmät opit seuraavien valmisteluiden tueksi (P4).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BDF90-0D9B-48CC-A8B9-4F0703262EA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281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78EC4-376A-4FAC-844F-6C9BF98A64A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82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BDF90-0D9B-48CC-A8B9-4F0703262EA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98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09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4705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054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944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424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30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920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793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465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526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304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898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391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993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811741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91359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127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232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341712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64280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08066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8228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246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714040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622056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120295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3497184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233878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9892751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5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26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45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47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707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22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73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6EAB05F7-8E58-4971-954E-2357C56EBEA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004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Arial Black"/>
              </a:rPr>
              <a:t>Ohjelmien/projektien seuranta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Mallipohjat ohjelmien/projektien yhteenvetoseurantaan (salkkutaso)</a:t>
            </a:r>
          </a:p>
          <a:p>
            <a:r>
              <a:rPr lang="fi-FI" dirty="0"/>
              <a:t>Ohjelma/projektikohtainen seuranta </a:t>
            </a:r>
          </a:p>
          <a:p>
            <a:endParaRPr lang="fi-FI" dirty="0"/>
          </a:p>
          <a:p>
            <a:endParaRPr lang="fi-FI" sz="180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DFF96132-38EF-4E24-8214-E61074CD457F}"/>
              </a:ext>
            </a:extLst>
          </p:cNvPr>
          <p:cNvSpPr txBox="1"/>
          <p:nvPr/>
        </p:nvSpPr>
        <p:spPr>
          <a:xfrm>
            <a:off x="4687503" y="5852160"/>
            <a:ext cx="73922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/>
              <a:t>Ohjelmissa keskitytään hyötyjen seurantaan, projekteissa edellytetään usein tarkkaa tuotosten etenemisen seurantaa.</a:t>
            </a:r>
          </a:p>
          <a:p>
            <a:r>
              <a:rPr lang="fi-FI" sz="1400" i="1" dirty="0"/>
              <a:t>Erillisessä liitteessä ohjelman/projektin seuranta päättymisen jälkeen</a:t>
            </a:r>
          </a:p>
        </p:txBody>
      </p:sp>
    </p:spTree>
    <p:extLst>
      <p:ext uri="{BB962C8B-B14F-4D97-AF65-F5344CB8AC3E}">
        <p14:creationId xmlns:p14="http://schemas.microsoft.com/office/powerpoint/2010/main" val="40235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800" b="0" dirty="0"/>
              <a:t>OHJELMA/PROJEKTIKOHTAINEN SEURANTA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Aft>
                <a:spcPts val="100"/>
              </a:spcAft>
              <a:defRPr/>
            </a:pPr>
            <a:r>
              <a:rPr lang="fi-FI" altLang="en-US" dirty="0">
                <a:latin typeface="Calibri"/>
                <a:cs typeface="Calibri"/>
              </a:rPr>
              <a:t>Ohjelman/projektin eteneminen ja riskienhallinta, tarvittavat linjaukset ja päätökset</a:t>
            </a:r>
          </a:p>
          <a:p>
            <a:endParaRPr lang="fi-FI" sz="2000" dirty="0"/>
          </a:p>
          <a:p>
            <a:r>
              <a:rPr lang="fi-FI" sz="2000" dirty="0"/>
              <a:t>Kohderyhmä: OHJAUSRYHMÄ, PROJEKTIRYHMÄ, </a:t>
            </a:r>
            <a:r>
              <a:rPr lang="fi-FI" sz="2000" dirty="0">
                <a:ea typeface="+mn-lt"/>
                <a:cs typeface="+mn-lt"/>
              </a:rPr>
              <a:t>TOIMIALOJEN JOHTORYHMÄT</a:t>
            </a:r>
            <a:endParaRPr lang="fi-FI" dirty="0">
              <a:cs typeface="Arial"/>
            </a:endParaRPr>
          </a:p>
          <a:p>
            <a:endParaRPr lang="fi-FI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01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[Ohjelman/projektin nimi]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Seurantajakso: </a:t>
            </a:r>
          </a:p>
          <a:p>
            <a:endParaRPr lang="fi-FI" dirty="0"/>
          </a:p>
          <a:p>
            <a:r>
              <a:rPr lang="fi-FI" dirty="0"/>
              <a:t>Ohjelman/projektin omistaja: </a:t>
            </a:r>
          </a:p>
          <a:p>
            <a:r>
              <a:rPr lang="fi-FI" dirty="0"/>
              <a:t>Ohjelmajohtaja/</a:t>
            </a:r>
            <a:r>
              <a:rPr lang="fi-FI" dirty="0" err="1"/>
              <a:t>projektipääällikkö</a:t>
            </a:r>
            <a:r>
              <a:rPr lang="fi-FI" dirty="0"/>
              <a:t>: </a:t>
            </a:r>
          </a:p>
          <a:p>
            <a:endParaRPr lang="fi-FI" dirty="0"/>
          </a:p>
          <a:p>
            <a:r>
              <a:rPr lang="fi-FI" dirty="0"/>
              <a:t>Päivämäärä: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584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Sisällysluettelo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2400" b="1" dirty="0"/>
              <a:t>Tiivistelmä tavoitteiden toteutumisesta ja etenemisestä</a:t>
            </a:r>
            <a:endParaRPr lang="fi-FI" sz="2400" dirty="0">
              <a:ea typeface="+mn-lt"/>
              <a:cs typeface="+mn-lt"/>
            </a:endParaRPr>
          </a:p>
          <a:p>
            <a:r>
              <a:rPr lang="fi-FI" sz="2400" b="1" dirty="0"/>
              <a:t>Hyötytavoitteiden toteutuminen</a:t>
            </a:r>
            <a:endParaRPr lang="fi-FI" sz="2400" dirty="0">
              <a:ea typeface="+mn-lt"/>
              <a:cs typeface="+mn-lt"/>
            </a:endParaRPr>
          </a:p>
          <a:p>
            <a:r>
              <a:rPr lang="fi-FI" sz="2400" b="1" dirty="0">
                <a:ea typeface="+mn-lt"/>
                <a:cs typeface="+mn-lt"/>
              </a:rPr>
              <a:t>Toimenpiteiden</a:t>
            </a:r>
            <a:r>
              <a:rPr lang="fi-FI" b="1" dirty="0">
                <a:ea typeface="+mn-lt"/>
                <a:cs typeface="+mn-lt"/>
              </a:rPr>
              <a:t> ja tuotosten päänostot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b="1" dirty="0">
                <a:cs typeface="Arial"/>
              </a:rPr>
              <a:t>Ohjelman/projektin eteneminen</a:t>
            </a:r>
          </a:p>
          <a:p>
            <a:r>
              <a:rPr lang="fi-FI" sz="2400" b="1" dirty="0">
                <a:cs typeface="Arial"/>
              </a:rPr>
              <a:t>Riskienhallinta</a:t>
            </a:r>
          </a:p>
          <a:p>
            <a:r>
              <a:rPr lang="fi-FI" sz="2400" b="1" dirty="0">
                <a:cs typeface="Arial"/>
              </a:rPr>
              <a:t>Linjaukset ja päätökset</a:t>
            </a:r>
            <a:endParaRPr lang="fi-FI" sz="2400" dirty="0">
              <a:cs typeface="Arial"/>
            </a:endParaRPr>
          </a:p>
          <a:p>
            <a:r>
              <a:rPr lang="fi-FI" sz="2400" b="1" dirty="0">
                <a:cs typeface="Arial"/>
              </a:rPr>
              <a:t>Keskeiset toimenpiteet</a:t>
            </a:r>
            <a:br>
              <a:rPr lang="fi-FI" sz="2400" b="1" dirty="0">
                <a:cs typeface="Arial"/>
              </a:rPr>
            </a:br>
            <a:endParaRPr lang="fi-FI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Liitteet</a:t>
            </a:r>
            <a:endParaRPr lang="en-US" sz="2400" dirty="0">
              <a:ea typeface="+mn-lt"/>
              <a:cs typeface="+mn-lt"/>
            </a:endParaRPr>
          </a:p>
          <a:p>
            <a:endParaRPr lang="fi-FI" sz="2400" dirty="0">
              <a:cs typeface="Arial"/>
            </a:endParaRPr>
          </a:p>
        </p:txBody>
      </p:sp>
      <p:sp>
        <p:nvSpPr>
          <p:cNvPr id="2" name="Kuvan paikkamerkki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14999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Tiivistelmä tavoitteiden toteutumisesta ja etenemisestä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457200" y="1366090"/>
            <a:ext cx="6371618" cy="4458969"/>
          </a:xfrm>
        </p:spPr>
        <p:txBody>
          <a:bodyPr/>
          <a:lstStyle/>
          <a:p>
            <a:endParaRPr lang="fi-FI" sz="2000" dirty="0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550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Hyötytavoitteiden toteutuminen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ea typeface="+mn-lt"/>
                <a:cs typeface="+mn-lt"/>
              </a:rPr>
              <a:t>[näkymä johdon työpöytään, kuvausta ja mittarinostot]</a:t>
            </a:r>
          </a:p>
        </p:txBody>
      </p:sp>
    </p:spTree>
    <p:extLst>
      <p:ext uri="{BB962C8B-B14F-4D97-AF65-F5344CB8AC3E}">
        <p14:creationId xmlns:p14="http://schemas.microsoft.com/office/powerpoint/2010/main" val="95279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6B340E5-DC5C-4C14-BAB4-54D893B0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08562"/>
            <a:ext cx="11346874" cy="787615"/>
          </a:xfrm>
        </p:spPr>
        <p:txBody>
          <a:bodyPr/>
          <a:lstStyle/>
          <a:p>
            <a:r>
              <a:rPr lang="fi-FI" sz="2400" dirty="0"/>
              <a:t>Keskeisten toimenpiteiden ja tuotosten nostot </a:t>
            </a:r>
            <a:endParaRPr lang="fi-FI" sz="2400" noProof="0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61AE8F6-18DC-4B27-AFC5-FED5E141A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887834"/>
              </p:ext>
            </p:extLst>
          </p:nvPr>
        </p:nvGraphicFramePr>
        <p:xfrm>
          <a:off x="457200" y="764276"/>
          <a:ext cx="11217614" cy="5385299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1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36">
                  <a:extLst>
                    <a:ext uri="{9D8B030D-6E8A-4147-A177-3AD203B41FA5}">
                      <a16:colId xmlns:a16="http://schemas.microsoft.com/office/drawing/2014/main" val="1223568350"/>
                    </a:ext>
                  </a:extLst>
                </a:gridCol>
                <a:gridCol w="1443526">
                  <a:extLst>
                    <a:ext uri="{9D8B030D-6E8A-4147-A177-3AD203B41FA5}">
                      <a16:colId xmlns:a16="http://schemas.microsoft.com/office/drawing/2014/main" val="8223189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4287374029"/>
                    </a:ext>
                  </a:extLst>
                </a:gridCol>
                <a:gridCol w="4618232">
                  <a:extLst>
                    <a:ext uri="{9D8B030D-6E8A-4147-A177-3AD203B41FA5}">
                      <a16:colId xmlns:a16="http://schemas.microsoft.com/office/drawing/2014/main" val="3234188391"/>
                    </a:ext>
                  </a:extLst>
                </a:gridCol>
              </a:tblGrid>
              <a:tr h="41829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50" baseline="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50" baseline="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Keskeiset saavutukset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Seuraavat vaiheet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932"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4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400" b="1" u="none" kern="1200" baseline="0" dirty="0"/>
                        <a:t>[OHJELMA/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400" b="1" u="none" kern="1200" baseline="0" dirty="0"/>
                        <a:t>PROJEKT]</a:t>
                      </a:r>
                      <a:endParaRPr lang="en-GB" sz="12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fi-FI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42">
                <a:tc gridSpan="3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3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GB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="0" u="none" baseline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64002291"/>
                  </a:ext>
                </a:extLst>
              </a:tr>
              <a:tr h="1224064">
                <a:tc rowSpan="3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5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vert="vert27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50" u="none" baseline="0" dirty="0"/>
                        <a:t>G</a:t>
                      </a:r>
                      <a:endParaRPr lang="en-GB" sz="105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[Toimenpide-kokonaisuus]</a:t>
                      </a:r>
                      <a:endParaRPr kumimoji="0" lang="fi-FI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853301194"/>
                  </a:ext>
                </a:extLst>
              </a:tr>
              <a:tr h="1224064">
                <a:tc vMerge="1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b="1" u="none" baseline="0">
                          <a:solidFill>
                            <a:srgbClr val="F7F7F7"/>
                          </a:solidFill>
                          <a:latin typeface="Calibri"/>
                          <a:cs typeface="Calibri"/>
                        </a:rPr>
                        <a:t>G</a:t>
                      </a:r>
                      <a:endParaRPr lang="en-GB" sz="10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50" u="none" baseline="0" dirty="0"/>
                        <a:t>G</a:t>
                      </a:r>
                      <a:endParaRPr lang="en-GB" sz="105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[Toimenpide-kokonaisuus]</a:t>
                      </a:r>
                      <a:endParaRPr kumimoji="0" lang="fi-FI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</a:pPr>
                      <a:endParaRPr lang="fi-FI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</a:pPr>
                      <a:endParaRPr lang="fi-FI" sz="1200" b="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271087781"/>
                  </a:ext>
                </a:extLst>
              </a:tr>
              <a:tr h="1224064">
                <a:tc vMerge="1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b="1" u="none" baseline="0">
                          <a:solidFill>
                            <a:srgbClr val="F7F7F7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lang="en-GB" sz="10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50" u="none" baseline="0" dirty="0"/>
                        <a:t>G</a:t>
                      </a:r>
                      <a:endParaRPr lang="en-GB" sz="105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[Toimenpide-kokonaisuus]</a:t>
                      </a:r>
                      <a:endParaRPr kumimoji="0" lang="fi-FI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[tiiviit nostot]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i-FI" sz="1200" b="0" u="none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93012549"/>
                  </a:ext>
                </a:extLst>
              </a:tr>
            </a:tbl>
          </a:graphicData>
        </a:graphic>
      </p:graphicFrame>
      <p:sp>
        <p:nvSpPr>
          <p:cNvPr id="17" name="Dian numeron paikkamerkki 3">
            <a:extLst>
              <a:ext uri="{FF2B5EF4-FFF2-40B4-BE49-F238E27FC236}">
                <a16:creationId xmlns:a16="http://schemas.microsoft.com/office/drawing/2014/main" id="{F27FB8C3-F102-410E-9464-236DF66BF69E}"/>
              </a:ext>
            </a:extLst>
          </p:cNvPr>
          <p:cNvSpPr txBox="1">
            <a:spLocks/>
          </p:cNvSpPr>
          <p:nvPr/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fi-FI"/>
            </a:defPPr>
            <a:lvl1pPr marL="0" algn="r" defTabSz="914400" rtl="0" eaLnBrk="1" latinLnBrk="0" hangingPunct="1">
              <a:defRPr sz="1300" b="1" kern="1200">
                <a:solidFill>
                  <a:srgbClr val="0000B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B0B938-106A-4E9D-9931-8D19B263D192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8FDF88-3770-4500-B805-4287AABC98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68469" y="6290990"/>
            <a:ext cx="6839623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600" b="1" kern="0">
                <a:solidFill>
                  <a:srgbClr val="000000"/>
                </a:solidFill>
              </a:rPr>
              <a:t>Värit:</a:t>
            </a:r>
            <a:r>
              <a:rPr kumimoji="0" lang="fi-FI" sz="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             Etenee suunnitellusti                   Tuotokset vaarassa; korjaavat toimenpiteet käytöss</a:t>
            </a:r>
            <a:r>
              <a:rPr lang="fi-FI" sz="500" kern="0">
                <a:solidFill>
                  <a:srgbClr val="000000"/>
                </a:solidFill>
              </a:rPr>
              <a:t>ä</a:t>
            </a:r>
            <a:r>
              <a:rPr kumimoji="0" lang="fi-FI" sz="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                Tuotokset vaarassa; korjaava</a:t>
            </a:r>
            <a:r>
              <a:rPr lang="fi-FI" sz="500" kern="0">
                <a:solidFill>
                  <a:srgbClr val="000000"/>
                </a:solidFill>
              </a:rPr>
              <a:t>t toimenpiteet eivät käytössä</a:t>
            </a:r>
            <a:r>
              <a:rPr kumimoji="0" lang="fi-FI" sz="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              Tuotokset valmiit                   Alustava milestone</a:t>
            </a:r>
            <a:r>
              <a:rPr kumimoji="0" lang="fi-FI" sz="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    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050B0A06-B405-4A98-84C7-F875EEF6C63C}"/>
              </a:ext>
            </a:extLst>
          </p:cNvPr>
          <p:cNvSpPr/>
          <p:nvPr/>
        </p:nvSpPr>
        <p:spPr>
          <a:xfrm>
            <a:off x="4750104" y="6324101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600" kern="0">
              <a:solidFill>
                <a:srgbClr val="000000"/>
              </a:solidFill>
            </a:endParaRPr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63FB0C0B-3B59-4EC7-A53D-C5B44A4EF899}"/>
              </a:ext>
            </a:extLst>
          </p:cNvPr>
          <p:cNvSpPr/>
          <p:nvPr/>
        </p:nvSpPr>
        <p:spPr>
          <a:xfrm>
            <a:off x="5673935" y="6333619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600" kern="0">
              <a:solidFill>
                <a:srgbClr val="000000"/>
              </a:solidFill>
            </a:endParaRPr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0DFF5AA8-E591-4DCF-9D4B-DCA9F8A947B5}"/>
              </a:ext>
            </a:extLst>
          </p:cNvPr>
          <p:cNvSpPr/>
          <p:nvPr/>
        </p:nvSpPr>
        <p:spPr>
          <a:xfrm>
            <a:off x="7514682" y="6324101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600" kern="0">
              <a:solidFill>
                <a:srgbClr val="000000"/>
              </a:solidFill>
            </a:endParaRPr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4664344D-7CB7-4E70-9897-F240C62CD172}"/>
              </a:ext>
            </a:extLst>
          </p:cNvPr>
          <p:cNvSpPr/>
          <p:nvPr/>
        </p:nvSpPr>
        <p:spPr>
          <a:xfrm>
            <a:off x="9463613" y="6321716"/>
            <a:ext cx="157729" cy="157729"/>
          </a:xfrm>
          <a:prstGeom prst="diamond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600" kern="0">
              <a:solidFill>
                <a:srgbClr val="000000"/>
              </a:solidFill>
            </a:endParaRPr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760A4FDC-53D8-4D89-9B89-B65E97BFEB3C}"/>
              </a:ext>
            </a:extLst>
          </p:cNvPr>
          <p:cNvSpPr/>
          <p:nvPr/>
        </p:nvSpPr>
        <p:spPr>
          <a:xfrm>
            <a:off x="10241160" y="6323589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60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9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6B340E5-DC5C-4C14-BAB4-54D893B0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244055"/>
            <a:ext cx="11346874" cy="329006"/>
          </a:xfrm>
        </p:spPr>
        <p:txBody>
          <a:bodyPr/>
          <a:lstStyle/>
          <a:p>
            <a:r>
              <a:rPr lang="en-GB" sz="2400" dirty="0" err="1">
                <a:latin typeface="Arial Black"/>
              </a:rPr>
              <a:t>Ohjelman</a:t>
            </a:r>
            <a:r>
              <a:rPr lang="en-GB" sz="2400" dirty="0">
                <a:latin typeface="Arial Black"/>
              </a:rPr>
              <a:t>/</a:t>
            </a:r>
            <a:r>
              <a:rPr lang="en-GB" sz="2400" dirty="0" err="1">
                <a:latin typeface="Arial Black"/>
              </a:rPr>
              <a:t>projektin</a:t>
            </a:r>
            <a:r>
              <a:rPr lang="en-GB" sz="2400" dirty="0">
                <a:latin typeface="Arial Black"/>
              </a:rPr>
              <a:t> </a:t>
            </a:r>
            <a:r>
              <a:rPr lang="en-GB" sz="2400" dirty="0" err="1">
                <a:latin typeface="Arial Black"/>
              </a:rPr>
              <a:t>tuotosten</a:t>
            </a:r>
            <a:r>
              <a:rPr lang="en-GB" sz="2400" dirty="0">
                <a:latin typeface="Arial Black"/>
              </a:rPr>
              <a:t> </a:t>
            </a:r>
            <a:r>
              <a:rPr lang="en-GB" sz="2400" dirty="0" err="1">
                <a:latin typeface="Arial Black"/>
              </a:rPr>
              <a:t>eteneminen</a:t>
            </a:r>
            <a:endParaRPr lang="en-GB" sz="2400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61AE8F6-18DC-4B27-AFC5-FED5E141A75A}"/>
              </a:ext>
            </a:extLst>
          </p:cNvPr>
          <p:cNvGraphicFramePr>
            <a:graphicFrameLocks noGrp="1"/>
          </p:cNvGraphicFramePr>
          <p:nvPr/>
        </p:nvGraphicFramePr>
        <p:xfrm>
          <a:off x="457199" y="659152"/>
          <a:ext cx="11346873" cy="5157411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31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25">
                  <a:extLst>
                    <a:ext uri="{9D8B030D-6E8A-4147-A177-3AD203B41FA5}">
                      <a16:colId xmlns:a16="http://schemas.microsoft.com/office/drawing/2014/main" val="1584706731"/>
                    </a:ext>
                  </a:extLst>
                </a:gridCol>
                <a:gridCol w="1031248">
                  <a:extLst>
                    <a:ext uri="{9D8B030D-6E8A-4147-A177-3AD203B41FA5}">
                      <a16:colId xmlns:a16="http://schemas.microsoft.com/office/drawing/2014/main" val="4287374029"/>
                    </a:ext>
                  </a:extLst>
                </a:gridCol>
                <a:gridCol w="3217882">
                  <a:extLst>
                    <a:ext uri="{9D8B030D-6E8A-4147-A177-3AD203B41FA5}">
                      <a16:colId xmlns:a16="http://schemas.microsoft.com/office/drawing/2014/main" val="1812680871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2198577776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3234188391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1591183144"/>
                    </a:ext>
                  </a:extLst>
                </a:gridCol>
              </a:tblGrid>
              <a:tr h="654697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aseline="0" dirty="0"/>
                        <a:t>RAG</a:t>
                      </a:r>
                      <a:endParaRPr lang="en-GB" sz="105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H2 2021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2022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2023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2024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aseline="0" dirty="0"/>
                        <a:t>2025</a:t>
                      </a:r>
                      <a:endParaRPr lang="en-GB" sz="1400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7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51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9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 dirty="0"/>
                        <a:t>B</a:t>
                      </a:r>
                      <a:endParaRPr lang="fi-FI" sz="12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/>
                    </a:p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7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C</a:t>
                      </a:r>
                      <a:endParaRPr lang="en-GB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/>
                    </a:p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7BB3B72-F450-4640-95F3-994BC706670A}"/>
              </a:ext>
            </a:extLst>
          </p:cNvPr>
          <p:cNvCxnSpPr>
            <a:cxnSpLocks/>
          </p:cNvCxnSpPr>
          <p:nvPr/>
        </p:nvCxnSpPr>
        <p:spPr>
          <a:xfrm flipH="1">
            <a:off x="2563890" y="1051048"/>
            <a:ext cx="18684" cy="525060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55369" y="5850925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99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2563890" y="5869264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757545" y="5869264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1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6392766" y="5869264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02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9435979" y="5869264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3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618263" y="5869264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Viisikulmio 5"/>
          <p:cNvSpPr/>
          <p:nvPr/>
        </p:nvSpPr>
        <p:spPr>
          <a:xfrm>
            <a:off x="2298032" y="1697611"/>
            <a:ext cx="4086725" cy="764005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2" name="Viisikulmio 81"/>
          <p:cNvSpPr/>
          <p:nvPr/>
        </p:nvSpPr>
        <p:spPr>
          <a:xfrm>
            <a:off x="6384757" y="1716813"/>
            <a:ext cx="4132847" cy="74480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3" name="Viisikulmio 82"/>
          <p:cNvSpPr/>
          <p:nvPr/>
        </p:nvSpPr>
        <p:spPr>
          <a:xfrm>
            <a:off x="2237535" y="2775694"/>
            <a:ext cx="6461297" cy="252663"/>
          </a:xfrm>
          <a:prstGeom prst="homePlat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4" name="Viisikulmio 83"/>
          <p:cNvSpPr/>
          <p:nvPr/>
        </p:nvSpPr>
        <p:spPr>
          <a:xfrm>
            <a:off x="5072977" y="3853777"/>
            <a:ext cx="6461297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Viisikulmio 87"/>
          <p:cNvSpPr/>
          <p:nvPr/>
        </p:nvSpPr>
        <p:spPr>
          <a:xfrm>
            <a:off x="2241207" y="3218045"/>
            <a:ext cx="1250925" cy="25266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2" name="Viisikulmio 91"/>
          <p:cNvSpPr/>
          <p:nvPr/>
        </p:nvSpPr>
        <p:spPr>
          <a:xfrm>
            <a:off x="3486407" y="3218045"/>
            <a:ext cx="125092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Viisikulmio 92"/>
          <p:cNvSpPr/>
          <p:nvPr/>
        </p:nvSpPr>
        <p:spPr>
          <a:xfrm>
            <a:off x="6384757" y="3237857"/>
            <a:ext cx="334277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4" name="Viisikulmio 93"/>
          <p:cNvSpPr/>
          <p:nvPr/>
        </p:nvSpPr>
        <p:spPr>
          <a:xfrm>
            <a:off x="6384757" y="4347831"/>
            <a:ext cx="541931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352174" y="1771653"/>
            <a:ext cx="1134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[tekstiä]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6392766" y="6077389"/>
            <a:ext cx="5785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Kuvaa ylätasolla eri toimenpidekokonaisuuksien eteneminen koko valtuustokauden aikana (harmaa pohjaväri). Värejä käytetään toimenpiteen edistyessä. 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2352174" y="6338727"/>
            <a:ext cx="72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NYT</a:t>
            </a:r>
          </a:p>
        </p:txBody>
      </p:sp>
    </p:spTree>
    <p:extLst>
      <p:ext uri="{BB962C8B-B14F-4D97-AF65-F5344CB8AC3E}">
        <p14:creationId xmlns:p14="http://schemas.microsoft.com/office/powerpoint/2010/main" val="2748867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4000" dirty="0">
                <a:latin typeface="Arial Black" panose="020B0604020202020204" pitchFamily="34" charset="0"/>
              </a:rPr>
              <a:t>Riskienhallinta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8F1AE-0555-3A4F-ADC9-F4021B700E43}" type="datetime1">
              <a:rPr kumimoji="0" lang="fi-FI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26.11.2021</a:t>
            </a:fld>
            <a:endParaRPr kumimoji="0" lang="fi-FI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B1CF-9DC2-E547-B9CF-29EB3A19BE48}" type="slidenum">
              <a:rPr kumimoji="0" lang="fi-FI" alt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alt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FE4CAB9D-1DF8-E240-83FD-5361996CA331}"/>
              </a:ext>
            </a:extLst>
          </p:cNvPr>
          <p:cNvGraphicFramePr>
            <a:graphicFrameLocks noGrp="1"/>
          </p:cNvGraphicFramePr>
          <p:nvPr/>
        </p:nvGraphicFramePr>
        <p:xfrm>
          <a:off x="4747973" y="102094"/>
          <a:ext cx="7303222" cy="4942083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117548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352540">
                  <a:extLst>
                    <a:ext uri="{9D8B030D-6E8A-4147-A177-3AD203B41FA5}">
                      <a16:colId xmlns:a16="http://schemas.microsoft.com/office/drawing/2014/main" val="390793981"/>
                    </a:ext>
                  </a:extLst>
                </a:gridCol>
                <a:gridCol w="572877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473725">
                  <a:extLst>
                    <a:ext uri="{9D8B030D-6E8A-4147-A177-3AD203B41FA5}">
                      <a16:colId xmlns:a16="http://schemas.microsoft.com/office/drawing/2014/main" val="426283263"/>
                    </a:ext>
                  </a:extLst>
                </a:gridCol>
                <a:gridCol w="2996588">
                  <a:extLst>
                    <a:ext uri="{9D8B030D-6E8A-4147-A177-3AD203B41FA5}">
                      <a16:colId xmlns:a16="http://schemas.microsoft.com/office/drawing/2014/main" val="1756960836"/>
                    </a:ext>
                  </a:extLst>
                </a:gridCol>
                <a:gridCol w="789944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661155">
                <a:tc>
                  <a:txBody>
                    <a:bodyPr/>
                    <a:lstStyle/>
                    <a:p>
                      <a:pPr rtl="0"/>
                      <a:r>
                        <a:rPr lang="fi-FI" sz="1400" u="none" strike="noStrike" kern="1200" baseline="0" dirty="0"/>
                        <a:t>Riskin kuvaus</a:t>
                      </a:r>
                      <a:endParaRPr lang="fi-FI" sz="1400" b="0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800" u="none" strike="noStrike" kern="1200" baseline="0" dirty="0"/>
                        <a:t>ID </a:t>
                      </a:r>
                    </a:p>
                    <a:p>
                      <a:pPr marL="0" algn="l" defTabSz="914400" rtl="0" eaLnBrk="1" latinLnBrk="0" hangingPunct="1"/>
                      <a:r>
                        <a:rPr lang="fi-FI" sz="800" u="none" strike="noStrike" kern="1200" baseline="0" dirty="0"/>
                        <a:t>(R#)</a:t>
                      </a:r>
                      <a:endParaRPr lang="fi-FI" sz="800" b="1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800" u="none" strike="noStrike" kern="1200" baseline="0" dirty="0"/>
                        <a:t>Todennäköisyys</a:t>
                      </a:r>
                      <a:r>
                        <a:rPr lang="fi-FI" sz="800" u="none" strike="noStrike" kern="1200" baseline="30000" dirty="0"/>
                        <a:t>1</a:t>
                      </a:r>
                      <a:endParaRPr lang="fi-FI" sz="800" b="0" i="0" u="none" strike="noStrike" kern="1200" baseline="3000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800" u="none" strike="noStrike" kern="1200" baseline="0" dirty="0"/>
                        <a:t>Vaikutus </a:t>
                      </a:r>
                      <a:r>
                        <a:rPr lang="fi-FI" sz="800" u="none" strike="noStrike" kern="1200" baseline="30000" dirty="0"/>
                        <a:t>2</a:t>
                      </a:r>
                      <a:endParaRPr lang="fi-FI" sz="800" b="0" i="0" u="none" strike="noStrike" kern="1200" baseline="3000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u="none" strike="noStrike" kern="1200" baseline="0" dirty="0"/>
                        <a:t>Toimenpiteet</a:t>
                      </a:r>
                      <a:endParaRPr lang="fi-FI" sz="1400" b="0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u="none" strike="noStrike" kern="1200" baseline="0" dirty="0"/>
                        <a:t>Vastuu</a:t>
                      </a:r>
                      <a:endParaRPr lang="fi-FI" sz="1400" b="0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546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Aikataulu: [tekstiä]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389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Aikataulu: [tekstiä]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rtl="0"/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546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Kustannukset: [tekstiä]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389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Kustannukset: [tekstiä]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5907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Laatu:[tekstiä]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  <a:tr h="389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Laatu:[tekstiä]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1793281099"/>
                  </a:ext>
                </a:extLst>
              </a:tr>
              <a:tr h="389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Muut: [tekstiä]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495188046"/>
                  </a:ext>
                </a:extLst>
              </a:tr>
              <a:tr h="389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 dirty="0"/>
                        <a:t>Muut: [tekstiä]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179584313"/>
                  </a:ext>
                </a:extLst>
              </a:tr>
            </a:tbl>
          </a:graphicData>
        </a:graphic>
      </p:graphicFrame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630DABE1-9F21-704F-B321-CA6D86A1454B}"/>
              </a:ext>
            </a:extLst>
          </p:cNvPr>
          <p:cNvSpPr txBox="1">
            <a:spLocks/>
          </p:cNvSpPr>
          <p:nvPr/>
        </p:nvSpPr>
        <p:spPr bwMode="auto">
          <a:xfrm>
            <a:off x="3148314" y="5701374"/>
            <a:ext cx="8672944" cy="40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1 </a:t>
            </a: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Riskin todennäköisyys: </a:t>
            </a: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 = matala, harvinainen, epätodennäköinen, 5 = korkea, melkein varma, todennäköinen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2 </a:t>
            </a: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Riskin vaikutus:</a:t>
            </a: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1 = matala, vähäinen 5 = korkea, erittäin merkittävä (voi tuhota projektin)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Rectangle 15"/>
          <p:cNvSpPr/>
          <p:nvPr/>
        </p:nvSpPr>
        <p:spPr>
          <a:xfrm>
            <a:off x="1247028" y="3248340"/>
            <a:ext cx="866492" cy="926686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le 16"/>
          <p:cNvSpPr/>
          <p:nvPr/>
        </p:nvSpPr>
        <p:spPr>
          <a:xfrm>
            <a:off x="1247028" y="2321654"/>
            <a:ext cx="866492" cy="926686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le 17"/>
          <p:cNvSpPr/>
          <p:nvPr/>
        </p:nvSpPr>
        <p:spPr>
          <a:xfrm>
            <a:off x="2119498" y="3234178"/>
            <a:ext cx="866492" cy="926686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le 18"/>
          <p:cNvSpPr/>
          <p:nvPr/>
        </p:nvSpPr>
        <p:spPr>
          <a:xfrm>
            <a:off x="2110732" y="2321654"/>
            <a:ext cx="866492" cy="926686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19"/>
          <p:cNvSpPr/>
          <p:nvPr/>
        </p:nvSpPr>
        <p:spPr>
          <a:xfrm>
            <a:off x="1247028" y="1394968"/>
            <a:ext cx="866492" cy="926686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Rectangle 20"/>
          <p:cNvSpPr/>
          <p:nvPr/>
        </p:nvSpPr>
        <p:spPr>
          <a:xfrm>
            <a:off x="2974437" y="3248339"/>
            <a:ext cx="866492" cy="926686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Rectangle 21"/>
          <p:cNvSpPr/>
          <p:nvPr/>
        </p:nvSpPr>
        <p:spPr>
          <a:xfrm>
            <a:off x="2968459" y="2321653"/>
            <a:ext cx="866492" cy="926686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Rectangle 22"/>
          <p:cNvSpPr/>
          <p:nvPr/>
        </p:nvSpPr>
        <p:spPr>
          <a:xfrm>
            <a:off x="2101967" y="1394968"/>
            <a:ext cx="866492" cy="926686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Rectangle 23"/>
          <p:cNvSpPr/>
          <p:nvPr/>
        </p:nvSpPr>
        <p:spPr>
          <a:xfrm>
            <a:off x="2968459" y="1394967"/>
            <a:ext cx="866492" cy="926686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6" name="Straight Arrow Connector 25"/>
          <p:cNvCxnSpPr/>
          <p:nvPr/>
        </p:nvCxnSpPr>
        <p:spPr>
          <a:xfrm>
            <a:off x="1247028" y="4175025"/>
            <a:ext cx="283085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26"/>
          <p:cNvCxnSpPr/>
          <p:nvPr/>
        </p:nvCxnSpPr>
        <p:spPr>
          <a:xfrm flipV="1">
            <a:off x="1247028" y="1209630"/>
            <a:ext cx="0" cy="29653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29"/>
          <p:cNvSpPr txBox="1"/>
          <p:nvPr/>
        </p:nvSpPr>
        <p:spPr>
          <a:xfrm rot="16200000">
            <a:off x="-216485" y="2771761"/>
            <a:ext cx="1458788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Todennäköisyys</a:t>
            </a:r>
          </a:p>
        </p:txBody>
      </p:sp>
      <p:sp>
        <p:nvSpPr>
          <p:cNvPr id="49" name="TextBox 30"/>
          <p:cNvSpPr txBox="1"/>
          <p:nvPr/>
        </p:nvSpPr>
        <p:spPr>
          <a:xfrm>
            <a:off x="2222418" y="4597422"/>
            <a:ext cx="808225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Vaikutus</a:t>
            </a:r>
          </a:p>
        </p:txBody>
      </p:sp>
      <p:sp>
        <p:nvSpPr>
          <p:cNvPr id="50" name="TextBox 31"/>
          <p:cNvSpPr txBox="1"/>
          <p:nvPr/>
        </p:nvSpPr>
        <p:spPr>
          <a:xfrm>
            <a:off x="614531" y="1410817"/>
            <a:ext cx="640231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Korkea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51" name="TextBox 32"/>
          <p:cNvSpPr txBox="1"/>
          <p:nvPr/>
        </p:nvSpPr>
        <p:spPr>
          <a:xfrm>
            <a:off x="3225828" y="4160034"/>
            <a:ext cx="640166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Korkea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52" name="TextBox 35"/>
          <p:cNvSpPr txBox="1"/>
          <p:nvPr/>
        </p:nvSpPr>
        <p:spPr>
          <a:xfrm>
            <a:off x="627294" y="3665467"/>
            <a:ext cx="609774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Matala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53" name="TextBox 36"/>
          <p:cNvSpPr txBox="1"/>
          <p:nvPr/>
        </p:nvSpPr>
        <p:spPr>
          <a:xfrm>
            <a:off x="1159438" y="4175024"/>
            <a:ext cx="659402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Matala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56" name="TextBox 43"/>
          <p:cNvSpPr txBox="1"/>
          <p:nvPr/>
        </p:nvSpPr>
        <p:spPr>
          <a:xfrm>
            <a:off x="3254922" y="2681869"/>
            <a:ext cx="301933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R#</a:t>
            </a:r>
          </a:p>
        </p:txBody>
      </p:sp>
      <p:sp>
        <p:nvSpPr>
          <p:cNvPr id="59" name="TextBox 43"/>
          <p:cNvSpPr txBox="1"/>
          <p:nvPr/>
        </p:nvSpPr>
        <p:spPr>
          <a:xfrm>
            <a:off x="2820482" y="3833235"/>
            <a:ext cx="301933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R#</a:t>
            </a:r>
          </a:p>
        </p:txBody>
      </p:sp>
      <p:sp>
        <p:nvSpPr>
          <p:cNvPr id="62" name="TextBox 39"/>
          <p:cNvSpPr txBox="1"/>
          <p:nvPr/>
        </p:nvSpPr>
        <p:spPr>
          <a:xfrm>
            <a:off x="1288577" y="1487489"/>
            <a:ext cx="301933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R#</a:t>
            </a:r>
          </a:p>
        </p:txBody>
      </p:sp>
      <p:sp>
        <p:nvSpPr>
          <p:cNvPr id="63" name="TextBox 43">
            <a:extLst>
              <a:ext uri="{FF2B5EF4-FFF2-40B4-BE49-F238E27FC236}">
                <a16:creationId xmlns:a16="http://schemas.microsoft.com/office/drawing/2014/main" id="{1227FE1F-A211-4FC1-A374-D227658753C0}"/>
              </a:ext>
            </a:extLst>
          </p:cNvPr>
          <p:cNvSpPr txBox="1"/>
          <p:nvPr/>
        </p:nvSpPr>
        <p:spPr>
          <a:xfrm>
            <a:off x="2597928" y="3330010"/>
            <a:ext cx="58382" cy="247215"/>
          </a:xfrm>
          <a:prstGeom prst="rect">
            <a:avLst/>
          </a:prstGeom>
          <a:noFill/>
        </p:spPr>
        <p:txBody>
          <a:bodyPr wrap="none" lIns="36000" tIns="36000" rIns="36000" bIns="3600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5889458" y="6035744"/>
            <a:ext cx="5785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Kuvaa aikatauluun, kustannuksiin ja laatuun vaikuttavat/tekniset riskit ja niiden todennäköisyys ja vaikuttavuus sekä tärkeimmät toimenpiteet riskien hallinnoimiseksi, estämiseksi, minimoimiseksi tai poistamiseksi. </a:t>
            </a:r>
          </a:p>
        </p:txBody>
      </p:sp>
    </p:spTree>
    <p:extLst>
      <p:ext uri="{BB962C8B-B14F-4D97-AF65-F5344CB8AC3E}">
        <p14:creationId xmlns:p14="http://schemas.microsoft.com/office/powerpoint/2010/main" val="1658672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Linjaukset, päätökset ja selvitykset</a:t>
            </a:r>
            <a:br>
              <a:rPr lang="fi-FI" sz="2800" dirty="0"/>
            </a:br>
            <a:endParaRPr lang="fi-FI" sz="2800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457201" y="1195388"/>
          <a:ext cx="11547987" cy="2712719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14720">
                  <a:extLst>
                    <a:ext uri="{9D8B030D-6E8A-4147-A177-3AD203B41FA5}">
                      <a16:colId xmlns:a16="http://schemas.microsoft.com/office/drawing/2014/main" val="3751134344"/>
                    </a:ext>
                  </a:extLst>
                </a:gridCol>
                <a:gridCol w="843412">
                  <a:extLst>
                    <a:ext uri="{9D8B030D-6E8A-4147-A177-3AD203B41FA5}">
                      <a16:colId xmlns:a16="http://schemas.microsoft.com/office/drawing/2014/main" val="369424752"/>
                    </a:ext>
                  </a:extLst>
                </a:gridCol>
                <a:gridCol w="607813">
                  <a:extLst>
                    <a:ext uri="{9D8B030D-6E8A-4147-A177-3AD203B41FA5}">
                      <a16:colId xmlns:a16="http://schemas.microsoft.com/office/drawing/2014/main" val="872286062"/>
                    </a:ext>
                  </a:extLst>
                </a:gridCol>
                <a:gridCol w="2640249">
                  <a:extLst>
                    <a:ext uri="{9D8B030D-6E8A-4147-A177-3AD203B41FA5}">
                      <a16:colId xmlns:a16="http://schemas.microsoft.com/office/drawing/2014/main" val="3083954864"/>
                    </a:ext>
                  </a:extLst>
                </a:gridCol>
                <a:gridCol w="745333">
                  <a:extLst>
                    <a:ext uri="{9D8B030D-6E8A-4147-A177-3AD203B41FA5}">
                      <a16:colId xmlns:a16="http://schemas.microsoft.com/office/drawing/2014/main" val="3768321943"/>
                    </a:ext>
                  </a:extLst>
                </a:gridCol>
                <a:gridCol w="846396">
                  <a:extLst>
                    <a:ext uri="{9D8B030D-6E8A-4147-A177-3AD203B41FA5}">
                      <a16:colId xmlns:a16="http://schemas.microsoft.com/office/drawing/2014/main" val="4234607736"/>
                    </a:ext>
                  </a:extLst>
                </a:gridCol>
                <a:gridCol w="842089">
                  <a:extLst>
                    <a:ext uri="{9D8B030D-6E8A-4147-A177-3AD203B41FA5}">
                      <a16:colId xmlns:a16="http://schemas.microsoft.com/office/drawing/2014/main" val="297871553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1719486372"/>
                    </a:ext>
                  </a:extLst>
                </a:gridCol>
                <a:gridCol w="1754791">
                  <a:extLst>
                    <a:ext uri="{9D8B030D-6E8A-4147-A177-3AD203B41FA5}">
                      <a16:colId xmlns:a16="http://schemas.microsoft.com/office/drawing/2014/main" val="1450666601"/>
                    </a:ext>
                  </a:extLst>
                </a:gridCol>
                <a:gridCol w="1947055">
                  <a:extLst>
                    <a:ext uri="{9D8B030D-6E8A-4147-A177-3AD203B41FA5}">
                      <a16:colId xmlns:a16="http://schemas.microsoft.com/office/drawing/2014/main" val="3390395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/>
                        <a:t>Päätösasia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Toimeksiantaja</a:t>
                      </a:r>
                      <a:r>
                        <a:rPr lang="fi-FI" sz="1200" baseline="0" dirty="0"/>
                        <a:t> ja pvm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Päätösehdotus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Päätös</a:t>
                      </a:r>
                      <a:r>
                        <a:rPr lang="fi-FI" sz="1200" baseline="0" dirty="0"/>
                        <a:t> </a:t>
                      </a:r>
                    </a:p>
                    <a:p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Aika-taulu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Vastuu-org. j</a:t>
                      </a:r>
                      <a:r>
                        <a:rPr lang="fi-FI" sz="1200" baseline="0" dirty="0"/>
                        <a:t>a henkilö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Seuraava käsittely</a:t>
                      </a:r>
                      <a:r>
                        <a:rPr lang="fi-FI" sz="1200" baseline="0" dirty="0"/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Tila</a:t>
                      </a:r>
                      <a:r>
                        <a:rPr lang="fi-FI" sz="1200" baseline="0" dirty="0"/>
                        <a:t> ja tuotokset/dokumentit ja niiden sijainti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Kommentit</a:t>
                      </a:r>
                      <a:r>
                        <a:rPr lang="fi-FI" sz="1200" baseline="0" dirty="0"/>
                        <a:t> ja jatkotoimenpiteet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[Päätettävä asia]</a:t>
                      </a:r>
                    </a:p>
                    <a:p>
                      <a:pPr lvl="0">
                        <a:buNone/>
                      </a:pP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aseline="0" dirty="0"/>
                        <a:t>[Päätösehdotus/valmisteluvaihe/päätös]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OHRY pvm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KORY</a:t>
                      </a:r>
                      <a:r>
                        <a:rPr lang="fi-FI" sz="1100" baseline="0" dirty="0"/>
                        <a:t> pvm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7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54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877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7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744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>
                <a:latin typeface="Arial Black"/>
              </a:rPr>
              <a:t>Keskeiset toimenpiteet</a:t>
            </a:r>
            <a:endParaRPr lang="fi-FI" sz="2800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225434"/>
              </p:ext>
            </p:extLst>
          </p:nvPr>
        </p:nvGraphicFramePr>
        <p:xfrm>
          <a:off x="457201" y="1195388"/>
          <a:ext cx="11132545" cy="2494278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91352">
                  <a:extLst>
                    <a:ext uri="{9D8B030D-6E8A-4147-A177-3AD203B41FA5}">
                      <a16:colId xmlns:a16="http://schemas.microsoft.com/office/drawing/2014/main" val="3751134344"/>
                    </a:ext>
                  </a:extLst>
                </a:gridCol>
                <a:gridCol w="824736">
                  <a:extLst>
                    <a:ext uri="{9D8B030D-6E8A-4147-A177-3AD203B41FA5}">
                      <a16:colId xmlns:a16="http://schemas.microsoft.com/office/drawing/2014/main" val="872286062"/>
                    </a:ext>
                  </a:extLst>
                </a:gridCol>
                <a:gridCol w="3582530">
                  <a:extLst>
                    <a:ext uri="{9D8B030D-6E8A-4147-A177-3AD203B41FA5}">
                      <a16:colId xmlns:a16="http://schemas.microsoft.com/office/drawing/2014/main" val="3083954864"/>
                    </a:ext>
                  </a:extLst>
                </a:gridCol>
                <a:gridCol w="1148467">
                  <a:extLst>
                    <a:ext uri="{9D8B030D-6E8A-4147-A177-3AD203B41FA5}">
                      <a16:colId xmlns:a16="http://schemas.microsoft.com/office/drawing/2014/main" val="4234607736"/>
                    </a:ext>
                  </a:extLst>
                </a:gridCol>
                <a:gridCol w="1142623">
                  <a:extLst>
                    <a:ext uri="{9D8B030D-6E8A-4147-A177-3AD203B41FA5}">
                      <a16:colId xmlns:a16="http://schemas.microsoft.com/office/drawing/2014/main" val="2978715536"/>
                    </a:ext>
                  </a:extLst>
                </a:gridCol>
                <a:gridCol w="1500896">
                  <a:extLst>
                    <a:ext uri="{9D8B030D-6E8A-4147-A177-3AD203B41FA5}">
                      <a16:colId xmlns:a16="http://schemas.microsoft.com/office/drawing/2014/main" val="1719486372"/>
                    </a:ext>
                  </a:extLst>
                </a:gridCol>
                <a:gridCol w="2641941">
                  <a:extLst>
                    <a:ext uri="{9D8B030D-6E8A-4147-A177-3AD203B41FA5}">
                      <a16:colId xmlns:a16="http://schemas.microsoft.com/office/drawing/2014/main" val="3390395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Toimeksiantaja</a:t>
                      </a:r>
                      <a:r>
                        <a:rPr lang="fi-FI" sz="1200" baseline="0" dirty="0"/>
                        <a:t> ja pvm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Toimenpide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Aikataulu</a:t>
                      </a:r>
                      <a:r>
                        <a:rPr lang="fi-FI" sz="1200" baseline="0" dirty="0"/>
                        <a:t> (mennessä)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Vastuu-org. j</a:t>
                      </a:r>
                      <a:r>
                        <a:rPr lang="fi-FI" sz="1200" baseline="0" dirty="0"/>
                        <a:t>a henkilö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Seuraava käsittely</a:t>
                      </a:r>
                      <a:r>
                        <a:rPr lang="fi-FI" sz="1200" baseline="0" dirty="0"/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Kommentit</a:t>
                      </a:r>
                      <a:r>
                        <a:rPr lang="fi-FI" sz="1200" baseline="0" dirty="0"/>
                        <a:t> ja jatkotoimenpiteet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/>
                        <a:t>OHRY</a:t>
                      </a:r>
                      <a:r>
                        <a:rPr lang="fi-FI" sz="1100" baseline="0" dirty="0"/>
                        <a:t> pvm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7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54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877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6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723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600" dirty="0"/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0945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26353" y="6623193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7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2334874" y="6641532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528529" y="6641532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6163750" y="6641532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0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9206963" y="6641532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389247" y="6641532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68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800" b="0" dirty="0"/>
              <a:t>Salkkutason seuranta</a:t>
            </a:r>
            <a:r>
              <a:rPr lang="fi-FI" altLang="en-US" sz="4800" b="0" dirty="0"/>
              <a:t>, ohjelmien kokoaminen yhteen ja priorisointi</a:t>
            </a:r>
            <a:r>
              <a:rPr lang="fi-FI" sz="4800" b="0" dirty="0"/>
              <a:t> 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Aft>
                <a:spcPts val="100"/>
              </a:spcAft>
              <a:defRPr/>
            </a:pPr>
            <a:endParaRPr lang="fi-FI" altLang="en-US" dirty="0">
              <a:latin typeface="Calibri" panose="020F0502020204030204" pitchFamily="34" charset="0"/>
            </a:endParaRPr>
          </a:p>
          <a:p>
            <a:pPr>
              <a:spcAft>
                <a:spcPts val="100"/>
              </a:spcAft>
              <a:defRPr/>
            </a:pPr>
            <a:r>
              <a:rPr lang="fi-FI">
                <a:latin typeface="Calibri"/>
                <a:cs typeface="Calibri"/>
              </a:rPr>
              <a:t>Kokonaisuuden eteneminen ja s</a:t>
            </a:r>
            <a:r>
              <a:rPr lang="fi-FI" altLang="en-US">
                <a:latin typeface="Calibri"/>
                <a:cs typeface="Calibri"/>
              </a:rPr>
              <a:t>trategiset linjaukset</a:t>
            </a:r>
            <a:endParaRPr lang="fi-FI">
              <a:latin typeface="Calibri"/>
              <a:cs typeface="Calibri"/>
            </a:endParaRPr>
          </a:p>
          <a:p>
            <a:pPr>
              <a:spcAft>
                <a:spcPts val="100"/>
              </a:spcAft>
              <a:defRPr/>
            </a:pPr>
            <a:endParaRPr lang="fi-FI" altLang="en-US" dirty="0">
              <a:latin typeface="Calibri" panose="020F0502020204030204" pitchFamily="34" charset="0"/>
              <a:cs typeface="Calibri"/>
            </a:endParaRPr>
          </a:p>
          <a:p>
            <a:pPr>
              <a:spcAft>
                <a:spcPts val="100"/>
              </a:spcAft>
              <a:defRPr/>
            </a:pPr>
            <a:endParaRPr lang="fi-FI" altLang="en-US" dirty="0">
              <a:latin typeface="Calibri" panose="020F0502020204030204" pitchFamily="34" charset="0"/>
              <a:cs typeface="Calibri"/>
            </a:endParaRPr>
          </a:p>
          <a:p>
            <a:endParaRPr lang="fi-FI" dirty="0"/>
          </a:p>
          <a:p>
            <a:r>
              <a:rPr lang="fi-FI" sz="2000"/>
              <a:t>Kohderyhmä: KH, KVSTO, KJORY, TOIMIALOJEN JOHTORYHMÄT</a:t>
            </a:r>
            <a:endParaRPr lang="fi-FI" sz="20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004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Tarvittaessa tarkempi seuranta toimenpiteistä, tuotoksista, rahoituksesta</a:t>
            </a:r>
          </a:p>
        </p:txBody>
      </p:sp>
    </p:spTree>
    <p:extLst>
      <p:ext uri="{BB962C8B-B14F-4D97-AF65-F5344CB8AC3E}">
        <p14:creationId xmlns:p14="http://schemas.microsoft.com/office/powerpoint/2010/main" val="3594532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38425" y="6390230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6B340E5-DC5C-4C14-BAB4-54D893B0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08562"/>
            <a:ext cx="11346874" cy="787615"/>
          </a:xfrm>
        </p:spPr>
        <p:txBody>
          <a:bodyPr/>
          <a:lstStyle/>
          <a:p>
            <a:r>
              <a:rPr lang="en-GB" sz="2400" dirty="0" err="1">
                <a:latin typeface="Arial Black"/>
              </a:rPr>
              <a:t>Toimenpiteiden</a:t>
            </a:r>
            <a:r>
              <a:rPr lang="en-GB" sz="2400" dirty="0">
                <a:latin typeface="Arial Black"/>
              </a:rPr>
              <a:t> </a:t>
            </a:r>
            <a:r>
              <a:rPr lang="en-GB" sz="2400" dirty="0" err="1">
                <a:latin typeface="Arial Black"/>
              </a:rPr>
              <a:t>ja</a:t>
            </a:r>
            <a:r>
              <a:rPr lang="en-GB" sz="2400" dirty="0">
                <a:latin typeface="Arial Black"/>
              </a:rPr>
              <a:t> </a:t>
            </a:r>
            <a:r>
              <a:rPr lang="en-GB" sz="2400" dirty="0" err="1">
                <a:latin typeface="Arial Black"/>
              </a:rPr>
              <a:t>tuotosten</a:t>
            </a:r>
            <a:r>
              <a:rPr lang="en-GB" sz="2400" dirty="0">
                <a:latin typeface="Arial Black"/>
              </a:rPr>
              <a:t> </a:t>
            </a:r>
            <a:r>
              <a:rPr lang="en-GB" sz="2400" dirty="0" err="1">
                <a:latin typeface="Arial Black"/>
              </a:rPr>
              <a:t>eteneminen</a:t>
            </a:r>
            <a:endParaRPr lang="en-GB" sz="2400" dirty="0">
              <a:latin typeface="Arial Black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61AE8F6-18DC-4B27-AFC5-FED5E141A75A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764271"/>
          <a:ext cx="11277601" cy="5456903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5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591">
                  <a:extLst>
                    <a:ext uri="{9D8B030D-6E8A-4147-A177-3AD203B41FA5}">
                      <a16:colId xmlns:a16="http://schemas.microsoft.com/office/drawing/2014/main" val="1584706731"/>
                    </a:ext>
                  </a:extLst>
                </a:gridCol>
                <a:gridCol w="449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079">
                  <a:extLst>
                    <a:ext uri="{9D8B030D-6E8A-4147-A177-3AD203B41FA5}">
                      <a16:colId xmlns:a16="http://schemas.microsoft.com/office/drawing/2014/main" val="2727382595"/>
                    </a:ext>
                  </a:extLst>
                </a:gridCol>
                <a:gridCol w="4093474">
                  <a:extLst>
                    <a:ext uri="{9D8B030D-6E8A-4147-A177-3AD203B41FA5}">
                      <a16:colId xmlns:a16="http://schemas.microsoft.com/office/drawing/2014/main" val="4287374029"/>
                    </a:ext>
                  </a:extLst>
                </a:gridCol>
                <a:gridCol w="3205398">
                  <a:extLst>
                    <a:ext uri="{9D8B030D-6E8A-4147-A177-3AD203B41FA5}">
                      <a16:colId xmlns:a16="http://schemas.microsoft.com/office/drawing/2014/main" val="3234188391"/>
                    </a:ext>
                  </a:extLst>
                </a:gridCol>
              </a:tblGrid>
              <a:tr h="28041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aseline="0" dirty="0"/>
                        <a:t>RAG</a:t>
                      </a:r>
                      <a:endParaRPr lang="en-GB" sz="1050" baseline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50" baseline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>
                    <a:solidFill>
                      <a:srgbClr val="739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aseline="0" dirty="0"/>
                        <a:t>Toimenpide</a:t>
                      </a:r>
                      <a:endParaRPr lang="en-GB" sz="1200" baseline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aseline="0" dirty="0"/>
                        <a:t>Keskeiset tuotokset, saavutukset</a:t>
                      </a:r>
                      <a:endParaRPr lang="en-GB" sz="1200" baseline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aseline="0" dirty="0"/>
                        <a:t>Seuraavat vaiheet</a:t>
                      </a:r>
                      <a:endParaRPr lang="en-GB" sz="1200" baseline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60">
                <a:tc rowSpan="8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 rowSpan="8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GB" sz="1050" u="none" baseline="0" dirty="0"/>
                        <a:t>[</a:t>
                      </a:r>
                      <a:r>
                        <a:rPr lang="en-GB" sz="1050" u="none" baseline="0" dirty="0" err="1"/>
                        <a:t>Toimenpide-kokonaisuus</a:t>
                      </a:r>
                      <a:r>
                        <a:rPr lang="en-GB" sz="1050" u="none" baseline="0" dirty="0"/>
                        <a:t>]</a:t>
                      </a:r>
                      <a:endParaRPr lang="fi-FI" dirty="0"/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A1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fi-FI" sz="900" u="none" baseline="0" dirty="0"/>
                        <a:t>[kuvasta]</a:t>
                      </a: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fi-FI" sz="900" u="none" baseline="0" dirty="0"/>
                        <a:t>[kuvausta]</a:t>
                      </a: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A2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076670680"/>
                  </a:ext>
                </a:extLst>
              </a:tr>
              <a:tr h="2492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A3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900" u="none" baseline="0" dirty="0"/>
                        <a:t>-</a:t>
                      </a: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550627652"/>
                  </a:ext>
                </a:extLst>
              </a:tr>
              <a:tr h="3427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A4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78471406"/>
                  </a:ext>
                </a:extLst>
              </a:tr>
              <a:tr h="2492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A5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18789043"/>
                  </a:ext>
                </a:extLst>
              </a:tr>
              <a:tr h="3271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A6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2465410915"/>
                  </a:ext>
                </a:extLst>
              </a:tr>
              <a:tr h="307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A7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26603887"/>
                  </a:ext>
                </a:extLst>
              </a:tr>
              <a:tr h="307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A8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115991391"/>
                  </a:ext>
                </a:extLst>
              </a:tr>
              <a:tr h="424092">
                <a:tc row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B</a:t>
                      </a:r>
                      <a:endParaRPr lang="fi-FI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 rowSpan="2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GB" sz="1050" u="none" baseline="0" dirty="0"/>
                        <a:t>[</a:t>
                      </a:r>
                      <a:r>
                        <a:rPr lang="en-GB" sz="1050" u="none" baseline="0" dirty="0" err="1"/>
                        <a:t>Toimenpide-kokonaisuus</a:t>
                      </a:r>
                      <a:r>
                        <a:rPr lang="en-GB" sz="1050" u="none" baseline="0" dirty="0"/>
                        <a:t>]</a:t>
                      </a:r>
                      <a:endParaRPr lang="fi-FI" sz="1050" dirty="0"/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B1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B2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4384440"/>
                  </a:ext>
                </a:extLst>
              </a:tr>
              <a:tr h="307260">
                <a:tc rowSpan="7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C</a:t>
                      </a:r>
                      <a:endParaRPr lang="en-GB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 rowSpan="7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GB" sz="1050" u="none" baseline="0" dirty="0"/>
                        <a:t>[</a:t>
                      </a:r>
                      <a:r>
                        <a:rPr lang="en-GB" sz="1050" u="none" baseline="0" dirty="0" err="1"/>
                        <a:t>Toimenpide-kokonaisuus</a:t>
                      </a:r>
                      <a:r>
                        <a:rPr lang="en-GB" sz="1050" u="none" baseline="0" dirty="0"/>
                        <a:t>]</a:t>
                      </a:r>
                      <a:endParaRPr lang="fi-FI" sz="1050" dirty="0"/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C1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C2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149972152"/>
                  </a:ext>
                </a:extLst>
              </a:tr>
              <a:tr h="3427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C3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192797121"/>
                  </a:ext>
                </a:extLst>
              </a:tr>
              <a:tr h="2492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C4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62272798"/>
                  </a:ext>
                </a:extLst>
              </a:tr>
              <a:tr h="3427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C5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43850487"/>
                  </a:ext>
                </a:extLst>
              </a:tr>
              <a:tr h="2492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C6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20092625"/>
                  </a:ext>
                </a:extLst>
              </a:tr>
              <a:tr h="2492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C7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339313805"/>
                  </a:ext>
                </a:extLst>
              </a:tr>
            </a:tbl>
          </a:graphicData>
        </a:graphic>
      </p:graphicFrame>
      <p:sp>
        <p:nvSpPr>
          <p:cNvPr id="4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1946946" y="6408569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140601" y="6408569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5775822" y="6408569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8819035" y="6408569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001319" y="6408569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477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6B340E5-DC5C-4C14-BAB4-54D893B0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08562"/>
            <a:ext cx="11346874" cy="787615"/>
          </a:xfrm>
        </p:spPr>
        <p:txBody>
          <a:bodyPr/>
          <a:lstStyle/>
          <a:p>
            <a:r>
              <a:rPr lang="fi-FI" sz="2400" dirty="0">
                <a:latin typeface="Arial Black"/>
              </a:rPr>
              <a:t>Toimenpiteiden muut tilannetiedot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61AE8F6-18DC-4B27-AFC5-FED5E141A75A}"/>
              </a:ext>
            </a:extLst>
          </p:cNvPr>
          <p:cNvGraphicFramePr>
            <a:graphicFrameLocks noGrp="1"/>
          </p:cNvGraphicFramePr>
          <p:nvPr/>
        </p:nvGraphicFramePr>
        <p:xfrm>
          <a:off x="457199" y="1019103"/>
          <a:ext cx="11016081" cy="4887028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0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320">
                  <a:extLst>
                    <a:ext uri="{9D8B030D-6E8A-4147-A177-3AD203B41FA5}">
                      <a16:colId xmlns:a16="http://schemas.microsoft.com/office/drawing/2014/main" val="1584706731"/>
                    </a:ext>
                  </a:extLst>
                </a:gridCol>
                <a:gridCol w="51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731">
                  <a:extLst>
                    <a:ext uri="{9D8B030D-6E8A-4147-A177-3AD203B41FA5}">
                      <a16:colId xmlns:a16="http://schemas.microsoft.com/office/drawing/2014/main" val="2727382595"/>
                    </a:ext>
                  </a:extLst>
                </a:gridCol>
                <a:gridCol w="1959928">
                  <a:extLst>
                    <a:ext uri="{9D8B030D-6E8A-4147-A177-3AD203B41FA5}">
                      <a16:colId xmlns:a16="http://schemas.microsoft.com/office/drawing/2014/main" val="4287374029"/>
                    </a:ext>
                  </a:extLst>
                </a:gridCol>
                <a:gridCol w="1777813">
                  <a:extLst>
                    <a:ext uri="{9D8B030D-6E8A-4147-A177-3AD203B41FA5}">
                      <a16:colId xmlns:a16="http://schemas.microsoft.com/office/drawing/2014/main" val="471366571"/>
                    </a:ext>
                  </a:extLst>
                </a:gridCol>
                <a:gridCol w="1883078">
                  <a:extLst>
                    <a:ext uri="{9D8B030D-6E8A-4147-A177-3AD203B41FA5}">
                      <a16:colId xmlns:a16="http://schemas.microsoft.com/office/drawing/2014/main" val="3234188391"/>
                    </a:ext>
                  </a:extLst>
                </a:gridCol>
                <a:gridCol w="1949666">
                  <a:extLst>
                    <a:ext uri="{9D8B030D-6E8A-4147-A177-3AD203B41FA5}">
                      <a16:colId xmlns:a16="http://schemas.microsoft.com/office/drawing/2014/main" val="4026097073"/>
                    </a:ext>
                  </a:extLst>
                </a:gridCol>
              </a:tblGrid>
              <a:tr h="32799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aseline="0" dirty="0"/>
                        <a:t>RAG</a:t>
                      </a:r>
                      <a:endParaRPr lang="en-GB" sz="1050" baseline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50" baseline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>
                    <a:solidFill>
                      <a:srgbClr val="739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200" baseline="0" dirty="0" err="1"/>
                        <a:t>Toimenpide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aseline="0" noProof="0" dirty="0"/>
                        <a:t>Riskit</a:t>
                      </a:r>
                      <a:endParaRPr lang="fi-FI" sz="1200" baseline="0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aseline="0" noProof="0"/>
                        <a:t>Oletukset</a:t>
                      </a:r>
                      <a:endParaRPr lang="fi-FI" sz="1200" baseline="0" noProof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aseline="0" noProof="0"/>
                        <a:t>Ongelmat</a:t>
                      </a:r>
                      <a:endParaRPr lang="fi-FI" sz="1200" baseline="0" noProof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200" baseline="0" noProof="0" dirty="0"/>
                        <a:t>Riippuvuudet</a:t>
                      </a:r>
                      <a:endParaRPr lang="fi-FI" sz="1200" baseline="0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96">
                <a:tc rowSpan="8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/>
                        <a:t>A</a:t>
                      </a:r>
                      <a:endParaRPr lang="en-GB" sz="10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 rowSpan="8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A1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fi-FI" sz="900" u="none" baseline="0" dirty="0"/>
                        <a:t>[kuvasta]</a:t>
                      </a: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fi-FI" sz="900" u="none" baseline="0" dirty="0"/>
                        <a:t>[kuvausta]</a:t>
                      </a: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fi-FI" sz="900" u="none" baseline="0" dirty="0"/>
                        <a:t>[kuvasta]</a:t>
                      </a: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fi-FI" sz="900" u="none" baseline="0" dirty="0"/>
                        <a:t>[kuvausta]</a:t>
                      </a:r>
                      <a:endParaRPr lang="fi-FI" sz="9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A2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076670680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A3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900" u="none" baseline="0" noProof="0"/>
                        <a:t>-</a:t>
                      </a: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550627652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A4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78471406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A5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18789043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A6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2465410915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A7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26603887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A8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115991391"/>
                  </a:ext>
                </a:extLst>
              </a:tr>
              <a:tr h="295196">
                <a:tc row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B</a:t>
                      </a:r>
                      <a:endParaRPr lang="fi-FI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 rowSpan="2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B1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B2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4384440"/>
                  </a:ext>
                </a:extLst>
              </a:tr>
              <a:tr h="295196">
                <a:tc rowSpan="7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C</a:t>
                      </a:r>
                      <a:endParaRPr lang="en-GB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 rowSpan="7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C1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C2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149972152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C3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192797121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C4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62272798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C5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43850487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C6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20092625"/>
                  </a:ext>
                </a:extLst>
              </a:tr>
              <a:tr h="262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C7</a:t>
                      </a:r>
                      <a:endParaRPr lang="fi-FI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1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900" b="0" u="none" baseline="0" noProof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339313805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38425" y="6390230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12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1946946" y="6408569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140601" y="6408569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5775822" y="6408569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5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8819035" y="6408569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001319" y="6408569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451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27" y="144382"/>
            <a:ext cx="11234738" cy="787400"/>
          </a:xfrm>
        </p:spPr>
        <p:txBody>
          <a:bodyPr/>
          <a:lstStyle/>
          <a:p>
            <a:r>
              <a:rPr lang="fi-FI" sz="3200" dirty="0"/>
              <a:t>Ohjelman tuotokset vuositason tiekartalla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6127" y="655550"/>
          <a:ext cx="11335873" cy="5155713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1020346">
                  <a:extLst>
                    <a:ext uri="{9D8B030D-6E8A-4147-A177-3AD203B41FA5}">
                      <a16:colId xmlns:a16="http://schemas.microsoft.com/office/drawing/2014/main" val="3804454649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704028912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3751018992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1327789775"/>
                    </a:ext>
                  </a:extLst>
                </a:gridCol>
                <a:gridCol w="883806">
                  <a:extLst>
                    <a:ext uri="{9D8B030D-6E8A-4147-A177-3AD203B41FA5}">
                      <a16:colId xmlns:a16="http://schemas.microsoft.com/office/drawing/2014/main" val="809932816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379053086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2610686526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3892095514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253191715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180584666"/>
                    </a:ext>
                  </a:extLst>
                </a:gridCol>
              </a:tblGrid>
              <a:tr h="255240">
                <a:tc>
                  <a:txBody>
                    <a:bodyPr/>
                    <a:lstStyle/>
                    <a:p>
                      <a:pPr algn="ctr"/>
                      <a:endParaRPr lang="en-US" sz="1050" b="0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1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Vaihe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en-US" sz="1200" b="0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Vaihe  2</a:t>
                      </a:r>
                      <a:endParaRPr lang="fi-FI" sz="1200" b="0" dirty="0"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05293"/>
                  </a:ext>
                </a:extLst>
              </a:tr>
              <a:tr h="247452">
                <a:tc>
                  <a:txBody>
                    <a:bodyPr/>
                    <a:lstStyle/>
                    <a:p>
                      <a:pPr algn="ctr"/>
                      <a:endParaRPr lang="en-US" sz="1050" b="0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09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10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11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12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01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02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03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noProof="0" dirty="0"/>
                        <a:t>04</a:t>
                      </a:r>
                      <a:endParaRPr lang="en-US" sz="105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noProof="0" dirty="0"/>
                        <a:t>05 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06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/>
                        <a:t>2H22</a:t>
                      </a:r>
                      <a:endParaRPr lang="en-US" sz="105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95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</a:t>
                      </a:r>
                      <a:r>
                        <a:rPr lang="fi-FI" sz="1100" baseline="0" dirty="0"/>
                        <a:t> 1]</a:t>
                      </a:r>
                      <a:endParaRPr lang="fi-FI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195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 2]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8978928"/>
                  </a:ext>
                </a:extLst>
              </a:tr>
              <a:tr h="928195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</a:t>
                      </a:r>
                      <a:r>
                        <a:rPr lang="fi-FI" sz="1100" baseline="0" dirty="0"/>
                        <a:t> 3]</a:t>
                      </a:r>
                      <a:endParaRPr lang="fi-FI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195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</a:t>
                      </a:r>
                      <a:r>
                        <a:rPr lang="fi-FI" sz="1100" baseline="0" dirty="0"/>
                        <a:t> 1]</a:t>
                      </a:r>
                      <a:endParaRPr lang="fi-FI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144717021"/>
                  </a:ext>
                </a:extLst>
              </a:tr>
              <a:tr h="928195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 2]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Flowchart: Decision 18"/>
          <p:cNvSpPr/>
          <p:nvPr/>
        </p:nvSpPr>
        <p:spPr>
          <a:xfrm>
            <a:off x="2101922" y="551873"/>
            <a:ext cx="387927" cy="398901"/>
          </a:xfrm>
          <a:prstGeom prst="flowChartDecision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P0</a:t>
            </a:r>
          </a:p>
        </p:txBody>
      </p:sp>
      <p:sp>
        <p:nvSpPr>
          <p:cNvPr id="20" name="Flowchart: Decision 19"/>
          <p:cNvSpPr/>
          <p:nvPr/>
        </p:nvSpPr>
        <p:spPr>
          <a:xfrm>
            <a:off x="3827609" y="524157"/>
            <a:ext cx="387927" cy="398901"/>
          </a:xfrm>
          <a:prstGeom prst="flowChartDecision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P1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36867" y="884397"/>
            <a:ext cx="0" cy="5192992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21576" y="873380"/>
            <a:ext cx="0" cy="493200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53CBEE-DE6E-4C67-8C14-4593D41303CA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i-FI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Viisikulmio 11"/>
          <p:cNvSpPr/>
          <p:nvPr/>
        </p:nvSpPr>
        <p:spPr>
          <a:xfrm>
            <a:off x="1684281" y="1272514"/>
            <a:ext cx="125092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Viisikulmio 12"/>
          <p:cNvSpPr/>
          <p:nvPr/>
        </p:nvSpPr>
        <p:spPr>
          <a:xfrm>
            <a:off x="4062020" y="3173181"/>
            <a:ext cx="3342775" cy="252663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00290" y="5850401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14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2508811" y="5868740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702466" y="5868740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6337687" y="5868740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7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9380900" y="5868740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563184" y="5868740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6392766" y="6077389"/>
            <a:ext cx="5785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Kuvaa tarvittaessa eri toimenpidekokonaisuuksien eteneminen kuukausittain (harmaa pohjaväri). Värejä käytetään toimenpiteen edistyessä. 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1553068" y="6133003"/>
            <a:ext cx="72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NYT</a:t>
            </a:r>
          </a:p>
        </p:txBody>
      </p:sp>
    </p:spTree>
    <p:extLst>
      <p:ext uri="{BB962C8B-B14F-4D97-AF65-F5344CB8AC3E}">
        <p14:creationId xmlns:p14="http://schemas.microsoft.com/office/powerpoint/2010/main" val="761674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6B340E5-DC5C-4C14-BAB4-54D893B0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08562"/>
            <a:ext cx="11346874" cy="787615"/>
          </a:xfrm>
        </p:spPr>
        <p:txBody>
          <a:bodyPr/>
          <a:lstStyle/>
          <a:p>
            <a:r>
              <a:rPr lang="en-GB" sz="2400" dirty="0" err="1">
                <a:latin typeface="Arial Black"/>
              </a:rPr>
              <a:t>Tuotokset</a:t>
            </a:r>
            <a:r>
              <a:rPr lang="en-GB" sz="2400" dirty="0">
                <a:latin typeface="Arial Black"/>
              </a:rPr>
              <a:t> </a:t>
            </a:r>
            <a:r>
              <a:rPr lang="en-GB" sz="2400" dirty="0" err="1">
                <a:latin typeface="Arial Black"/>
              </a:rPr>
              <a:t>tiekartalla</a:t>
            </a:r>
            <a:endParaRPr lang="en-GB" sz="2400" dirty="0">
              <a:latin typeface="Arial Black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61AE8F6-18DC-4B27-AFC5-FED5E141A75A}"/>
              </a:ext>
            </a:extLst>
          </p:cNvPr>
          <p:cNvGraphicFramePr>
            <a:graphicFrameLocks noGrp="1"/>
          </p:cNvGraphicFramePr>
          <p:nvPr/>
        </p:nvGraphicFramePr>
        <p:xfrm>
          <a:off x="457199" y="802373"/>
          <a:ext cx="11346873" cy="5157411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31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25">
                  <a:extLst>
                    <a:ext uri="{9D8B030D-6E8A-4147-A177-3AD203B41FA5}">
                      <a16:colId xmlns:a16="http://schemas.microsoft.com/office/drawing/2014/main" val="1584706731"/>
                    </a:ext>
                  </a:extLst>
                </a:gridCol>
                <a:gridCol w="1031248">
                  <a:extLst>
                    <a:ext uri="{9D8B030D-6E8A-4147-A177-3AD203B41FA5}">
                      <a16:colId xmlns:a16="http://schemas.microsoft.com/office/drawing/2014/main" val="4287374029"/>
                    </a:ext>
                  </a:extLst>
                </a:gridCol>
                <a:gridCol w="3217882">
                  <a:extLst>
                    <a:ext uri="{9D8B030D-6E8A-4147-A177-3AD203B41FA5}">
                      <a16:colId xmlns:a16="http://schemas.microsoft.com/office/drawing/2014/main" val="1812680871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2198577776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3234188391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1591183144"/>
                    </a:ext>
                  </a:extLst>
                </a:gridCol>
              </a:tblGrid>
              <a:tr h="654697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aseline="0" dirty="0"/>
                        <a:t>RAG</a:t>
                      </a:r>
                      <a:endParaRPr lang="en-GB" sz="105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H2 2021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2022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2023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/>
                        <a:t>2024</a:t>
                      </a:r>
                      <a:endParaRPr lang="en-GB" sz="1400" baseline="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aseline="0" dirty="0"/>
                        <a:t>2025</a:t>
                      </a:r>
                      <a:endParaRPr lang="en-GB" sz="1400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7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51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 dirty="0"/>
                        <a:t>A</a:t>
                      </a:r>
                      <a:endParaRPr lang="en-GB" sz="10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None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9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 dirty="0"/>
                        <a:t>B</a:t>
                      </a:r>
                      <a:endParaRPr lang="fi-FI" sz="1200" b="1" u="none" baseline="0" dirty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/>
                    </a:p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7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C</a:t>
                      </a:r>
                      <a:endParaRPr lang="en-GB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kern="1200" baseline="0" dirty="0"/>
                        <a:t>[</a:t>
                      </a:r>
                      <a:r>
                        <a:rPr lang="en-GB" sz="1050" u="none" kern="1200" baseline="0" dirty="0" err="1"/>
                        <a:t>Toimenpide-kokonaisuus</a:t>
                      </a:r>
                      <a:r>
                        <a:rPr lang="en-GB" sz="1050" u="none" kern="1200" baseline="0" dirty="0"/>
                        <a:t>]</a:t>
                      </a:r>
                      <a:endParaRPr lang="fi-FI" sz="1050" u="none" kern="1200" baseline="0" dirty="0"/>
                    </a:p>
                    <a:p>
                      <a:pPr marL="0" lvl="0" indent="0" algn="ctr" defTabSz="914400" rtl="0" eaLnBrk="1" latinLnBrk="0" hangingPunct="1">
                        <a:buNone/>
                      </a:pPr>
                      <a:endParaRPr lang="en-GB" sz="10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Diamond 11">
            <a:extLst>
              <a:ext uri="{FF2B5EF4-FFF2-40B4-BE49-F238E27FC236}">
                <a16:creationId xmlns:a16="http://schemas.microsoft.com/office/drawing/2014/main" id="{914822F9-DA82-44E5-AB60-A7F08B7EAD37}"/>
              </a:ext>
            </a:extLst>
          </p:cNvPr>
          <p:cNvSpPr/>
          <p:nvPr/>
        </p:nvSpPr>
        <p:spPr>
          <a:xfrm>
            <a:off x="5169266" y="3485854"/>
            <a:ext cx="157729" cy="157729"/>
          </a:xfrm>
          <a:prstGeom prst="diamond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tangle 438">
            <a:extLst>
              <a:ext uri="{FF2B5EF4-FFF2-40B4-BE49-F238E27FC236}">
                <a16:creationId xmlns:a16="http://schemas.microsoft.com/office/drawing/2014/main" id="{E5B7B795-3B31-4AC8-9E1B-A82C1A55D3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02615" y="3429000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7.22</a:t>
            </a:r>
            <a:endParaRPr kumimoji="0" lang="fi-FI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7BB3B72-F450-4640-95F3-994BC706670A}"/>
              </a:ext>
            </a:extLst>
          </p:cNvPr>
          <p:cNvCxnSpPr>
            <a:cxnSpLocks/>
          </p:cNvCxnSpPr>
          <p:nvPr/>
        </p:nvCxnSpPr>
        <p:spPr>
          <a:xfrm>
            <a:off x="2582574" y="1194269"/>
            <a:ext cx="0" cy="495457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Diamond 23">
            <a:extLst>
              <a:ext uri="{FF2B5EF4-FFF2-40B4-BE49-F238E27FC236}">
                <a16:creationId xmlns:a16="http://schemas.microsoft.com/office/drawing/2014/main" id="{D3150217-FAD5-4A4A-BAF3-FA00B5CEAC42}"/>
              </a:ext>
            </a:extLst>
          </p:cNvPr>
          <p:cNvSpPr/>
          <p:nvPr/>
        </p:nvSpPr>
        <p:spPr>
          <a:xfrm>
            <a:off x="7843937" y="4233623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Rectangle 438">
            <a:extLst>
              <a:ext uri="{FF2B5EF4-FFF2-40B4-BE49-F238E27FC236}">
                <a16:creationId xmlns:a16="http://schemas.microsoft.com/office/drawing/2014/main" id="{8B91E534-68FA-4EE6-B730-8D89AA283F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977286" y="4167298"/>
            <a:ext cx="1471087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12.20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C296512-29D7-4980-BF9B-EB16415EE29A}"/>
              </a:ext>
            </a:extLst>
          </p:cNvPr>
          <p:cNvSpPr/>
          <p:nvPr/>
        </p:nvSpPr>
        <p:spPr>
          <a:xfrm>
            <a:off x="9339562" y="4977126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Rectangle 438">
            <a:extLst>
              <a:ext uri="{FF2B5EF4-FFF2-40B4-BE49-F238E27FC236}">
                <a16:creationId xmlns:a16="http://schemas.microsoft.com/office/drawing/2014/main" id="{56171C70-0226-4741-A50C-B83A18D1291C}"/>
              </a:ext>
            </a:extLst>
          </p:cNvPr>
          <p:cNvSpPr>
            <a:spLocks noChangeArrowheads="1"/>
          </p:cNvSpPr>
          <p:nvPr/>
        </p:nvSpPr>
        <p:spPr bwMode="gray">
          <a:xfrm>
            <a:off x="9472911" y="4920272"/>
            <a:ext cx="10678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12.24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86C28329-8F04-4B26-9934-D3117FCD3910}"/>
              </a:ext>
            </a:extLst>
          </p:cNvPr>
          <p:cNvSpPr/>
          <p:nvPr/>
        </p:nvSpPr>
        <p:spPr>
          <a:xfrm>
            <a:off x="7846115" y="4945982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Rectangle 438">
            <a:extLst>
              <a:ext uri="{FF2B5EF4-FFF2-40B4-BE49-F238E27FC236}">
                <a16:creationId xmlns:a16="http://schemas.microsoft.com/office/drawing/2014/main" id="{4AA8A68E-59AF-413F-BBE0-C182EEE41D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979464" y="4879657"/>
            <a:ext cx="1471087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12.23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3B2CF12B-5346-463F-BF1B-B7469C36FA1D}"/>
              </a:ext>
            </a:extLst>
          </p:cNvPr>
          <p:cNvSpPr/>
          <p:nvPr/>
        </p:nvSpPr>
        <p:spPr>
          <a:xfrm>
            <a:off x="7839862" y="3918273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4" name="Rectangle 438">
            <a:extLst>
              <a:ext uri="{FF2B5EF4-FFF2-40B4-BE49-F238E27FC236}">
                <a16:creationId xmlns:a16="http://schemas.microsoft.com/office/drawing/2014/main" id="{EC4B4BC8-D25A-4BEB-8DB0-03DED7279F3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973211" y="3851948"/>
            <a:ext cx="1471087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12.20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72FCCAE3-999D-49BF-8FD2-D86B6ACD5DF8}"/>
              </a:ext>
            </a:extLst>
          </p:cNvPr>
          <p:cNvSpPr/>
          <p:nvPr/>
        </p:nvSpPr>
        <p:spPr>
          <a:xfrm>
            <a:off x="4893253" y="1671399"/>
            <a:ext cx="157729" cy="157729"/>
          </a:xfrm>
          <a:prstGeom prst="diamond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Rectangle 438">
            <a:extLst>
              <a:ext uri="{FF2B5EF4-FFF2-40B4-BE49-F238E27FC236}">
                <a16:creationId xmlns:a16="http://schemas.microsoft.com/office/drawing/2014/main" id="{7928B590-1A0A-4310-BD07-5437BDF4985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75578" y="1618107"/>
            <a:ext cx="1984900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6.22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65FD8BD1-B4E8-4451-8E00-14F5D5A9E699}"/>
              </a:ext>
            </a:extLst>
          </p:cNvPr>
          <p:cNvSpPr/>
          <p:nvPr/>
        </p:nvSpPr>
        <p:spPr>
          <a:xfrm>
            <a:off x="4893253" y="1963085"/>
            <a:ext cx="157729" cy="157729"/>
          </a:xfrm>
          <a:prstGeom prst="diamond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438">
            <a:extLst>
              <a:ext uri="{FF2B5EF4-FFF2-40B4-BE49-F238E27FC236}">
                <a16:creationId xmlns:a16="http://schemas.microsoft.com/office/drawing/2014/main" id="{CAAF9C4B-837E-4777-B641-243D9AF1B621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26602" y="1906231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6.22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9DC63726-3BA5-464A-9471-2567A027B572}"/>
              </a:ext>
            </a:extLst>
          </p:cNvPr>
          <p:cNvGrpSpPr/>
          <p:nvPr/>
        </p:nvGrpSpPr>
        <p:grpSpPr>
          <a:xfrm>
            <a:off x="4687112" y="2382995"/>
            <a:ext cx="1407264" cy="381070"/>
            <a:chOff x="4917633" y="2498255"/>
            <a:chExt cx="1407264" cy="381070"/>
          </a:xfrm>
        </p:grpSpPr>
        <p:sp>
          <p:nvSpPr>
            <p:cNvPr id="39" name="Diamond 38">
              <a:extLst>
                <a:ext uri="{FF2B5EF4-FFF2-40B4-BE49-F238E27FC236}">
                  <a16:creationId xmlns:a16="http://schemas.microsoft.com/office/drawing/2014/main" id="{EAF4D132-CA53-43B4-9694-2E67118E6C58}"/>
                </a:ext>
              </a:extLst>
            </p:cNvPr>
            <p:cNvSpPr/>
            <p:nvPr/>
          </p:nvSpPr>
          <p:spPr>
            <a:xfrm>
              <a:off x="4917633" y="2721596"/>
              <a:ext cx="157729" cy="157729"/>
            </a:xfrm>
            <a:prstGeom prst="diamond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0135" tIns="40068" rIns="80135" bIns="4006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Rectangle 438">
              <a:extLst>
                <a:ext uri="{FF2B5EF4-FFF2-40B4-BE49-F238E27FC236}">
                  <a16:creationId xmlns:a16="http://schemas.microsoft.com/office/drawing/2014/main" id="{64E3ADE4-CDEB-4EF0-9CDF-0B7A088656E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50982" y="2498255"/>
              <a:ext cx="1273915" cy="18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80135" tIns="40068" rIns="80135" bIns="40068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6.22</a:t>
              </a: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41" name="Diamond 40">
            <a:extLst>
              <a:ext uri="{FF2B5EF4-FFF2-40B4-BE49-F238E27FC236}">
                <a16:creationId xmlns:a16="http://schemas.microsoft.com/office/drawing/2014/main" id="{30F024E6-B672-4A93-A0BB-2729570BDA5D}"/>
              </a:ext>
            </a:extLst>
          </p:cNvPr>
          <p:cNvSpPr/>
          <p:nvPr/>
        </p:nvSpPr>
        <p:spPr>
          <a:xfrm>
            <a:off x="5920051" y="3971326"/>
            <a:ext cx="157729" cy="157729"/>
          </a:xfrm>
          <a:prstGeom prst="diamond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2" name="Rectangle 438">
            <a:extLst>
              <a:ext uri="{FF2B5EF4-FFF2-40B4-BE49-F238E27FC236}">
                <a16:creationId xmlns:a16="http://schemas.microsoft.com/office/drawing/2014/main" id="{F0139215-F89C-482A-8159-B8DFAA59B24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53400" y="3914472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7.22</a:t>
            </a:r>
            <a:endParaRPr kumimoji="0" lang="fi-FI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B8C0CF2B-F21B-42B4-889A-76E04FDB8134}"/>
              </a:ext>
            </a:extLst>
          </p:cNvPr>
          <p:cNvSpPr/>
          <p:nvPr/>
        </p:nvSpPr>
        <p:spPr>
          <a:xfrm>
            <a:off x="2390320" y="5536144"/>
            <a:ext cx="157729" cy="157729"/>
          </a:xfrm>
          <a:prstGeom prst="diamond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Rectangle 438">
            <a:extLst>
              <a:ext uri="{FF2B5EF4-FFF2-40B4-BE49-F238E27FC236}">
                <a16:creationId xmlns:a16="http://schemas.microsoft.com/office/drawing/2014/main" id="{1A6621F6-31AB-488B-B237-4A509E5FC4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23669" y="5479290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12.21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13F39D69-C07F-4E85-8D95-49A92CDB4CFC}"/>
              </a:ext>
            </a:extLst>
          </p:cNvPr>
          <p:cNvSpPr/>
          <p:nvPr/>
        </p:nvSpPr>
        <p:spPr>
          <a:xfrm>
            <a:off x="7002140" y="4262964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438">
            <a:extLst>
              <a:ext uri="{FF2B5EF4-FFF2-40B4-BE49-F238E27FC236}">
                <a16:creationId xmlns:a16="http://schemas.microsoft.com/office/drawing/2014/main" id="{6AEA8166-CD0E-417E-BF7E-F57B56BBB72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35489" y="4206110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3.23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269169A3-DEE2-4AFD-86EE-D866B227504C}"/>
              </a:ext>
            </a:extLst>
          </p:cNvPr>
          <p:cNvSpPr/>
          <p:nvPr/>
        </p:nvSpPr>
        <p:spPr>
          <a:xfrm>
            <a:off x="6572200" y="4678567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Rectangle 438">
            <a:extLst>
              <a:ext uri="{FF2B5EF4-FFF2-40B4-BE49-F238E27FC236}">
                <a16:creationId xmlns:a16="http://schemas.microsoft.com/office/drawing/2014/main" id="{B17783FC-0793-4E5C-9B52-9F3FD2438A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05549" y="4621713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7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1.23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B1767BA2-2BFA-4A15-9400-D70C08E1FB2B}"/>
              </a:ext>
            </a:extLst>
          </p:cNvPr>
          <p:cNvSpPr/>
          <p:nvPr/>
        </p:nvSpPr>
        <p:spPr>
          <a:xfrm>
            <a:off x="11449782" y="3957010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438">
            <a:extLst>
              <a:ext uri="{FF2B5EF4-FFF2-40B4-BE49-F238E27FC236}">
                <a16:creationId xmlns:a16="http://schemas.microsoft.com/office/drawing/2014/main" id="{9A215B33-0DB6-4E07-B6D0-7DDB18B43A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390202" y="3874971"/>
            <a:ext cx="10678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Q4-25</a:t>
            </a:r>
            <a:endParaRPr kumimoji="0" lang="en-CA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6" name="Diamond 55">
            <a:extLst>
              <a:ext uri="{FF2B5EF4-FFF2-40B4-BE49-F238E27FC236}">
                <a16:creationId xmlns:a16="http://schemas.microsoft.com/office/drawing/2014/main" id="{B62A07A3-6C8D-4BE6-A563-2649A01FEFBD}"/>
              </a:ext>
            </a:extLst>
          </p:cNvPr>
          <p:cNvSpPr/>
          <p:nvPr/>
        </p:nvSpPr>
        <p:spPr>
          <a:xfrm>
            <a:off x="11434951" y="3483600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7" name="Rectangle 438">
            <a:extLst>
              <a:ext uri="{FF2B5EF4-FFF2-40B4-BE49-F238E27FC236}">
                <a16:creationId xmlns:a16="http://schemas.microsoft.com/office/drawing/2014/main" id="{8B27A3EE-708C-4892-86DA-EC859325E24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381967" y="3423557"/>
            <a:ext cx="10678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Q4-25</a:t>
            </a:r>
            <a:endParaRPr kumimoji="0" lang="en-CA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56E615A9-89E5-4900-B71D-86BBF6BCFDA8}"/>
              </a:ext>
            </a:extLst>
          </p:cNvPr>
          <p:cNvSpPr/>
          <p:nvPr/>
        </p:nvSpPr>
        <p:spPr>
          <a:xfrm>
            <a:off x="11464613" y="4430420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9" name="Rectangle 438">
            <a:extLst>
              <a:ext uri="{FF2B5EF4-FFF2-40B4-BE49-F238E27FC236}">
                <a16:creationId xmlns:a16="http://schemas.microsoft.com/office/drawing/2014/main" id="{1353F136-19EB-490A-A4C6-ED8FA0631D4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02081" y="4349411"/>
            <a:ext cx="10678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Q4-25</a:t>
            </a:r>
            <a:endParaRPr kumimoji="0" lang="en-CA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id="{E25C3BC5-6923-4E19-AB3B-38F642C697C9}"/>
              </a:ext>
            </a:extLst>
          </p:cNvPr>
          <p:cNvSpPr/>
          <p:nvPr/>
        </p:nvSpPr>
        <p:spPr>
          <a:xfrm>
            <a:off x="11479445" y="4903829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1" name="Rectangle 438">
            <a:extLst>
              <a:ext uri="{FF2B5EF4-FFF2-40B4-BE49-F238E27FC236}">
                <a16:creationId xmlns:a16="http://schemas.microsoft.com/office/drawing/2014/main" id="{D4C21B28-412D-4D5A-9395-AE8267A57F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26461" y="4843786"/>
            <a:ext cx="10678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Q4-25</a:t>
            </a:r>
            <a:endParaRPr kumimoji="0" lang="en-CA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9AD3F9FE-0D90-44DA-A13C-97543D60DA71}"/>
              </a:ext>
            </a:extLst>
          </p:cNvPr>
          <p:cNvSpPr/>
          <p:nvPr/>
        </p:nvSpPr>
        <p:spPr>
          <a:xfrm>
            <a:off x="7804652" y="1696564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3" name="Rectangle 438">
            <a:extLst>
              <a:ext uri="{FF2B5EF4-FFF2-40B4-BE49-F238E27FC236}">
                <a16:creationId xmlns:a16="http://schemas.microsoft.com/office/drawing/2014/main" id="{68386BF6-EE45-4666-8BA4-EF7958C693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12608" y="1682637"/>
            <a:ext cx="1683338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12.23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165CEFC6-0E8A-476B-97DD-7B80A283B404}"/>
              </a:ext>
            </a:extLst>
          </p:cNvPr>
          <p:cNvSpPr/>
          <p:nvPr/>
        </p:nvSpPr>
        <p:spPr>
          <a:xfrm>
            <a:off x="8254146" y="1940581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5" name="Rectangle 438">
            <a:extLst>
              <a:ext uri="{FF2B5EF4-FFF2-40B4-BE49-F238E27FC236}">
                <a16:creationId xmlns:a16="http://schemas.microsoft.com/office/drawing/2014/main" id="{45CAB4E6-DFEC-4650-96A3-FABE36CE2C50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87495" y="1883727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Q1.24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9AAF2C4E-DCB9-4E84-8A4A-BC5718EAEF37}"/>
              </a:ext>
            </a:extLst>
          </p:cNvPr>
          <p:cNvSpPr/>
          <p:nvPr/>
        </p:nvSpPr>
        <p:spPr>
          <a:xfrm>
            <a:off x="6929771" y="5557797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9" name="Rectangle 438">
            <a:extLst>
              <a:ext uri="{FF2B5EF4-FFF2-40B4-BE49-F238E27FC236}">
                <a16:creationId xmlns:a16="http://schemas.microsoft.com/office/drawing/2014/main" id="{908477A4-DDC8-4139-AA8A-699D428BF2D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63120" y="5500943"/>
            <a:ext cx="1471076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7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.23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92235744-F6AF-4EB8-95BF-F7E27AFD232B}"/>
              </a:ext>
            </a:extLst>
          </p:cNvPr>
          <p:cNvSpPr/>
          <p:nvPr/>
        </p:nvSpPr>
        <p:spPr>
          <a:xfrm>
            <a:off x="7804651" y="1940308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Rectangle 438">
            <a:extLst>
              <a:ext uri="{FF2B5EF4-FFF2-40B4-BE49-F238E27FC236}">
                <a16:creationId xmlns:a16="http://schemas.microsoft.com/office/drawing/2014/main" id="{B6D832C0-D69B-4F98-8974-A964FAFCC6D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26186" y="1909522"/>
            <a:ext cx="1273915" cy="1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 anchor="t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12.23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70" name="Ryhmä 69">
            <a:extLst>
              <a:ext uri="{FF2B5EF4-FFF2-40B4-BE49-F238E27FC236}">
                <a16:creationId xmlns:a16="http://schemas.microsoft.com/office/drawing/2014/main" id="{C05FECA6-93F4-44CF-8250-F944EC4735B9}"/>
              </a:ext>
            </a:extLst>
          </p:cNvPr>
          <p:cNvGrpSpPr/>
          <p:nvPr/>
        </p:nvGrpSpPr>
        <p:grpSpPr>
          <a:xfrm>
            <a:off x="5756473" y="2876053"/>
            <a:ext cx="1407264" cy="233793"/>
            <a:chOff x="4917633" y="2645532"/>
            <a:chExt cx="1407264" cy="233793"/>
          </a:xfrm>
        </p:grpSpPr>
        <p:sp>
          <p:nvSpPr>
            <p:cNvPr id="71" name="Diamond 38">
              <a:extLst>
                <a:ext uri="{FF2B5EF4-FFF2-40B4-BE49-F238E27FC236}">
                  <a16:creationId xmlns:a16="http://schemas.microsoft.com/office/drawing/2014/main" id="{D1821230-1BF7-4331-B67A-474124D41132}"/>
                </a:ext>
              </a:extLst>
            </p:cNvPr>
            <p:cNvSpPr/>
            <p:nvPr/>
          </p:nvSpPr>
          <p:spPr>
            <a:xfrm>
              <a:off x="4917633" y="2721596"/>
              <a:ext cx="157729" cy="157729"/>
            </a:xfrm>
            <a:prstGeom prst="diamond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0135" tIns="40068" rIns="80135" bIns="4006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2" name="Rectangle 438">
              <a:extLst>
                <a:ext uri="{FF2B5EF4-FFF2-40B4-BE49-F238E27FC236}">
                  <a16:creationId xmlns:a16="http://schemas.microsoft.com/office/drawing/2014/main" id="{6F08A86E-368F-4F45-8545-DC597DE4E7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50982" y="2645532"/>
              <a:ext cx="1273915" cy="18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80135" tIns="40068" rIns="80135" bIns="40068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7.22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73" name="Ryhmä 72">
            <a:extLst>
              <a:ext uri="{FF2B5EF4-FFF2-40B4-BE49-F238E27FC236}">
                <a16:creationId xmlns:a16="http://schemas.microsoft.com/office/drawing/2014/main" id="{1C67BE13-6630-48A9-8D42-936986999F23}"/>
              </a:ext>
            </a:extLst>
          </p:cNvPr>
          <p:cNvGrpSpPr/>
          <p:nvPr/>
        </p:nvGrpSpPr>
        <p:grpSpPr>
          <a:xfrm>
            <a:off x="5756472" y="2382993"/>
            <a:ext cx="1477700" cy="381070"/>
            <a:chOff x="4917633" y="2498255"/>
            <a:chExt cx="1477700" cy="381070"/>
          </a:xfrm>
        </p:grpSpPr>
        <p:sp>
          <p:nvSpPr>
            <p:cNvPr id="74" name="Diamond 38">
              <a:extLst>
                <a:ext uri="{FF2B5EF4-FFF2-40B4-BE49-F238E27FC236}">
                  <a16:creationId xmlns:a16="http://schemas.microsoft.com/office/drawing/2014/main" id="{B4F0D114-AAF8-4AB0-9959-5D8C0AA3961A}"/>
                </a:ext>
              </a:extLst>
            </p:cNvPr>
            <p:cNvSpPr/>
            <p:nvPr/>
          </p:nvSpPr>
          <p:spPr>
            <a:xfrm>
              <a:off x="4917633" y="2721596"/>
              <a:ext cx="157729" cy="157729"/>
            </a:xfrm>
            <a:prstGeom prst="diamond">
              <a:avLst/>
            </a:prstGeom>
            <a:solidFill>
              <a:srgbClr val="000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0135" tIns="40068" rIns="80135" bIns="4006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5" name="Rectangle 438">
              <a:extLst>
                <a:ext uri="{FF2B5EF4-FFF2-40B4-BE49-F238E27FC236}">
                  <a16:creationId xmlns:a16="http://schemas.microsoft.com/office/drawing/2014/main" id="{1E2BD9F6-1EAA-4A5D-B603-D395268BB98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50982" y="2498255"/>
              <a:ext cx="1344351" cy="18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80135" tIns="40068" rIns="80135" bIns="40068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7.22</a:t>
              </a: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endParaRPr>
            </a:p>
          </p:txBody>
        </p:sp>
      </p:grpSp>
      <p:grpSp>
        <p:nvGrpSpPr>
          <p:cNvPr id="76" name="Ryhmä 75">
            <a:extLst>
              <a:ext uri="{FF2B5EF4-FFF2-40B4-BE49-F238E27FC236}">
                <a16:creationId xmlns:a16="http://schemas.microsoft.com/office/drawing/2014/main" id="{04B77504-FF9E-42DD-BF04-ECC43B4F3481}"/>
              </a:ext>
            </a:extLst>
          </p:cNvPr>
          <p:cNvGrpSpPr/>
          <p:nvPr/>
        </p:nvGrpSpPr>
        <p:grpSpPr>
          <a:xfrm>
            <a:off x="7497743" y="2294939"/>
            <a:ext cx="1567348" cy="323440"/>
            <a:chOff x="4917633" y="2498255"/>
            <a:chExt cx="1567348" cy="323440"/>
          </a:xfrm>
        </p:grpSpPr>
        <p:sp>
          <p:nvSpPr>
            <p:cNvPr id="77" name="Diamond 38">
              <a:extLst>
                <a:ext uri="{FF2B5EF4-FFF2-40B4-BE49-F238E27FC236}">
                  <a16:creationId xmlns:a16="http://schemas.microsoft.com/office/drawing/2014/main" id="{AE5FD68F-4D27-485F-8FC0-0AD66E30F0A1}"/>
                </a:ext>
              </a:extLst>
            </p:cNvPr>
            <p:cNvSpPr/>
            <p:nvPr/>
          </p:nvSpPr>
          <p:spPr>
            <a:xfrm>
              <a:off x="4917633" y="2663966"/>
              <a:ext cx="157729" cy="157729"/>
            </a:xfrm>
            <a:prstGeom prst="diamond">
              <a:avLst/>
            </a:prstGeom>
            <a:solidFill>
              <a:srgbClr val="00924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0135" tIns="40068" rIns="80135" bIns="4006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8" name="Rectangle 438">
              <a:extLst>
                <a:ext uri="{FF2B5EF4-FFF2-40B4-BE49-F238E27FC236}">
                  <a16:creationId xmlns:a16="http://schemas.microsoft.com/office/drawing/2014/main" id="{1690AD40-1793-4344-B660-24FC1FBD91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50982" y="2498255"/>
              <a:ext cx="1433999" cy="18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80135" tIns="40068" rIns="80135" bIns="40068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10.23 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79" name="Ryhmä 78">
            <a:extLst>
              <a:ext uri="{FF2B5EF4-FFF2-40B4-BE49-F238E27FC236}">
                <a16:creationId xmlns:a16="http://schemas.microsoft.com/office/drawing/2014/main" id="{CEE32C32-DBC4-4147-B96E-56AD61A08B02}"/>
              </a:ext>
            </a:extLst>
          </p:cNvPr>
          <p:cNvGrpSpPr/>
          <p:nvPr/>
        </p:nvGrpSpPr>
        <p:grpSpPr>
          <a:xfrm>
            <a:off x="7617431" y="3513141"/>
            <a:ext cx="1932339" cy="246600"/>
            <a:chOff x="4917633" y="2575095"/>
            <a:chExt cx="1932339" cy="246600"/>
          </a:xfrm>
        </p:grpSpPr>
        <p:sp>
          <p:nvSpPr>
            <p:cNvPr id="80" name="Diamond 38">
              <a:extLst>
                <a:ext uri="{FF2B5EF4-FFF2-40B4-BE49-F238E27FC236}">
                  <a16:creationId xmlns:a16="http://schemas.microsoft.com/office/drawing/2014/main" id="{75790515-4FB7-42CD-8B2A-D08A38F64291}"/>
                </a:ext>
              </a:extLst>
            </p:cNvPr>
            <p:cNvSpPr/>
            <p:nvPr/>
          </p:nvSpPr>
          <p:spPr>
            <a:xfrm>
              <a:off x="4917633" y="2663966"/>
              <a:ext cx="157729" cy="157729"/>
            </a:xfrm>
            <a:prstGeom prst="diamond">
              <a:avLst/>
            </a:prstGeom>
            <a:solidFill>
              <a:srgbClr val="00924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0135" tIns="40068" rIns="80135" bIns="4006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1" name="Rectangle 438">
              <a:extLst>
                <a:ext uri="{FF2B5EF4-FFF2-40B4-BE49-F238E27FC236}">
                  <a16:creationId xmlns:a16="http://schemas.microsoft.com/office/drawing/2014/main" id="{D91CE35D-559C-499E-886F-2604D82E4B6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50982" y="2575095"/>
              <a:ext cx="1798990" cy="18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80135" tIns="40068" rIns="80135" bIns="40068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11.23 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85" name="Ryhmä 84">
            <a:extLst>
              <a:ext uri="{FF2B5EF4-FFF2-40B4-BE49-F238E27FC236}">
                <a16:creationId xmlns:a16="http://schemas.microsoft.com/office/drawing/2014/main" id="{2B7AC801-B6DB-4FBB-B0BB-16056E95C025}"/>
              </a:ext>
            </a:extLst>
          </p:cNvPr>
          <p:cNvGrpSpPr/>
          <p:nvPr/>
        </p:nvGrpSpPr>
        <p:grpSpPr>
          <a:xfrm>
            <a:off x="9243884" y="3513140"/>
            <a:ext cx="1938742" cy="214583"/>
            <a:chOff x="4917633" y="2664742"/>
            <a:chExt cx="1938742" cy="214583"/>
          </a:xfrm>
        </p:grpSpPr>
        <p:sp>
          <p:nvSpPr>
            <p:cNvPr id="86" name="Diamond 38">
              <a:extLst>
                <a:ext uri="{FF2B5EF4-FFF2-40B4-BE49-F238E27FC236}">
                  <a16:creationId xmlns:a16="http://schemas.microsoft.com/office/drawing/2014/main" id="{B4A63AD6-2EE6-49D8-8726-53FFBD02D015}"/>
                </a:ext>
              </a:extLst>
            </p:cNvPr>
            <p:cNvSpPr/>
            <p:nvPr/>
          </p:nvSpPr>
          <p:spPr>
            <a:xfrm>
              <a:off x="4917633" y="2721596"/>
              <a:ext cx="157729" cy="157729"/>
            </a:xfrm>
            <a:prstGeom prst="diamond">
              <a:avLst/>
            </a:prstGeom>
            <a:solidFill>
              <a:srgbClr val="00924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0135" tIns="40068" rIns="80135" bIns="4006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7" name="Rectangle 438">
              <a:extLst>
                <a:ext uri="{FF2B5EF4-FFF2-40B4-BE49-F238E27FC236}">
                  <a16:creationId xmlns:a16="http://schemas.microsoft.com/office/drawing/2014/main" id="{2E54341F-3314-4D61-AF25-2DEA42FCA16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57385" y="2664742"/>
              <a:ext cx="1798990" cy="18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80135" tIns="40068" rIns="80135" bIns="40068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4.24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89" name="Ryhmä 88">
            <a:extLst>
              <a:ext uri="{FF2B5EF4-FFF2-40B4-BE49-F238E27FC236}">
                <a16:creationId xmlns:a16="http://schemas.microsoft.com/office/drawing/2014/main" id="{F3B8F077-94DE-4DF2-BADB-9D5BA852B71C}"/>
              </a:ext>
            </a:extLst>
          </p:cNvPr>
          <p:cNvGrpSpPr/>
          <p:nvPr/>
        </p:nvGrpSpPr>
        <p:grpSpPr>
          <a:xfrm>
            <a:off x="8375446" y="2517463"/>
            <a:ext cx="1945146" cy="188640"/>
            <a:chOff x="4917633" y="2709566"/>
            <a:chExt cx="1945146" cy="188640"/>
          </a:xfrm>
        </p:grpSpPr>
        <p:sp>
          <p:nvSpPr>
            <p:cNvPr id="90" name="Diamond 38">
              <a:extLst>
                <a:ext uri="{FF2B5EF4-FFF2-40B4-BE49-F238E27FC236}">
                  <a16:creationId xmlns:a16="http://schemas.microsoft.com/office/drawing/2014/main" id="{24AC95C5-DE6A-4A16-94F9-B8DE7D2D625F}"/>
                </a:ext>
              </a:extLst>
            </p:cNvPr>
            <p:cNvSpPr/>
            <p:nvPr/>
          </p:nvSpPr>
          <p:spPr>
            <a:xfrm>
              <a:off x="4917633" y="2721596"/>
              <a:ext cx="157729" cy="157729"/>
            </a:xfrm>
            <a:prstGeom prst="diamond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0135" tIns="40068" rIns="80135" bIns="4006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1" name="Rectangle 438">
              <a:extLst>
                <a:ext uri="{FF2B5EF4-FFF2-40B4-BE49-F238E27FC236}">
                  <a16:creationId xmlns:a16="http://schemas.microsoft.com/office/drawing/2014/main" id="{0195FAA6-820B-40A1-B390-06FAC969DF8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63789" y="2709566"/>
              <a:ext cx="1798990" cy="18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80135" tIns="40068" rIns="80135" bIns="40068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Q1.24 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98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97105" y="5972846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99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2005626" y="5991185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199281" y="5991185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1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5834502" y="5991185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02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8877715" y="5991185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3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059999" y="5991185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2" name="Tekstiruutu 81"/>
          <p:cNvSpPr txBox="1"/>
          <p:nvPr/>
        </p:nvSpPr>
        <p:spPr>
          <a:xfrm>
            <a:off x="7591339" y="6216573"/>
            <a:ext cx="4560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Kuvaa tarvittaessa toimenpidekokonaisuuksien tarkan tason tuotokset kunkin kuukauden/aikajakson osalta. Kirjaa tarkka valmistumispäivämäärä, mikäli se on eri kuin aikajakson viimeinen päivä.</a:t>
            </a:r>
          </a:p>
          <a:p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4292794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38414"/>
            <a:ext cx="11234738" cy="787400"/>
          </a:xfrm>
        </p:spPr>
        <p:txBody>
          <a:bodyPr/>
          <a:lstStyle/>
          <a:p>
            <a:r>
              <a:rPr lang="fi-FI" sz="2400" dirty="0"/>
              <a:t>Ohjelman/projektin tarkemmat tavoitteet ja tuotokset ja niiden valmistumispäivät, seuraava vuosi</a:t>
            </a:r>
            <a:endParaRPr lang="fi-FI" sz="18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94022" y="1072633"/>
          <a:ext cx="11961094" cy="4253047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1109135">
                  <a:extLst>
                    <a:ext uri="{9D8B030D-6E8A-4147-A177-3AD203B41FA5}">
                      <a16:colId xmlns:a16="http://schemas.microsoft.com/office/drawing/2014/main" val="4103377930"/>
                    </a:ext>
                  </a:extLst>
                </a:gridCol>
                <a:gridCol w="1636295">
                  <a:extLst>
                    <a:ext uri="{9D8B030D-6E8A-4147-A177-3AD203B41FA5}">
                      <a16:colId xmlns:a16="http://schemas.microsoft.com/office/drawing/2014/main" val="26108158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922353320"/>
                    </a:ext>
                  </a:extLst>
                </a:gridCol>
                <a:gridCol w="1552073">
                  <a:extLst>
                    <a:ext uri="{9D8B030D-6E8A-4147-A177-3AD203B41FA5}">
                      <a16:colId xmlns:a16="http://schemas.microsoft.com/office/drawing/2014/main" val="1606101938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3268410568"/>
                    </a:ext>
                  </a:extLst>
                </a:gridCol>
                <a:gridCol w="1467853">
                  <a:extLst>
                    <a:ext uri="{9D8B030D-6E8A-4147-A177-3AD203B41FA5}">
                      <a16:colId xmlns:a16="http://schemas.microsoft.com/office/drawing/2014/main" val="116837412"/>
                    </a:ext>
                  </a:extLst>
                </a:gridCol>
                <a:gridCol w="1501091">
                  <a:extLst>
                    <a:ext uri="{9D8B030D-6E8A-4147-A177-3AD203B41FA5}">
                      <a16:colId xmlns:a16="http://schemas.microsoft.com/office/drawing/2014/main" val="200130050"/>
                    </a:ext>
                  </a:extLst>
                </a:gridCol>
                <a:gridCol w="1662689">
                  <a:extLst>
                    <a:ext uri="{9D8B030D-6E8A-4147-A177-3AD203B41FA5}">
                      <a16:colId xmlns:a16="http://schemas.microsoft.com/office/drawing/2014/main" val="3658957585"/>
                    </a:ext>
                  </a:extLst>
                </a:gridCol>
              </a:tblGrid>
              <a:tr h="186476">
                <a:tc>
                  <a:txBody>
                    <a:bodyPr/>
                    <a:lstStyle/>
                    <a:p>
                      <a:r>
                        <a:rPr lang="fi-FI" sz="1200" dirty="0"/>
                        <a:t>Toimenpide-kokonaisuus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07/21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08/21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09/21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10/21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11/21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12/21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1H2022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191834"/>
                  </a:ext>
                </a:extLst>
              </a:tr>
              <a:tr h="745903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</a:t>
                      </a:r>
                      <a:r>
                        <a:rPr lang="fi-FI" sz="1100" baseline="0" dirty="0"/>
                        <a:t> 1]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1" dirty="0"/>
                        <a:t>[tuotos</a:t>
                      </a:r>
                      <a:r>
                        <a:rPr lang="fi-FI" sz="1000" b="1" baseline="0" dirty="0"/>
                        <a:t> +pvm]</a:t>
                      </a:r>
                      <a:endParaRPr lang="fi-FI" sz="1000" b="1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124636"/>
                  </a:ext>
                </a:extLst>
              </a:tr>
              <a:tr h="1433532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 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5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521312"/>
                  </a:ext>
                </a:extLst>
              </a:tr>
              <a:tr h="1433532">
                <a:tc>
                  <a:txBody>
                    <a:bodyPr/>
                    <a:lstStyle/>
                    <a:p>
                      <a:r>
                        <a:rPr lang="fi-FI" sz="1100" dirty="0"/>
                        <a:t>[toimenpide-kokonaisuus</a:t>
                      </a:r>
                      <a:r>
                        <a:rPr lang="fi-FI" sz="1100" baseline="0" dirty="0"/>
                        <a:t> 3]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5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93122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7494132" y="5442332"/>
            <a:ext cx="4560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Kuvaa tarvittaessa toimenpidekokonaisuuksien tarkan tason tuotokset kunkin kuukauden/aikajakson osalta. Kirjaa tarkka valmistumispäivämäärä, mikäli se on eri kuin aikajakson viimeinen päivä.</a:t>
            </a:r>
          </a:p>
          <a:p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2791562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46EFA9-6880-422B-82E6-9BCE23DE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Käyttötalousseuranta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F69F64D-9065-4B4A-B60E-C007F383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B0B938-106A-4E9D-9931-8D19B263D192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B6CC2065-2261-4514-ADB6-517AF9CCEB7F}"/>
              </a:ext>
            </a:extLst>
          </p:cNvPr>
          <p:cNvGraphicFramePr>
            <a:graphicFrameLocks noGrp="1"/>
          </p:cNvGraphicFramePr>
          <p:nvPr/>
        </p:nvGraphicFramePr>
        <p:xfrm>
          <a:off x="403026" y="1624071"/>
          <a:ext cx="10602715" cy="2594878"/>
        </p:xfrm>
        <a:graphic>
          <a:graphicData uri="http://schemas.openxmlformats.org/drawingml/2006/table">
            <a:tbl>
              <a:tblPr firstRow="1" lastRow="1">
                <a:tableStyleId>{616DA210-FB5B-4158-B5E0-FEB733F419BA}</a:tableStyleId>
              </a:tblPr>
              <a:tblGrid>
                <a:gridCol w="3346625">
                  <a:extLst>
                    <a:ext uri="{9D8B030D-6E8A-4147-A177-3AD203B41FA5}">
                      <a16:colId xmlns:a16="http://schemas.microsoft.com/office/drawing/2014/main" val="1934546378"/>
                    </a:ext>
                  </a:extLst>
                </a:gridCol>
                <a:gridCol w="1186531">
                  <a:extLst>
                    <a:ext uri="{9D8B030D-6E8A-4147-A177-3AD203B41FA5}">
                      <a16:colId xmlns:a16="http://schemas.microsoft.com/office/drawing/2014/main" val="525200914"/>
                    </a:ext>
                  </a:extLst>
                </a:gridCol>
                <a:gridCol w="1186531">
                  <a:extLst>
                    <a:ext uri="{9D8B030D-6E8A-4147-A177-3AD203B41FA5}">
                      <a16:colId xmlns:a16="http://schemas.microsoft.com/office/drawing/2014/main" val="1585370275"/>
                    </a:ext>
                  </a:extLst>
                </a:gridCol>
                <a:gridCol w="1034411">
                  <a:extLst>
                    <a:ext uri="{9D8B030D-6E8A-4147-A177-3AD203B41FA5}">
                      <a16:colId xmlns:a16="http://schemas.microsoft.com/office/drawing/2014/main" val="363782610"/>
                    </a:ext>
                  </a:extLst>
                </a:gridCol>
                <a:gridCol w="1156106">
                  <a:extLst>
                    <a:ext uri="{9D8B030D-6E8A-4147-A177-3AD203B41FA5}">
                      <a16:colId xmlns:a16="http://schemas.microsoft.com/office/drawing/2014/main" val="1324117769"/>
                    </a:ext>
                  </a:extLst>
                </a:gridCol>
                <a:gridCol w="1353861">
                  <a:extLst>
                    <a:ext uri="{9D8B030D-6E8A-4147-A177-3AD203B41FA5}">
                      <a16:colId xmlns:a16="http://schemas.microsoft.com/office/drawing/2014/main" val="2043150499"/>
                    </a:ext>
                  </a:extLst>
                </a:gridCol>
                <a:gridCol w="1338650">
                  <a:extLst>
                    <a:ext uri="{9D8B030D-6E8A-4147-A177-3AD203B41FA5}">
                      <a16:colId xmlns:a16="http://schemas.microsoft.com/office/drawing/2014/main" val="3817882576"/>
                    </a:ext>
                  </a:extLst>
                </a:gridCol>
              </a:tblGrid>
              <a:tr h="5047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KÄYTTÖTALOUS</a:t>
                      </a:r>
                      <a:endParaRPr lang="fi-FI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Budjetti </a:t>
                      </a:r>
                      <a:br>
                        <a:rPr lang="fi-FI" sz="1400" u="none" strike="noStrike" dirty="0">
                          <a:effectLst/>
                        </a:rPr>
                      </a:br>
                      <a:r>
                        <a:rPr lang="fi-FI" sz="1400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Sidottu</a:t>
                      </a:r>
                      <a:br>
                        <a:rPr lang="fi-FI" sz="1400" u="none" strike="noStrike" dirty="0">
                          <a:effectLst/>
                        </a:rPr>
                      </a:br>
                      <a:r>
                        <a:rPr lang="fi-FI" sz="1400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Toteutunut </a:t>
                      </a:r>
                      <a:br>
                        <a:rPr lang="fi-FI" sz="1400" u="none" strike="noStrike" dirty="0">
                          <a:effectLst/>
                        </a:rPr>
                      </a:br>
                      <a:r>
                        <a:rPr lang="fi-FI" sz="1400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Käytettävissä </a:t>
                      </a:r>
                      <a:br>
                        <a:rPr lang="fi-FI" sz="1400" u="none" strike="noStrike" dirty="0">
                          <a:effectLst/>
                        </a:rPr>
                      </a:br>
                      <a:r>
                        <a:rPr lang="fi-FI" sz="1400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err="1">
                          <a:effectLst/>
                        </a:rPr>
                        <a:t>Tot+sid</a:t>
                      </a:r>
                      <a:r>
                        <a:rPr lang="fi-FI" sz="1400" u="none" strike="noStrike" dirty="0">
                          <a:effectLst/>
                        </a:rPr>
                        <a:t>/ </a:t>
                      </a:r>
                      <a:r>
                        <a:rPr lang="fi-FI" sz="1400" u="none" strike="noStrike" dirty="0" err="1">
                          <a:effectLst/>
                        </a:rPr>
                        <a:t>Budj</a:t>
                      </a:r>
                      <a:r>
                        <a:rPr lang="fi-FI" sz="1400" u="none" strike="noStrike" dirty="0">
                          <a:effectLst/>
                        </a:rPr>
                        <a:t> %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ENNUSTE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604872"/>
                  </a:ext>
                </a:extLst>
              </a:tr>
              <a:tr h="3312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 Kustannuskokonaisuus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81331646"/>
                  </a:ext>
                </a:extLst>
              </a:tr>
              <a:tr h="244502">
                <a:tc>
                  <a:txBody>
                    <a:bodyPr/>
                    <a:lstStyle/>
                    <a:p>
                      <a:pPr lvl="1" algn="l" fontAlgn="b"/>
                      <a:r>
                        <a:rPr lang="fi-FI" sz="1400" u="none" strike="noStrike" dirty="0">
                          <a:effectLst/>
                        </a:rPr>
                        <a:t>Kustannus</a:t>
                      </a:r>
                      <a:r>
                        <a:rPr lang="fi-FI" sz="1400" u="none" strike="noStrike" baseline="0" dirty="0">
                          <a:effectLst/>
                        </a:rPr>
                        <a:t> A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5337003"/>
                  </a:ext>
                </a:extLst>
              </a:tr>
              <a:tr h="244502">
                <a:tc>
                  <a:txBody>
                    <a:bodyPr/>
                    <a:lstStyle/>
                    <a:p>
                      <a:pPr lvl="1" algn="l" fontAlgn="b"/>
                      <a:r>
                        <a:rPr lang="fi-FI" sz="1400" u="none" strike="noStrike" dirty="0">
                          <a:effectLst/>
                        </a:rPr>
                        <a:t>Kustannus B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47794334"/>
                  </a:ext>
                </a:extLst>
              </a:tr>
              <a:tr h="244502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0922851"/>
                  </a:ext>
                </a:extLst>
              </a:tr>
              <a:tr h="244502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0957623"/>
                  </a:ext>
                </a:extLst>
              </a:tr>
              <a:tr h="244502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9869450"/>
                  </a:ext>
                </a:extLst>
              </a:tr>
              <a:tr h="24450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Kustannuskokonaisuus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6330037"/>
                  </a:ext>
                </a:extLst>
              </a:tr>
              <a:tr h="291826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Yhteensä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4389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963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Hankinnat (Irtain omaisuus)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B0B938-106A-4E9D-9931-8D19B263D192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6D2A1430-4C84-4C24-92DB-68098E23B258}"/>
              </a:ext>
            </a:extLst>
          </p:cNvPr>
          <p:cNvGraphicFramePr>
            <a:graphicFrameLocks noGrp="1"/>
          </p:cNvGraphicFramePr>
          <p:nvPr/>
        </p:nvGraphicFramePr>
        <p:xfrm>
          <a:off x="457198" y="1286540"/>
          <a:ext cx="10441174" cy="3546208"/>
        </p:xfrm>
        <a:graphic>
          <a:graphicData uri="http://schemas.openxmlformats.org/drawingml/2006/table">
            <a:tbl>
              <a:tblPr lastRow="1">
                <a:tableStyleId>{616DA210-FB5B-4158-B5E0-FEB733F419BA}</a:tableStyleId>
              </a:tblPr>
              <a:tblGrid>
                <a:gridCol w="2977118">
                  <a:extLst>
                    <a:ext uri="{9D8B030D-6E8A-4147-A177-3AD203B41FA5}">
                      <a16:colId xmlns:a16="http://schemas.microsoft.com/office/drawing/2014/main" val="111563278"/>
                    </a:ext>
                  </a:extLst>
                </a:gridCol>
                <a:gridCol w="1233377">
                  <a:extLst>
                    <a:ext uri="{9D8B030D-6E8A-4147-A177-3AD203B41FA5}">
                      <a16:colId xmlns:a16="http://schemas.microsoft.com/office/drawing/2014/main" val="1027313137"/>
                    </a:ext>
                  </a:extLst>
                </a:gridCol>
                <a:gridCol w="1190847">
                  <a:extLst>
                    <a:ext uri="{9D8B030D-6E8A-4147-A177-3AD203B41FA5}">
                      <a16:colId xmlns:a16="http://schemas.microsoft.com/office/drawing/2014/main" val="2038960676"/>
                    </a:ext>
                  </a:extLst>
                </a:gridCol>
                <a:gridCol w="1116418">
                  <a:extLst>
                    <a:ext uri="{9D8B030D-6E8A-4147-A177-3AD203B41FA5}">
                      <a16:colId xmlns:a16="http://schemas.microsoft.com/office/drawing/2014/main" val="602923338"/>
                    </a:ext>
                  </a:extLst>
                </a:gridCol>
                <a:gridCol w="1271925">
                  <a:extLst>
                    <a:ext uri="{9D8B030D-6E8A-4147-A177-3AD203B41FA5}">
                      <a16:colId xmlns:a16="http://schemas.microsoft.com/office/drawing/2014/main" val="2065217758"/>
                    </a:ext>
                  </a:extLst>
                </a:gridCol>
                <a:gridCol w="1333235">
                  <a:extLst>
                    <a:ext uri="{9D8B030D-6E8A-4147-A177-3AD203B41FA5}">
                      <a16:colId xmlns:a16="http://schemas.microsoft.com/office/drawing/2014/main" val="758332488"/>
                    </a:ext>
                  </a:extLst>
                </a:gridCol>
                <a:gridCol w="1318254">
                  <a:extLst>
                    <a:ext uri="{9D8B030D-6E8A-4147-A177-3AD203B41FA5}">
                      <a16:colId xmlns:a16="http://schemas.microsoft.com/office/drawing/2014/main" val="2636797525"/>
                    </a:ext>
                  </a:extLst>
                </a:gridCol>
              </a:tblGrid>
              <a:tr h="47621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IRTAIN OMAISUUS </a:t>
                      </a:r>
                      <a:endParaRPr lang="fi-FI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Budjetti </a:t>
                      </a:r>
                      <a:br>
                        <a:rPr lang="fi-FI" sz="1400" b="1" u="none" strike="noStrike" dirty="0">
                          <a:effectLst/>
                        </a:rPr>
                      </a:br>
                      <a:r>
                        <a:rPr lang="fi-FI" sz="1400" b="1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Sidottu </a:t>
                      </a:r>
                      <a:br>
                        <a:rPr lang="fi-FI" sz="1400" b="1" u="none" strike="noStrike" dirty="0">
                          <a:effectLst/>
                        </a:rPr>
                      </a:br>
                      <a:r>
                        <a:rPr lang="fi-FI" sz="1400" b="1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Toteutunut </a:t>
                      </a:r>
                      <a:br>
                        <a:rPr lang="fi-FI" sz="1400" b="1" u="none" strike="noStrike" dirty="0">
                          <a:effectLst/>
                        </a:rPr>
                      </a:br>
                      <a:r>
                        <a:rPr lang="fi-FI" sz="1400" b="1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Käytettävissä </a:t>
                      </a:r>
                      <a:br>
                        <a:rPr lang="fi-FI" sz="1400" b="1" u="none" strike="noStrike" dirty="0">
                          <a:effectLst/>
                        </a:rPr>
                      </a:br>
                      <a:r>
                        <a:rPr lang="fi-FI" sz="1400" b="1" u="none" strike="noStrike" dirty="0">
                          <a:effectLst/>
                        </a:rPr>
                        <a:t>1000 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 err="1">
                          <a:effectLst/>
                        </a:rPr>
                        <a:t>Tot+sid</a:t>
                      </a:r>
                      <a:r>
                        <a:rPr lang="fi-FI" sz="1400" b="1" u="none" strike="noStrike" dirty="0">
                          <a:effectLst/>
                        </a:rPr>
                        <a:t>/ </a:t>
                      </a:r>
                      <a:r>
                        <a:rPr lang="fi-FI" sz="1400" b="1" u="none" strike="noStrike" dirty="0" err="1">
                          <a:effectLst/>
                        </a:rPr>
                        <a:t>Budj</a:t>
                      </a:r>
                      <a:r>
                        <a:rPr lang="fi-FI" sz="1400" b="1" u="none" strike="noStrike" dirty="0">
                          <a:effectLst/>
                        </a:rPr>
                        <a:t> %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ENNUSTE</a:t>
                      </a:r>
                      <a:endParaRPr lang="fi-FI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068985"/>
                  </a:ext>
                </a:extLst>
              </a:tr>
              <a:tr h="42932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Hankintakokonaisuus</a:t>
                      </a:r>
                      <a:r>
                        <a:rPr lang="fi-FI" sz="1600" u="none" strike="noStrike" baseline="0" dirty="0">
                          <a:effectLst/>
                        </a:rPr>
                        <a:t> 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3570186"/>
                  </a:ext>
                </a:extLst>
              </a:tr>
              <a:tr h="429327">
                <a:tc>
                  <a:txBody>
                    <a:bodyPr/>
                    <a:lstStyle/>
                    <a:p>
                      <a:pPr lvl="1" algn="l" fontAlgn="b"/>
                      <a:r>
                        <a:rPr lang="fi-FI" sz="1600" u="none" strike="noStrike" dirty="0">
                          <a:effectLst/>
                        </a:rPr>
                        <a:t>Hankinta 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8414279"/>
                  </a:ext>
                </a:extLst>
              </a:tr>
              <a:tr h="429327">
                <a:tc>
                  <a:txBody>
                    <a:bodyPr/>
                    <a:lstStyle/>
                    <a:p>
                      <a:pPr lvl="1" algn="l" fontAlgn="b"/>
                      <a:r>
                        <a:rPr lang="fi-FI" sz="1600" u="none" strike="noStrike" dirty="0">
                          <a:effectLst/>
                        </a:rPr>
                        <a:t>Hankinta 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0694395"/>
                  </a:ext>
                </a:extLst>
              </a:tr>
              <a:tr h="429327">
                <a:tc>
                  <a:txBody>
                    <a:bodyPr/>
                    <a:lstStyle/>
                    <a:p>
                      <a:pPr lvl="1" algn="l" fontAlgn="b"/>
                      <a:r>
                        <a:rPr lang="fi-FI" sz="1600" u="none" strike="noStrike" dirty="0">
                          <a:effectLst/>
                        </a:rPr>
                        <a:t>Hankinta 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96053152"/>
                  </a:ext>
                </a:extLst>
              </a:tr>
              <a:tr h="42932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Hankintakokonaisuus</a:t>
                      </a:r>
                      <a:r>
                        <a:rPr lang="fi-FI" sz="1600" u="none" strike="noStrike" baseline="0" dirty="0">
                          <a:effectLst/>
                        </a:rPr>
                        <a:t> 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56675170"/>
                  </a:ext>
                </a:extLst>
              </a:tr>
              <a:tr h="227119">
                <a:tc>
                  <a:txBody>
                    <a:bodyPr/>
                    <a:lstStyle/>
                    <a:p>
                      <a:pPr algn="l" fontAlgn="b"/>
                      <a:endParaRPr lang="fi-FI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Hankinta</a:t>
                      </a:r>
                      <a:r>
                        <a:rPr lang="fi-FI" sz="1600" u="none" strike="noStrike" baseline="0" dirty="0">
                          <a:effectLst/>
                        </a:rPr>
                        <a:t>kokonaisuus C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34529882"/>
                  </a:ext>
                </a:extLst>
              </a:tr>
              <a:tr h="429327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u="none" strike="noStrike" dirty="0">
                          <a:effectLst/>
                        </a:rPr>
                        <a:t>HANKINNAT YHTEENSÄ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0510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99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Ohjelmien/projektien yhteenveto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Seurantajakso: </a:t>
            </a:r>
          </a:p>
          <a:p>
            <a:endParaRPr lang="fi-FI" dirty="0"/>
          </a:p>
          <a:p>
            <a:r>
              <a:rPr lang="fi-FI" dirty="0">
                <a:cs typeface="Arial" panose="020B0604020202020204"/>
              </a:rPr>
              <a:t>Esittelijä:</a:t>
            </a:r>
          </a:p>
          <a:p>
            <a:endParaRPr lang="fi-FI" dirty="0"/>
          </a:p>
          <a:p>
            <a:r>
              <a:rPr lang="fi-FI" dirty="0"/>
              <a:t>Päivämäärä: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763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Sisällysluettelo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1800" b="1" dirty="0">
                <a:ea typeface="+mn-lt"/>
                <a:cs typeface="+mn-lt"/>
              </a:rPr>
              <a:t>Tiivistelmä ohjelman tavoitteiden toteutumisesta ja etenemisestä</a:t>
            </a:r>
            <a:endParaRPr lang="fi-FI" sz="1800" dirty="0"/>
          </a:p>
          <a:p>
            <a:r>
              <a:rPr lang="fi-FI" sz="1800" b="1" dirty="0">
                <a:ea typeface="+mn-lt"/>
                <a:cs typeface="+mn-lt"/>
              </a:rPr>
              <a:t>Hyötytavoitteiden toteutuminen</a:t>
            </a:r>
            <a:endParaRPr lang="fi-FI" sz="1800" dirty="0">
              <a:ea typeface="+mn-lt"/>
              <a:cs typeface="+mn-lt"/>
            </a:endParaRPr>
          </a:p>
          <a:p>
            <a:r>
              <a:rPr lang="fi-FI" sz="1800" dirty="0">
                <a:cs typeface="Arial"/>
              </a:rPr>
              <a:t>Strategisten ohjelmien yhteenveto</a:t>
            </a:r>
          </a:p>
          <a:p>
            <a:pPr lvl="1"/>
            <a:r>
              <a:rPr lang="fi-FI" sz="1800" dirty="0">
                <a:cs typeface="Arial"/>
              </a:rPr>
              <a:t>[Ohjelma/projekti1]</a:t>
            </a:r>
          </a:p>
          <a:p>
            <a:pPr lvl="1"/>
            <a:r>
              <a:rPr lang="fi-FI" sz="1800" dirty="0"/>
              <a:t>[Ohjelma/projekti2]</a:t>
            </a:r>
            <a:endParaRPr lang="fi-FI" sz="1800" dirty="0">
              <a:cs typeface="Arial"/>
            </a:endParaRPr>
          </a:p>
          <a:p>
            <a:pPr lvl="1"/>
            <a:r>
              <a:rPr lang="fi-FI" sz="1800" dirty="0">
                <a:ea typeface="+mn-lt"/>
                <a:cs typeface="+mn-lt"/>
              </a:rPr>
              <a:t>[Ohjelma/projekti3]</a:t>
            </a:r>
            <a:endParaRPr lang="en-US" sz="1800" dirty="0">
              <a:ea typeface="+mn-lt"/>
              <a:cs typeface="+mn-lt"/>
            </a:endParaRPr>
          </a:p>
          <a:p>
            <a:pPr lvl="1"/>
            <a:r>
              <a:rPr lang="fi-FI" sz="1800" dirty="0">
                <a:ea typeface="+mn-lt"/>
                <a:cs typeface="+mn-lt"/>
              </a:rPr>
              <a:t>[Ohjelma/projekti4]</a:t>
            </a:r>
            <a:endParaRPr lang="fi-FI" dirty="0"/>
          </a:p>
          <a:p>
            <a:r>
              <a:rPr lang="fi-FI" sz="1800" b="1" dirty="0">
                <a:ea typeface="+mn-lt"/>
                <a:cs typeface="+mn-lt"/>
              </a:rPr>
              <a:t>Ohjelmiin/projekteihin liittyvät linjaukset ja päätökset</a:t>
            </a:r>
            <a:br>
              <a:rPr lang="fi-FI" sz="1800" b="1" dirty="0">
                <a:ea typeface="+mn-lt"/>
                <a:cs typeface="+mn-lt"/>
              </a:rPr>
            </a:br>
            <a:endParaRPr lang="fi-FI" sz="1800" dirty="0">
              <a:ea typeface="+mn-lt"/>
              <a:cs typeface="+mn-lt"/>
            </a:endParaRPr>
          </a:p>
          <a:p>
            <a:r>
              <a:rPr lang="fi-FI" sz="1800" dirty="0"/>
              <a:t>Liitteet</a:t>
            </a:r>
          </a:p>
        </p:txBody>
      </p:sp>
      <p:sp>
        <p:nvSpPr>
          <p:cNvPr id="2" name="Kuvan paikkamerkki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8154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>
                <a:latin typeface="Arial Black"/>
              </a:rPr>
              <a:t>Tiivistelmä ohjelmien/projektien tavoitteiden toteutumisesta ja etenemisestä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457200" y="1366090"/>
            <a:ext cx="6371618" cy="4458969"/>
          </a:xfrm>
        </p:spPr>
        <p:txBody>
          <a:bodyPr/>
          <a:lstStyle/>
          <a:p>
            <a:endParaRPr lang="fi-FI" sz="2000" dirty="0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67947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Hyötytavoitteiden toteutuminen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[näkymä johdon työpöytään, kuvausta ja mittarinostot]</a:t>
            </a:r>
          </a:p>
        </p:txBody>
      </p:sp>
    </p:spTree>
    <p:extLst>
      <p:ext uri="{BB962C8B-B14F-4D97-AF65-F5344CB8AC3E}">
        <p14:creationId xmlns:p14="http://schemas.microsoft.com/office/powerpoint/2010/main" val="413008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>
                <a:latin typeface="Arial Black"/>
              </a:rPr>
              <a:t>Ohjelmien/projektien yhteenveto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67690"/>
              </p:ext>
            </p:extLst>
          </p:nvPr>
        </p:nvGraphicFramePr>
        <p:xfrm>
          <a:off x="457200" y="1195388"/>
          <a:ext cx="11051005" cy="2062479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337366">
                  <a:extLst>
                    <a:ext uri="{9D8B030D-6E8A-4147-A177-3AD203B41FA5}">
                      <a16:colId xmlns:a16="http://schemas.microsoft.com/office/drawing/2014/main" val="3751134344"/>
                    </a:ext>
                  </a:extLst>
                </a:gridCol>
                <a:gridCol w="1677923">
                  <a:extLst>
                    <a:ext uri="{9D8B030D-6E8A-4147-A177-3AD203B41FA5}">
                      <a16:colId xmlns:a16="http://schemas.microsoft.com/office/drawing/2014/main" val="369424752"/>
                    </a:ext>
                  </a:extLst>
                </a:gridCol>
                <a:gridCol w="3254543">
                  <a:extLst>
                    <a:ext uri="{9D8B030D-6E8A-4147-A177-3AD203B41FA5}">
                      <a16:colId xmlns:a16="http://schemas.microsoft.com/office/drawing/2014/main" val="3768321943"/>
                    </a:ext>
                  </a:extLst>
                </a:gridCol>
                <a:gridCol w="2917657">
                  <a:extLst>
                    <a:ext uri="{9D8B030D-6E8A-4147-A177-3AD203B41FA5}">
                      <a16:colId xmlns:a16="http://schemas.microsoft.com/office/drawing/2014/main" val="4234607736"/>
                    </a:ext>
                  </a:extLst>
                </a:gridCol>
                <a:gridCol w="2863516">
                  <a:extLst>
                    <a:ext uri="{9D8B030D-6E8A-4147-A177-3AD203B41FA5}">
                      <a16:colId xmlns:a16="http://schemas.microsoft.com/office/drawing/2014/main" val="1719486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aseline="0" dirty="0"/>
                        <a:t>Ohjelma/</a:t>
                      </a:r>
                    </a:p>
                    <a:p>
                      <a:r>
                        <a:rPr lang="fi-FI" sz="1600" baseline="0" dirty="0"/>
                        <a:t>projekti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Keskeisten</a:t>
                      </a:r>
                      <a:r>
                        <a:rPr lang="fi-FI" sz="1600" baseline="0" dirty="0"/>
                        <a:t> hyötytavoitteiden toteutuminen ja </a:t>
                      </a:r>
                      <a:r>
                        <a:rPr lang="fi-FI" sz="1600" dirty="0"/>
                        <a:t>tuotokset</a:t>
                      </a:r>
                      <a:endParaRPr lang="fi-FI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Seuraavat vaiheet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Keskeiset</a:t>
                      </a:r>
                      <a:r>
                        <a:rPr lang="fi-FI" sz="1600" baseline="0" dirty="0"/>
                        <a:t> riskit ja päätökset</a:t>
                      </a:r>
                      <a:endParaRPr lang="fi-FI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7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54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877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7230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38425" y="6390230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8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1946946" y="6408569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140601" y="6408569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5775822" y="6408569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1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8819035" y="6408569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001319" y="6408569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55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Black"/>
              </a:rPr>
              <a:t>[Ohjelma/projekti]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>
                <a:latin typeface="Arial Black"/>
              </a:rPr>
              <a:t>Ohjelman/projektin yhden sivun tilannekatsaus</a:t>
            </a:r>
            <a:endParaRPr lang="fi-FI" dirty="0">
              <a:ea typeface="+mn-lt"/>
              <a:cs typeface="+mn-lt"/>
            </a:endParaRPr>
          </a:p>
          <a:p>
            <a:endParaRPr lang="fi-FI" dirty="0">
              <a:cs typeface="Arial"/>
            </a:endParaRPr>
          </a:p>
        </p:txBody>
      </p:sp>
      <p:sp>
        <p:nvSpPr>
          <p:cNvPr id="4" name="Tekstiruutu 3"/>
          <p:cNvSpPr txBox="1"/>
          <p:nvPr/>
        </p:nvSpPr>
        <p:spPr>
          <a:xfrm rot="19360821">
            <a:off x="3925019" y="2682815"/>
            <a:ext cx="488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KUVATAAN MYÖHEMMIN</a:t>
            </a:r>
          </a:p>
        </p:txBody>
      </p:sp>
    </p:spTree>
    <p:extLst>
      <p:ext uri="{BB962C8B-B14F-4D97-AF65-F5344CB8AC3E}">
        <p14:creationId xmlns:p14="http://schemas.microsoft.com/office/powerpoint/2010/main" val="372561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Ohjelmiin/projekteihin liittyvät linjaukset ja päätökset</a:t>
            </a:r>
            <a:br>
              <a:rPr lang="fi-FI" sz="2800" dirty="0"/>
            </a:br>
            <a:r>
              <a:rPr lang="fi-FI" sz="1200" dirty="0"/>
              <a:t>TÄYTÄNTÖÖNPANO (missä ja milloin, pykälä), PÄÄTÖSEHDOTUSTEN/SELVITYSTEHTÄVIEN SEURANTARAPORTTI</a:t>
            </a:r>
            <a:endParaRPr lang="fi-FI" sz="2800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42590"/>
              </p:ext>
            </p:extLst>
          </p:nvPr>
        </p:nvGraphicFramePr>
        <p:xfrm>
          <a:off x="457200" y="1195388"/>
          <a:ext cx="11051005" cy="2499359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19693">
                  <a:extLst>
                    <a:ext uri="{9D8B030D-6E8A-4147-A177-3AD203B41FA5}">
                      <a16:colId xmlns:a16="http://schemas.microsoft.com/office/drawing/2014/main" val="3751134344"/>
                    </a:ext>
                  </a:extLst>
                </a:gridCol>
                <a:gridCol w="1929147">
                  <a:extLst>
                    <a:ext uri="{9D8B030D-6E8A-4147-A177-3AD203B41FA5}">
                      <a16:colId xmlns:a16="http://schemas.microsoft.com/office/drawing/2014/main" val="369424752"/>
                    </a:ext>
                  </a:extLst>
                </a:gridCol>
                <a:gridCol w="4690872">
                  <a:extLst>
                    <a:ext uri="{9D8B030D-6E8A-4147-A177-3AD203B41FA5}">
                      <a16:colId xmlns:a16="http://schemas.microsoft.com/office/drawing/2014/main" val="3083954864"/>
                    </a:ext>
                  </a:extLst>
                </a:gridCol>
                <a:gridCol w="1271016">
                  <a:extLst>
                    <a:ext uri="{9D8B030D-6E8A-4147-A177-3AD203B41FA5}">
                      <a16:colId xmlns:a16="http://schemas.microsoft.com/office/drawing/2014/main" val="3768321943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4234607736"/>
                    </a:ext>
                  </a:extLst>
                </a:gridCol>
                <a:gridCol w="1623541">
                  <a:extLst>
                    <a:ext uri="{9D8B030D-6E8A-4147-A177-3AD203B41FA5}">
                      <a16:colId xmlns:a16="http://schemas.microsoft.com/office/drawing/2014/main" val="1719486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aseline="0" dirty="0"/>
                        <a:t>Päätösasia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Päätösehdotus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Päätös</a:t>
                      </a:r>
                      <a:r>
                        <a:rPr lang="fi-FI" sz="1600" baseline="0" dirty="0"/>
                        <a:t> </a:t>
                      </a:r>
                    </a:p>
                    <a:p>
                      <a:r>
                        <a:rPr lang="fi-FI" sz="1100" baseline="0" dirty="0"/>
                        <a:t>(missä ja milloin)</a:t>
                      </a:r>
                      <a:endParaRPr lang="fi-FI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Valmistelun</a:t>
                      </a:r>
                      <a:r>
                        <a:rPr lang="fi-FI" sz="1600" baseline="0" dirty="0"/>
                        <a:t> määräaika</a:t>
                      </a:r>
                      <a:endParaRPr lang="fi-FI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Seuraava käsittely</a:t>
                      </a:r>
                      <a:r>
                        <a:rPr lang="fi-FI" sz="1600" baseline="0" dirty="0"/>
                        <a:t> </a:t>
                      </a:r>
                    </a:p>
                    <a:p>
                      <a:r>
                        <a:rPr lang="fi-FI" sz="1100" baseline="0" dirty="0"/>
                        <a:t>(missä ja milloin)</a:t>
                      </a:r>
                      <a:endParaRPr lang="fi-FI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[Ohjelma/projekti</a:t>
                      </a:r>
                      <a:r>
                        <a:rPr lang="fi-FI" sz="1200" baseline="0" dirty="0"/>
                        <a:t>: </a:t>
                      </a:r>
                      <a:r>
                        <a:rPr lang="fi-FI" sz="1200" dirty="0"/>
                        <a:t>Päätettävä asia]</a:t>
                      </a:r>
                    </a:p>
                    <a:p>
                      <a:pPr lvl="0"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baseline="0" dirty="0"/>
                        <a:t>[Päätösehdotus/valmisteluvaihe/päätös]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7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54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877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7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10361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2733F3FF-16CA-488A-BA31-D8ECD0C592AF}" vid="{F8B72B4E-CAC5-45FD-92A5-7A9FB78FF1E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040D5B0FCB9F4E931062A767F9A93F" ma:contentTypeVersion="4" ma:contentTypeDescription="Luo uusi asiakirja." ma:contentTypeScope="" ma:versionID="5fdfb09e25de07dc95d1d46f16c93451">
  <xsd:schema xmlns:xsd="http://www.w3.org/2001/XMLSchema" xmlns:xs="http://www.w3.org/2001/XMLSchema" xmlns:p="http://schemas.microsoft.com/office/2006/metadata/properties" xmlns:ns2="671d250b-b48a-4cbe-b340-7750646ce404" xmlns:ns3="b91525f7-2e7c-4ec0-88b2-a11e0f1f5a32" targetNamespace="http://schemas.microsoft.com/office/2006/metadata/properties" ma:root="true" ma:fieldsID="9389ede95a9c2568dbf961331bdaffb2" ns2:_="" ns3:_="">
    <xsd:import namespace="671d250b-b48a-4cbe-b340-7750646ce404"/>
    <xsd:import namespace="b91525f7-2e7c-4ec0-88b2-a11e0f1f5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d250b-b48a-4cbe-b340-7750646ce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525f7-2e7c-4ec0-88b2-a11e0f1f5a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A6D063-3A75-48DA-AC2A-E595098C83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8B97E3-92CB-48BF-8355-F09F1FE40F72}"/>
</file>

<file path=customXml/itemProps3.xml><?xml version="1.0" encoding="utf-8"?>
<ds:datastoreItem xmlns:ds="http://schemas.openxmlformats.org/officeDocument/2006/customXml" ds:itemID="{2D0D06DB-CD24-44ED-869E-6CC4465F91E5}">
  <ds:schemaRefs>
    <ds:schemaRef ds:uri="e119e4da-bb27-40ec-9539-01a34045be78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23905</TotalTime>
  <Words>1350</Words>
  <Application>Microsoft Office PowerPoint</Application>
  <PresentationFormat>Laajakuva</PresentationFormat>
  <Paragraphs>390</Paragraphs>
  <Slides>27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Wingdings</vt:lpstr>
      <vt:lpstr>HKI-perus</vt:lpstr>
      <vt:lpstr>Ohjelmien/projektien seuranta</vt:lpstr>
      <vt:lpstr>Salkkutason seuranta, ohjelmien kokoaminen yhteen ja priorisointi </vt:lpstr>
      <vt:lpstr>Ohjelmien/projektien yhteenveto</vt:lpstr>
      <vt:lpstr>Sisällysluettelo</vt:lpstr>
      <vt:lpstr>Tiivistelmä ohjelmien/projektien tavoitteiden toteutumisesta ja etenemisestä</vt:lpstr>
      <vt:lpstr>Hyötytavoitteiden toteutuminen</vt:lpstr>
      <vt:lpstr>Ohjelmien/projektien yhteenveto</vt:lpstr>
      <vt:lpstr>[Ohjelma/projekti]</vt:lpstr>
      <vt:lpstr>Ohjelmiin/projekteihin liittyvät linjaukset ja päätökset TÄYTÄNTÖÖNPANO (missä ja milloin, pykälä), PÄÄTÖSEHDOTUSTEN/SELVITYSTEHTÄVIEN SEURANTARAPORTTI</vt:lpstr>
      <vt:lpstr>OHJELMA/PROJEKTIKOHTAINEN SEURANTA</vt:lpstr>
      <vt:lpstr>[Ohjelman/projektin nimi]</vt:lpstr>
      <vt:lpstr>Sisällysluettelo</vt:lpstr>
      <vt:lpstr>Tiivistelmä tavoitteiden toteutumisesta ja etenemisestä</vt:lpstr>
      <vt:lpstr>Hyötytavoitteiden toteutuminen</vt:lpstr>
      <vt:lpstr>Keskeisten toimenpiteiden ja tuotosten nostot </vt:lpstr>
      <vt:lpstr>Ohjelman/projektin tuotosten eteneminen</vt:lpstr>
      <vt:lpstr>Riskienhallinta</vt:lpstr>
      <vt:lpstr>Linjaukset, päätökset ja selvitykset </vt:lpstr>
      <vt:lpstr>Keskeiset toimenpiteet</vt:lpstr>
      <vt:lpstr>LIITTEET</vt:lpstr>
      <vt:lpstr>Toimenpiteiden ja tuotosten eteneminen</vt:lpstr>
      <vt:lpstr>Toimenpiteiden muut tilannetiedot</vt:lpstr>
      <vt:lpstr>Ohjelman tuotokset vuositason tiekartalla</vt:lpstr>
      <vt:lpstr>Tuotokset tiekartalla</vt:lpstr>
      <vt:lpstr>Ohjelman/projektin tarkemmat tavoitteet ja tuotokset ja niiden valmistumispäivät, seuraava vuosi</vt:lpstr>
      <vt:lpstr>Käyttötalousseuranta</vt:lpstr>
      <vt:lpstr>Hankinnat (Irtain omaisuus)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Mallipohjat (luonnos)</dc:title>
  <dc:creator>Majuri Päivi</dc:creator>
  <cp:lastModifiedBy>Majuri Päivi</cp:lastModifiedBy>
  <cp:revision>155</cp:revision>
  <dcterms:created xsi:type="dcterms:W3CDTF">2021-09-10T10:29:52Z</dcterms:created>
  <dcterms:modified xsi:type="dcterms:W3CDTF">2021-11-26T08:32:17Z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0x010100F6040D5B0FCB9F4E931062A767F9A93F</vt:lpwstr>
  </property>
</Properties>
</file>