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8" r:id="rId5"/>
  </p:sldMasterIdLst>
  <p:notesMasterIdLst>
    <p:notesMasterId r:id="rId3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x="12192000" cy="6858000"/>
  <p:notesSz cx="6858000" cy="9144000"/>
  <p:embeddedFontLst>
    <p:embeddedFont>
      <p:font typeface="Arial Black" panose="020B0A04020102020204" pitchFamily="34" charset="0"/>
      <p:regular r:id="rId36"/>
      <p:bold r:id="rId37"/>
    </p:embeddedFon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g0uKLPwTBrs6tGYFJWDQUwQcnda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AFEC07-DFA3-80A5-6389-CA4A18249EB9}" v="8" dt="2021-11-23T12:48:30.620"/>
  </p1510:revLst>
</p1510:revInfo>
</file>

<file path=ppt/tableStyles.xml><?xml version="1.0" encoding="utf-8"?>
<a:tblStyleLst xmlns:a="http://schemas.openxmlformats.org/drawingml/2006/main" def="{D623305B-0A75-4A5C-99DB-20B896AF9E2D}">
  <a:tblStyle styleId="{D623305B-0A75-4A5C-99DB-20B896AF9E2D}"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slide" Target="slides/slide29.xml"/><Relationship Id="rId42" Type="http://customschemas.google.com/relationships/presentationmetadata" Target="metadata"/><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uri Päivi" userId="S::paivi.majuri@hel.fi::5c06e4d0-cea2-4c88-81aa-42717dcf074d" providerId="AD" clId="Web-{94AFEC07-DFA3-80A5-6389-CA4A18249EB9}"/>
    <pc:docChg chg="modSld">
      <pc:chgData name="Majuri Päivi" userId="S::paivi.majuri@hel.fi::5c06e4d0-cea2-4c88-81aa-42717dcf074d" providerId="AD" clId="Web-{94AFEC07-DFA3-80A5-6389-CA4A18249EB9}" dt="2021-11-23T12:48:27.135" v="1"/>
      <pc:docMkLst>
        <pc:docMk/>
      </pc:docMkLst>
      <pc:sldChg chg="addSp delSp">
        <pc:chgData name="Majuri Päivi" userId="S::paivi.majuri@hel.fi::5c06e4d0-cea2-4c88-81aa-42717dcf074d" providerId="AD" clId="Web-{94AFEC07-DFA3-80A5-6389-CA4A18249EB9}" dt="2021-11-23T12:48:27.135" v="1"/>
        <pc:sldMkLst>
          <pc:docMk/>
          <pc:sldMk cId="0" sldId="274"/>
        </pc:sldMkLst>
        <pc:spChg chg="add del">
          <ac:chgData name="Majuri Päivi" userId="S::paivi.majuri@hel.fi::5c06e4d0-cea2-4c88-81aa-42717dcf074d" providerId="AD" clId="Web-{94AFEC07-DFA3-80A5-6389-CA4A18249EB9}" dt="2021-11-23T12:48:27.135" v="1"/>
          <ac:spMkLst>
            <pc:docMk/>
            <pc:sldMk cId="0" sldId="274"/>
            <ac:spMk id="90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kehmet.hel.fi/menetelmalaari/kalanruoto/"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nngroup.com/articles/empathy-mappin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7" name="Google Shape;71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a9ba11daf4_0_2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2" name="Google Shape;812;ga9ba11daf4_0_2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chemeClr val="dk1"/>
              </a:buClr>
              <a:buSzPts val="1400"/>
              <a:buChar char="•"/>
            </a:pPr>
            <a:r>
              <a:rPr lang="fi-FI" sz="1400">
                <a:highlight>
                  <a:srgbClr val="FFFF00"/>
                </a:highlight>
                <a:latin typeface="Arial"/>
                <a:ea typeface="Arial"/>
                <a:cs typeface="Arial"/>
                <a:sym typeface="Arial"/>
              </a:rPr>
              <a:t>Kuvaile muutosajurit ulkoiset tai sisäiset asiat, jotka muuttavat toimintaympäristöä ja/tai toimintatapoja</a:t>
            </a:r>
            <a:endParaRPr sz="1400">
              <a:highlight>
                <a:srgbClr val="FFFF00"/>
              </a:highlight>
              <a:latin typeface="Arial"/>
              <a:ea typeface="Arial"/>
              <a:cs typeface="Arial"/>
              <a:sym typeface="Arial"/>
            </a:endParaRPr>
          </a:p>
          <a:p>
            <a:pPr marL="457200" lvl="0" indent="-317500" algn="l" rtl="0">
              <a:lnSpc>
                <a:spcPct val="100000"/>
              </a:lnSpc>
              <a:spcBef>
                <a:spcPts val="600"/>
              </a:spcBef>
              <a:spcAft>
                <a:spcPts val="0"/>
              </a:spcAft>
              <a:buClr>
                <a:schemeClr val="dk1"/>
              </a:buClr>
              <a:buSzPts val="1400"/>
              <a:buChar char="•"/>
            </a:pPr>
            <a:r>
              <a:rPr lang="fi-FI" sz="1400">
                <a:latin typeface="Arial"/>
                <a:ea typeface="Arial"/>
                <a:cs typeface="Arial"/>
                <a:sym typeface="Arial"/>
              </a:rPr>
              <a:t>Muutosajurit auttavat hahmottamaan taustoja: miksi työ on nyt ajankohtainen, mitkä asiat toimeksiannon valintoihin ovat vaikuttaneet</a:t>
            </a:r>
            <a:endParaRPr sz="1400">
              <a:latin typeface="Arial"/>
              <a:ea typeface="Arial"/>
              <a:cs typeface="Arial"/>
              <a:sym typeface="Arial"/>
            </a:endParaRPr>
          </a:p>
          <a:p>
            <a:pPr marL="914400" lvl="1" indent="-228600" algn="l" rtl="0">
              <a:lnSpc>
                <a:spcPct val="100000"/>
              </a:lnSpc>
              <a:spcBef>
                <a:spcPts val="600"/>
              </a:spcBef>
              <a:spcAft>
                <a:spcPts val="0"/>
              </a:spcAft>
              <a:buClr>
                <a:schemeClr val="dk1"/>
              </a:buClr>
              <a:buSzPts val="1400"/>
              <a:buNone/>
            </a:pPr>
            <a:r>
              <a:rPr lang="fi-FI" sz="1400">
                <a:latin typeface="Arial"/>
                <a:ea typeface="Arial"/>
                <a:cs typeface="Arial"/>
                <a:sym typeface="Arial"/>
              </a:rPr>
              <a:t>→ Mitä on tehty jo aiemmin?</a:t>
            </a:r>
            <a:endParaRPr sz="1400">
              <a:latin typeface="Arial"/>
              <a:ea typeface="Arial"/>
              <a:cs typeface="Arial"/>
              <a:sym typeface="Arial"/>
            </a:endParaRPr>
          </a:p>
          <a:p>
            <a:pPr marL="914400" lvl="1" indent="-228600" algn="l" rtl="0">
              <a:lnSpc>
                <a:spcPct val="100000"/>
              </a:lnSpc>
              <a:spcBef>
                <a:spcPts val="600"/>
              </a:spcBef>
              <a:spcAft>
                <a:spcPts val="0"/>
              </a:spcAft>
              <a:buSzPts val="1400"/>
              <a:buFont typeface="Arial"/>
              <a:buNone/>
            </a:pPr>
            <a:r>
              <a:rPr lang="fi-FI" sz="1400">
                <a:latin typeface="Arial"/>
                <a:ea typeface="Arial"/>
                <a:cs typeface="Arial"/>
                <a:sym typeface="Arial"/>
              </a:rPr>
              <a:t>→ Mihin muutoksiin tämä toimeksianto liittyy?</a:t>
            </a:r>
            <a:endParaRPr sz="1400">
              <a:latin typeface="Arial"/>
              <a:ea typeface="Arial"/>
              <a:cs typeface="Arial"/>
              <a:sym typeface="Arial"/>
            </a:endParaRPr>
          </a:p>
          <a:p>
            <a:pPr marL="0" lvl="0" indent="0" algn="l" rtl="0">
              <a:lnSpc>
                <a:spcPct val="100000"/>
              </a:lnSpc>
              <a:spcBef>
                <a:spcPts val="600"/>
              </a:spcBef>
              <a:spcAft>
                <a:spcPts val="0"/>
              </a:spcAft>
              <a:buSzPts val="1400"/>
              <a:buNone/>
            </a:pPr>
            <a:endParaRPr sz="1400">
              <a:latin typeface="Arial"/>
              <a:ea typeface="Arial"/>
              <a:cs typeface="Arial"/>
              <a:sym typeface="Arial"/>
            </a:endParaRPr>
          </a:p>
          <a:p>
            <a:pPr marL="457200" lvl="0" indent="0" algn="l" rtl="0">
              <a:lnSpc>
                <a:spcPct val="100000"/>
              </a:lnSpc>
              <a:spcBef>
                <a:spcPts val="600"/>
              </a:spcBef>
              <a:spcAft>
                <a:spcPts val="0"/>
              </a:spcAft>
              <a:buClr>
                <a:schemeClr val="dk1"/>
              </a:buClr>
              <a:buSzPts val="1100"/>
              <a:buFont typeface="Arial"/>
              <a:buNone/>
            </a:pPr>
            <a:endParaRPr sz="1400">
              <a:latin typeface="Arial"/>
              <a:ea typeface="Arial"/>
              <a:cs typeface="Arial"/>
              <a:sym typeface="Arial"/>
            </a:endParaRPr>
          </a:p>
          <a:p>
            <a:pPr marL="0" lvl="0" indent="0" algn="l" rtl="0">
              <a:lnSpc>
                <a:spcPct val="100000"/>
              </a:lnSpc>
              <a:spcBef>
                <a:spcPts val="600"/>
              </a:spcBef>
              <a:spcAft>
                <a:spcPts val="0"/>
              </a:spcAft>
              <a:buClr>
                <a:schemeClr val="dk1"/>
              </a:buClr>
              <a:buSzPts val="1400"/>
              <a:buFont typeface="Arial"/>
              <a:buNone/>
            </a:pPr>
            <a:endParaRPr sz="1400"/>
          </a:p>
          <a:p>
            <a:pPr marL="0" lvl="0" indent="0" algn="l" rtl="0">
              <a:lnSpc>
                <a:spcPct val="100000"/>
              </a:lnSpc>
              <a:spcBef>
                <a:spcPts val="360"/>
              </a:spcBef>
              <a:spcAft>
                <a:spcPts val="0"/>
              </a:spcAft>
              <a:buSzPts val="1400"/>
              <a:buNone/>
            </a:pPr>
            <a:endParaRPr/>
          </a:p>
        </p:txBody>
      </p:sp>
      <p:sp>
        <p:nvSpPr>
          <p:cNvPr id="813" name="Google Shape;813;ga9ba11daf4_0_2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a9ba11daf4_0_2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ga9ba11daf4_0_2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chemeClr val="dk1"/>
              </a:buClr>
              <a:buSzPts val="1400"/>
              <a:buChar char="●"/>
            </a:pPr>
            <a:r>
              <a:rPr lang="fi-FI" sz="1400">
                <a:highlight>
                  <a:srgbClr val="FFFF00"/>
                </a:highlight>
                <a:latin typeface="Arial"/>
                <a:ea typeface="Arial"/>
                <a:cs typeface="Arial"/>
                <a:sym typeface="Arial"/>
              </a:rPr>
              <a:t>Kerro tässä ongelmat, jotka ovat asian ytimessä (juurisyyt), niin hyvin kuin ne on tunnistettu </a:t>
            </a:r>
            <a:endParaRPr sz="1400">
              <a:highlight>
                <a:srgbClr val="FFFF00"/>
              </a:highlight>
              <a:latin typeface="Arial"/>
              <a:ea typeface="Arial"/>
              <a:cs typeface="Arial"/>
              <a:sym typeface="Arial"/>
            </a:endParaRPr>
          </a:p>
          <a:p>
            <a:pPr marL="457200" lvl="0" indent="-317500" algn="l" rtl="0">
              <a:lnSpc>
                <a:spcPct val="100000"/>
              </a:lnSpc>
              <a:spcBef>
                <a:spcPts val="600"/>
              </a:spcBef>
              <a:spcAft>
                <a:spcPts val="0"/>
              </a:spcAft>
              <a:buClr>
                <a:schemeClr val="dk1"/>
              </a:buClr>
              <a:buSzPts val="1400"/>
              <a:buChar char="●"/>
            </a:pPr>
            <a:r>
              <a:rPr lang="fi-FI" sz="1400">
                <a:latin typeface="Arial"/>
                <a:ea typeface="Arial"/>
                <a:cs typeface="Arial"/>
                <a:sym typeface="Arial"/>
              </a:rPr>
              <a:t>Määritelmä auttaa tunnistamaan, mitä ongelmia juuri tässä työssä halutaan ensisijaisesti ratkoa, tai ainakin keventää </a:t>
            </a:r>
            <a:endParaRPr sz="1400">
              <a:latin typeface="Arial"/>
              <a:ea typeface="Arial"/>
              <a:cs typeface="Arial"/>
              <a:sym typeface="Arial"/>
            </a:endParaRPr>
          </a:p>
          <a:p>
            <a:pPr marL="457200" lvl="0" indent="-317500" algn="l" rtl="0">
              <a:lnSpc>
                <a:spcPct val="100000"/>
              </a:lnSpc>
              <a:spcBef>
                <a:spcPts val="600"/>
              </a:spcBef>
              <a:spcAft>
                <a:spcPts val="0"/>
              </a:spcAft>
              <a:buClr>
                <a:schemeClr val="dk1"/>
              </a:buClr>
              <a:buSzPts val="1400"/>
              <a:buChar char="●"/>
            </a:pPr>
            <a:r>
              <a:rPr lang="fi-FI" sz="1400">
                <a:latin typeface="Arial"/>
                <a:ea typeface="Arial"/>
                <a:cs typeface="Arial"/>
                <a:sym typeface="Arial"/>
              </a:rPr>
              <a:t>Työvaiheesta riippuen juurisyiden kiteytykset saattavat olla jo olemassa, tai ne joudutaan tässä ensimmäistä kertaa hahmottelemaan: ongelmakentän avaamiseen ja painotuksista keskusteluun osana briiffin valmistelua voidaan käyttää esim. </a:t>
            </a:r>
            <a:r>
              <a:rPr lang="fi-FI" sz="1400" u="sng">
                <a:solidFill>
                  <a:schemeClr val="hlink"/>
                </a:solidFill>
                <a:latin typeface="Arial"/>
                <a:ea typeface="Arial"/>
                <a:cs typeface="Arial"/>
                <a:sym typeface="Arial"/>
                <a:hlinkClick r:id="rId3"/>
              </a:rPr>
              <a:t>kalanruotokaaviota</a:t>
            </a:r>
            <a:r>
              <a:rPr lang="fi-FI" sz="1400">
                <a:latin typeface="Arial"/>
                <a:ea typeface="Arial"/>
                <a:cs typeface="Arial"/>
                <a:sym typeface="Arial"/>
              </a:rPr>
              <a:t> (sisäinen näkökulma) tai </a:t>
            </a:r>
            <a:r>
              <a:rPr lang="fi-FI" sz="1400" u="sng">
                <a:solidFill>
                  <a:schemeClr val="hlink"/>
                </a:solidFill>
                <a:latin typeface="Arial"/>
                <a:ea typeface="Arial"/>
                <a:cs typeface="Arial"/>
                <a:sym typeface="Arial"/>
                <a:hlinkClick r:id="rId4"/>
              </a:rPr>
              <a:t>empatiakarttaa</a:t>
            </a:r>
            <a:r>
              <a:rPr lang="fi-FI" sz="1400">
                <a:latin typeface="Arial"/>
                <a:ea typeface="Arial"/>
                <a:cs typeface="Arial"/>
                <a:sym typeface="Arial"/>
              </a:rPr>
              <a:t> (asiakkaiden näkökulma).</a:t>
            </a:r>
            <a:endParaRPr sz="1400">
              <a:latin typeface="Arial"/>
              <a:ea typeface="Arial"/>
              <a:cs typeface="Arial"/>
              <a:sym typeface="Arial"/>
            </a:endParaRPr>
          </a:p>
          <a:p>
            <a:pPr marL="457200" lvl="0" indent="-317500" algn="l" rtl="0">
              <a:lnSpc>
                <a:spcPct val="100000"/>
              </a:lnSpc>
              <a:spcBef>
                <a:spcPts val="600"/>
              </a:spcBef>
              <a:spcAft>
                <a:spcPts val="0"/>
              </a:spcAft>
              <a:buClr>
                <a:schemeClr val="dk1"/>
              </a:buClr>
              <a:buSzPts val="1400"/>
              <a:buChar char="●"/>
            </a:pPr>
            <a:r>
              <a:rPr lang="fi-FI" sz="1400">
                <a:latin typeface="Arial"/>
                <a:ea typeface="Arial"/>
                <a:cs typeface="Arial"/>
                <a:sym typeface="Arial"/>
              </a:rPr>
              <a:t>Pidemmät listaukset ja keskeiset lähdeaineistot (esim. edellisen työvaiheiden raportit, asiakasselvitykset, analytiikan seurannan tulokset, …) lisätään liitteiksi</a:t>
            </a:r>
            <a:endParaRPr sz="1400">
              <a:latin typeface="Arial"/>
              <a:ea typeface="Arial"/>
              <a:cs typeface="Arial"/>
              <a:sym typeface="Arial"/>
            </a:endParaRPr>
          </a:p>
          <a:p>
            <a:pPr marL="457200" lvl="0" indent="-317500" algn="l" rtl="0">
              <a:lnSpc>
                <a:spcPct val="100000"/>
              </a:lnSpc>
              <a:spcBef>
                <a:spcPts val="600"/>
              </a:spcBef>
              <a:spcAft>
                <a:spcPts val="0"/>
              </a:spcAft>
              <a:buClr>
                <a:schemeClr val="dk1"/>
              </a:buClr>
              <a:buSzPts val="1400"/>
              <a:buChar char="●"/>
            </a:pPr>
            <a:r>
              <a:rPr lang="fi-FI" sz="1400">
                <a:latin typeface="Arial"/>
                <a:ea typeface="Arial"/>
                <a:cs typeface="Arial"/>
                <a:sym typeface="Arial"/>
              </a:rPr>
              <a:t>Voit myös todeta tässä, että haasteiden kuvaus perustuu olettamiin, joita tulee pystyä haastamaan ja/tai validoimaan osana tehtävää työtä.</a:t>
            </a:r>
            <a:endParaRPr sz="200"/>
          </a:p>
          <a:p>
            <a:pPr marL="0" lvl="0" indent="0" algn="l" rtl="0">
              <a:lnSpc>
                <a:spcPct val="100000"/>
              </a:lnSpc>
              <a:spcBef>
                <a:spcPts val="600"/>
              </a:spcBef>
              <a:spcAft>
                <a:spcPts val="0"/>
              </a:spcAft>
              <a:buSzPts val="1400"/>
              <a:buNone/>
            </a:pPr>
            <a:endParaRPr sz="1400">
              <a:highlight>
                <a:srgbClr val="FFFF00"/>
              </a:highlight>
              <a:latin typeface="Arial"/>
              <a:ea typeface="Arial"/>
              <a:cs typeface="Arial"/>
              <a:sym typeface="Arial"/>
            </a:endParaRPr>
          </a:p>
        </p:txBody>
      </p:sp>
      <p:sp>
        <p:nvSpPr>
          <p:cNvPr id="821" name="Google Shape;821;ga9ba11daf4_0_2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a9ba11daf4_0_2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8" name="Google Shape;828;ga9ba11daf4_0_2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chemeClr val="dk1"/>
              </a:buClr>
              <a:buSzPts val="1400"/>
              <a:buChar char="●"/>
            </a:pPr>
            <a:r>
              <a:rPr lang="fi-FI" sz="1400">
                <a:highlight>
                  <a:srgbClr val="FFFF00"/>
                </a:highlight>
                <a:latin typeface="Arial"/>
                <a:ea typeface="Arial"/>
                <a:cs typeface="Arial"/>
                <a:sym typeface="Arial"/>
              </a:rPr>
              <a:t>Kerro tässä, mitä tehdyn työn kautta toivotaan mahdollistavan</a:t>
            </a:r>
            <a:endParaRPr sz="1400">
              <a:highlight>
                <a:srgbClr val="FFFF00"/>
              </a:highlight>
              <a:latin typeface="Arial"/>
              <a:ea typeface="Arial"/>
              <a:cs typeface="Arial"/>
              <a:sym typeface="Arial"/>
            </a:endParaRPr>
          </a:p>
          <a:p>
            <a:pPr marL="457200" lvl="0" indent="-317500" algn="l" rtl="0">
              <a:lnSpc>
                <a:spcPct val="100000"/>
              </a:lnSpc>
              <a:spcBef>
                <a:spcPts val="600"/>
              </a:spcBef>
              <a:spcAft>
                <a:spcPts val="0"/>
              </a:spcAft>
              <a:buClr>
                <a:schemeClr val="dk1"/>
              </a:buClr>
              <a:buSzPts val="1400"/>
              <a:buChar char="●"/>
            </a:pPr>
            <a:r>
              <a:rPr lang="fi-FI" sz="1400">
                <a:latin typeface="Arial"/>
                <a:ea typeface="Arial"/>
                <a:cs typeface="Arial"/>
                <a:sym typeface="Arial"/>
              </a:rPr>
              <a:t>Esim. mittaroitava muutos, ihmisiä ja toimintaympäristöä koskeva vaikutus, seuraavaksi aloitettava työvaihe, tehtävä päätös tai valinta ...</a:t>
            </a:r>
            <a:endParaRPr sz="1400">
              <a:latin typeface="Arial"/>
              <a:ea typeface="Arial"/>
              <a:cs typeface="Arial"/>
              <a:sym typeface="Arial"/>
            </a:endParaRPr>
          </a:p>
          <a:p>
            <a:pPr marL="457200" lvl="0" indent="-317500" algn="l" rtl="0">
              <a:lnSpc>
                <a:spcPct val="100000"/>
              </a:lnSpc>
              <a:spcBef>
                <a:spcPts val="600"/>
              </a:spcBef>
              <a:spcAft>
                <a:spcPts val="0"/>
              </a:spcAft>
              <a:buClr>
                <a:schemeClr val="dk1"/>
              </a:buClr>
              <a:buSzPts val="1400"/>
              <a:buChar char="●"/>
            </a:pPr>
            <a:r>
              <a:rPr lang="fi-FI" sz="1400">
                <a:latin typeface="Arial"/>
                <a:ea typeface="Arial"/>
                <a:cs typeface="Arial"/>
                <a:sym typeface="Arial"/>
              </a:rPr>
              <a:t>Vältä lopputuotosten listaamista tässä kohtaa!!!</a:t>
            </a:r>
            <a:endParaRPr sz="1400">
              <a:latin typeface="Arial"/>
              <a:ea typeface="Arial"/>
              <a:cs typeface="Arial"/>
              <a:sym typeface="Arial"/>
            </a:endParaRPr>
          </a:p>
          <a:p>
            <a:pPr marL="457200" lvl="0" indent="-317500" algn="l" rtl="0">
              <a:lnSpc>
                <a:spcPct val="100000"/>
              </a:lnSpc>
              <a:spcBef>
                <a:spcPts val="600"/>
              </a:spcBef>
              <a:spcAft>
                <a:spcPts val="0"/>
              </a:spcAft>
              <a:buClr>
                <a:schemeClr val="dk1"/>
              </a:buClr>
              <a:buSzPts val="1400"/>
              <a:buChar char="●"/>
            </a:pPr>
            <a:r>
              <a:rPr lang="fi-FI" sz="1400">
                <a:latin typeface="Arial"/>
                <a:ea typeface="Arial"/>
                <a:cs typeface="Arial"/>
                <a:sym typeface="Arial"/>
              </a:rPr>
              <a:t>Kuvaamalla mahdollistetavia asioita annamme jokaiselle mahdollisuuden ehdottaa vaihtoehtoisia lähestymistapoja ja ratkaisuja, joilla tavoitteisiin päästäisiin vieläkin tehokkaammin ja/tai paremmin</a:t>
            </a:r>
            <a:endParaRPr sz="200"/>
          </a:p>
          <a:p>
            <a:pPr marL="0" lvl="0" indent="0" algn="l" rtl="0">
              <a:lnSpc>
                <a:spcPct val="100000"/>
              </a:lnSpc>
              <a:spcBef>
                <a:spcPts val="600"/>
              </a:spcBef>
              <a:spcAft>
                <a:spcPts val="0"/>
              </a:spcAft>
              <a:buSzPts val="1400"/>
              <a:buNone/>
            </a:pPr>
            <a:endParaRPr sz="1400">
              <a:highlight>
                <a:srgbClr val="FFFF00"/>
              </a:highlight>
              <a:latin typeface="Arial"/>
              <a:ea typeface="Arial"/>
              <a:cs typeface="Arial"/>
              <a:sym typeface="Arial"/>
            </a:endParaRPr>
          </a:p>
        </p:txBody>
      </p:sp>
      <p:sp>
        <p:nvSpPr>
          <p:cNvPr id="829" name="Google Shape;829;ga9ba11daf4_0_2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a9ba11daf4_0_3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ga9ba11daf4_0_3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chemeClr val="dk1"/>
              </a:buClr>
              <a:buSzPts val="1400"/>
              <a:buChar char="●"/>
            </a:pPr>
            <a:r>
              <a:rPr lang="fi-FI" sz="1400">
                <a:highlight>
                  <a:srgbClr val="FFFF00"/>
                </a:highlight>
                <a:latin typeface="Arial"/>
                <a:ea typeface="Arial"/>
                <a:cs typeface="Arial"/>
                <a:sym typeface="Arial"/>
              </a:rPr>
              <a:t>Ketä varten kehitettävä palvelu / kokonaisuus on olemassa? Kenen elämään tavoitellut muutokset vaikuttavat?</a:t>
            </a:r>
            <a:endParaRPr sz="1400">
              <a:highlight>
                <a:srgbClr val="FFFF00"/>
              </a:highlight>
              <a:latin typeface="Arial"/>
              <a:ea typeface="Arial"/>
              <a:cs typeface="Arial"/>
              <a:sym typeface="Arial"/>
            </a:endParaRPr>
          </a:p>
          <a:p>
            <a:pPr marL="457200" lvl="0" indent="-317500" algn="l" rtl="0">
              <a:lnSpc>
                <a:spcPct val="100000"/>
              </a:lnSpc>
              <a:spcBef>
                <a:spcPts val="600"/>
              </a:spcBef>
              <a:spcAft>
                <a:spcPts val="0"/>
              </a:spcAft>
              <a:buSzPts val="1400"/>
              <a:buFont typeface="Arial"/>
              <a:buChar char="●"/>
            </a:pPr>
            <a:r>
              <a:rPr lang="fi-FI" sz="1400">
                <a:latin typeface="Arial"/>
                <a:ea typeface="Arial"/>
                <a:cs typeface="Arial"/>
                <a:sym typeface="Arial"/>
              </a:rPr>
              <a:t>Kohderyhmien nimeäminen auttaa tarkentamaan ja priorisoimaan, ketä kehitettävän kokonaisuuden / muutoksen tulisi lopulta palvella</a:t>
            </a:r>
            <a:endParaRPr sz="1400">
              <a:latin typeface="Arial"/>
              <a:ea typeface="Arial"/>
              <a:cs typeface="Arial"/>
              <a:sym typeface="Arial"/>
            </a:endParaRPr>
          </a:p>
          <a:p>
            <a:pPr marL="914400" lvl="1" indent="-228600" algn="l" rtl="0">
              <a:spcBef>
                <a:spcPts val="600"/>
              </a:spcBef>
              <a:spcAft>
                <a:spcPts val="0"/>
              </a:spcAft>
              <a:buClr>
                <a:schemeClr val="dk1"/>
              </a:buClr>
              <a:buSzPts val="1400"/>
              <a:buNone/>
            </a:pPr>
            <a:r>
              <a:rPr lang="fi-FI" sz="1400">
                <a:latin typeface="Arial"/>
                <a:ea typeface="Arial"/>
                <a:cs typeface="Arial"/>
                <a:sym typeface="Arial"/>
              </a:rPr>
              <a:t>→ Kohderyhmää määrittelevä tekijä voi olla esim. elämäntilanne, asiointitarve, demografiset tekijät, …</a:t>
            </a:r>
            <a:endParaRPr sz="1400">
              <a:latin typeface="Arial"/>
              <a:ea typeface="Arial"/>
              <a:cs typeface="Arial"/>
              <a:sym typeface="Arial"/>
            </a:endParaRPr>
          </a:p>
          <a:p>
            <a:pPr marL="914400" lvl="1" indent="-228600" algn="l" rtl="0">
              <a:spcBef>
                <a:spcPts val="600"/>
              </a:spcBef>
              <a:spcAft>
                <a:spcPts val="0"/>
              </a:spcAft>
              <a:buClr>
                <a:schemeClr val="dk1"/>
              </a:buClr>
              <a:buSzPts val="1400"/>
              <a:buNone/>
            </a:pPr>
            <a:r>
              <a:rPr lang="fi-FI" sz="1400">
                <a:latin typeface="Arial"/>
                <a:ea typeface="Arial"/>
                <a:cs typeface="Arial"/>
                <a:sym typeface="Arial"/>
              </a:rPr>
              <a:t>→ Jos kohderyhmä / kohderyhmän tarpeet eivät ole vielä tiedossa tai asian selvittäminen on osa toimeksiantoa, lisää kohtaan merkintä, esim. “</a:t>
            </a:r>
            <a:r>
              <a:rPr lang="fi-FI" sz="1400" i="1">
                <a:latin typeface="Arial"/>
                <a:ea typeface="Arial"/>
                <a:cs typeface="Arial"/>
                <a:sym typeface="Arial"/>
              </a:rPr>
              <a:t>Ei tiedossa</a:t>
            </a:r>
            <a:r>
              <a:rPr lang="fi-FI" sz="1400">
                <a:latin typeface="Arial"/>
                <a:ea typeface="Arial"/>
                <a:cs typeface="Arial"/>
                <a:sym typeface="Arial"/>
              </a:rPr>
              <a:t>”, “Määritellään osana toimeksiantoa”</a:t>
            </a:r>
            <a:endParaRPr sz="1400">
              <a:latin typeface="Arial"/>
              <a:ea typeface="Arial"/>
              <a:cs typeface="Arial"/>
              <a:sym typeface="Arial"/>
            </a:endParaRPr>
          </a:p>
          <a:p>
            <a:pPr marL="914400" lvl="1" indent="-228600" algn="l" rtl="0">
              <a:spcBef>
                <a:spcPts val="600"/>
              </a:spcBef>
              <a:spcAft>
                <a:spcPts val="0"/>
              </a:spcAft>
              <a:buClr>
                <a:schemeClr val="dk1"/>
              </a:buClr>
              <a:buSzPts val="1400"/>
              <a:buNone/>
            </a:pPr>
            <a:r>
              <a:rPr lang="fi-FI" sz="1400">
                <a:latin typeface="Arial"/>
                <a:ea typeface="Arial"/>
                <a:cs typeface="Arial"/>
                <a:sym typeface="Arial"/>
              </a:rPr>
              <a:t>→ Voit lisätä tai vähentää taulukon rivejä sen mukaan, kuinka rajattu vs. moninainen kohderyhmä on kyseessä</a:t>
            </a:r>
            <a:endParaRPr sz="1400">
              <a:latin typeface="Arial"/>
              <a:ea typeface="Arial"/>
              <a:cs typeface="Arial"/>
              <a:sym typeface="Arial"/>
            </a:endParaRPr>
          </a:p>
          <a:p>
            <a:pPr marL="457200" lvl="0" indent="-317500" algn="l" rtl="0">
              <a:lnSpc>
                <a:spcPct val="100000"/>
              </a:lnSpc>
              <a:spcBef>
                <a:spcPts val="600"/>
              </a:spcBef>
              <a:spcAft>
                <a:spcPts val="0"/>
              </a:spcAft>
              <a:buClr>
                <a:schemeClr val="dk1"/>
              </a:buClr>
              <a:buSzPts val="1400"/>
              <a:buChar char="●"/>
            </a:pPr>
            <a:r>
              <a:rPr lang="fi-FI" sz="1400">
                <a:latin typeface="Arial"/>
                <a:ea typeface="Arial"/>
                <a:cs typeface="Arial"/>
                <a:sym typeface="Arial"/>
              </a:rPr>
              <a:t>Kohderyhmän koon tunnistaminen auttaa palvelun teoreettisen maksimaalisen käyttäjäkunnan arvioimisessa: vaikka todellinen, aktiivinen / säännöllinen käyttäjäkunta olisi pienempi, auttaa kokoluokan hahmottaminen suunnitteluvalintoja tehdessä -</a:t>
            </a:r>
            <a:endParaRPr sz="1400">
              <a:latin typeface="Arial"/>
              <a:ea typeface="Arial"/>
              <a:cs typeface="Arial"/>
              <a:sym typeface="Arial"/>
            </a:endParaRPr>
          </a:p>
          <a:p>
            <a:pPr marL="914400" lvl="1" indent="-228600" algn="l" rtl="0">
              <a:lnSpc>
                <a:spcPct val="100000"/>
              </a:lnSpc>
              <a:spcBef>
                <a:spcPts val="600"/>
              </a:spcBef>
              <a:spcAft>
                <a:spcPts val="0"/>
              </a:spcAft>
              <a:buSzPts val="1400"/>
              <a:buFont typeface="Arial"/>
              <a:buNone/>
            </a:pPr>
            <a:r>
              <a:rPr lang="fi-FI" sz="1400">
                <a:latin typeface="Arial"/>
                <a:ea typeface="Arial"/>
                <a:cs typeface="Arial"/>
                <a:sym typeface="Arial"/>
              </a:rPr>
              <a:t>→ Kohderyhmän koon voi todeta (tai arvioida) perustuen esim. olemassaolevaan kävijäseurantaan, Helsingin kaupungin tai muiden toimijoiden tilastoihin, …</a:t>
            </a:r>
            <a:endParaRPr sz="1400">
              <a:latin typeface="Arial"/>
              <a:ea typeface="Arial"/>
              <a:cs typeface="Arial"/>
              <a:sym typeface="Arial"/>
            </a:endParaRPr>
          </a:p>
          <a:p>
            <a:pPr marL="914400" lvl="1" indent="-228600" algn="l" rtl="0">
              <a:spcBef>
                <a:spcPts val="600"/>
              </a:spcBef>
              <a:spcAft>
                <a:spcPts val="0"/>
              </a:spcAft>
              <a:buClr>
                <a:schemeClr val="dk1"/>
              </a:buClr>
              <a:buSzPts val="1400"/>
              <a:buNone/>
            </a:pPr>
            <a:r>
              <a:rPr lang="fi-FI" sz="1400">
                <a:latin typeface="Arial"/>
                <a:ea typeface="Arial"/>
                <a:cs typeface="Arial"/>
                <a:sym typeface="Arial"/>
              </a:rPr>
              <a:t>→ Jos kohderyhmän kokoa ei voida kätevästi selvittää tai selvittäminen on osa toimeksiantoa, lisää kohtaan merkintä, esim. “</a:t>
            </a:r>
            <a:r>
              <a:rPr lang="fi-FI" sz="1400" i="1">
                <a:latin typeface="Arial"/>
                <a:ea typeface="Arial"/>
                <a:cs typeface="Arial"/>
                <a:sym typeface="Arial"/>
              </a:rPr>
              <a:t>Ei tiedossa</a:t>
            </a:r>
            <a:r>
              <a:rPr lang="fi-FI" sz="1400">
                <a:latin typeface="Arial"/>
                <a:ea typeface="Arial"/>
                <a:cs typeface="Arial"/>
                <a:sym typeface="Arial"/>
              </a:rPr>
              <a:t>”</a:t>
            </a:r>
            <a:endParaRPr sz="1400">
              <a:latin typeface="Arial"/>
              <a:ea typeface="Arial"/>
              <a:cs typeface="Arial"/>
              <a:sym typeface="Arial"/>
            </a:endParaRPr>
          </a:p>
          <a:p>
            <a:pPr marL="457200" lvl="0" indent="-317500" algn="l" rtl="0">
              <a:lnSpc>
                <a:spcPct val="100000"/>
              </a:lnSpc>
              <a:spcBef>
                <a:spcPts val="600"/>
              </a:spcBef>
              <a:spcAft>
                <a:spcPts val="0"/>
              </a:spcAft>
              <a:buSzPts val="1400"/>
              <a:buFont typeface="Arial"/>
              <a:buChar char="●"/>
            </a:pPr>
            <a:r>
              <a:rPr lang="fi-FI" sz="1400">
                <a:latin typeface="Arial"/>
                <a:ea typeface="Arial"/>
                <a:cs typeface="Arial"/>
                <a:sym typeface="Arial"/>
              </a:rPr>
              <a:t>Tämä kalvo nimeää kohderyhmät, joiden toimintamallit ja tarpeet pidetään kirkkaimpana mielessä palvelua kehitettäessä</a:t>
            </a:r>
            <a:endParaRPr sz="1400">
              <a:latin typeface="Arial"/>
              <a:ea typeface="Arial"/>
              <a:cs typeface="Arial"/>
              <a:sym typeface="Arial"/>
            </a:endParaRPr>
          </a:p>
          <a:p>
            <a:pPr marL="914400" lvl="1" indent="-228600" algn="l" rtl="0">
              <a:lnSpc>
                <a:spcPct val="100000"/>
              </a:lnSpc>
              <a:spcBef>
                <a:spcPts val="600"/>
              </a:spcBef>
              <a:spcAft>
                <a:spcPts val="0"/>
              </a:spcAft>
              <a:buSzPts val="1400"/>
              <a:buFont typeface="Arial"/>
              <a:buNone/>
            </a:pPr>
            <a:r>
              <a:rPr lang="fi-FI" sz="1400">
                <a:latin typeface="Arial"/>
                <a:ea typeface="Arial"/>
                <a:cs typeface="Arial"/>
                <a:sym typeface="Arial"/>
              </a:rPr>
              <a:t>→  ks. erikseen työpohjan kalvo </a:t>
            </a:r>
            <a:r>
              <a:rPr lang="fi-FI" sz="1400" u="sng">
                <a:solidFill>
                  <a:schemeClr val="hlink"/>
                </a:solidFill>
                <a:latin typeface="Arial"/>
                <a:ea typeface="Arial"/>
                <a:cs typeface="Arial"/>
                <a:sym typeface="Arial"/>
                <a:hlinkClick r:id="" action="ppaction://noaction"/>
              </a:rPr>
              <a:t>toimeksiannon osana tehtävästä osallistamisesta</a:t>
            </a:r>
            <a:endParaRPr sz="1400">
              <a:latin typeface="Arial"/>
              <a:ea typeface="Arial"/>
              <a:cs typeface="Arial"/>
              <a:sym typeface="Arial"/>
            </a:endParaRPr>
          </a:p>
          <a:p>
            <a:pPr marL="0" lvl="0" indent="0" algn="l" rtl="0">
              <a:lnSpc>
                <a:spcPct val="100000"/>
              </a:lnSpc>
              <a:spcBef>
                <a:spcPts val="600"/>
              </a:spcBef>
              <a:spcAft>
                <a:spcPts val="0"/>
              </a:spcAft>
              <a:buSzPts val="1400"/>
              <a:buNone/>
            </a:pPr>
            <a:endParaRPr sz="1400">
              <a:latin typeface="Arial"/>
              <a:ea typeface="Arial"/>
              <a:cs typeface="Arial"/>
              <a:sym typeface="Arial"/>
            </a:endParaRPr>
          </a:p>
          <a:p>
            <a:pPr marL="0" lvl="0" indent="0" algn="l" rtl="0">
              <a:lnSpc>
                <a:spcPct val="100000"/>
              </a:lnSpc>
              <a:spcBef>
                <a:spcPts val="600"/>
              </a:spcBef>
              <a:spcAft>
                <a:spcPts val="0"/>
              </a:spcAft>
              <a:buSzPts val="1400"/>
              <a:buNone/>
            </a:pPr>
            <a:endParaRPr sz="1400">
              <a:latin typeface="Arial"/>
              <a:ea typeface="Arial"/>
              <a:cs typeface="Arial"/>
              <a:sym typeface="Arial"/>
            </a:endParaRPr>
          </a:p>
        </p:txBody>
      </p:sp>
      <p:sp>
        <p:nvSpPr>
          <p:cNvPr id="837" name="Google Shape;837;ga9ba11daf4_0_3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9ba11daf4_0_3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6" name="Google Shape;846;ga9ba11daf4_0_3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chemeClr val="dk1"/>
              </a:buClr>
              <a:buSzPts val="1400"/>
              <a:buChar char="●"/>
            </a:pPr>
            <a:r>
              <a:rPr lang="fi-FI" sz="1400">
                <a:highlight>
                  <a:srgbClr val="FFFF00"/>
                </a:highlight>
                <a:latin typeface="Arial"/>
                <a:ea typeface="Arial"/>
                <a:cs typeface="Arial"/>
                <a:sym typeface="Arial"/>
              </a:rPr>
              <a:t>Kuka vastaa palvelun ylläpitämisestä ja päivittäisestä toiminnasta? </a:t>
            </a:r>
            <a:endParaRPr sz="1400">
              <a:highlight>
                <a:srgbClr val="FFFF00"/>
              </a:highlight>
              <a:latin typeface="Arial"/>
              <a:ea typeface="Arial"/>
              <a:cs typeface="Arial"/>
              <a:sym typeface="Arial"/>
            </a:endParaRPr>
          </a:p>
          <a:p>
            <a:pPr marL="457200" lvl="0" indent="-317500" algn="l" rtl="0">
              <a:spcBef>
                <a:spcPts val="400"/>
              </a:spcBef>
              <a:spcAft>
                <a:spcPts val="0"/>
              </a:spcAft>
              <a:buClr>
                <a:schemeClr val="dk1"/>
              </a:buClr>
              <a:buSzPts val="1400"/>
              <a:buChar char="●"/>
            </a:pPr>
            <a:r>
              <a:rPr lang="fi-FI" sz="1400">
                <a:latin typeface="Arial"/>
                <a:ea typeface="Arial"/>
                <a:cs typeface="Arial"/>
                <a:sym typeface="Arial"/>
              </a:rPr>
              <a:t>Osallistamalla asiantuntijoita Helsingin kaupungin sisältä ja/tai sidosryhmistä varmistamme, että palvelu kytketyy laajempaan kokonaisuuteen, on elinkelpoinen, ja tukee (tai kehittää) keskeisiä prosesseja</a:t>
            </a:r>
            <a:endParaRPr sz="1400">
              <a:latin typeface="Arial"/>
              <a:ea typeface="Arial"/>
              <a:cs typeface="Arial"/>
              <a:sym typeface="Arial"/>
            </a:endParaRPr>
          </a:p>
          <a:p>
            <a:pPr marL="914400" lvl="1" indent="-228600" algn="l" rtl="0">
              <a:spcBef>
                <a:spcPts val="600"/>
              </a:spcBef>
              <a:spcAft>
                <a:spcPts val="0"/>
              </a:spcAft>
              <a:buClr>
                <a:schemeClr val="dk1"/>
              </a:buClr>
              <a:buSzPts val="1400"/>
              <a:buNone/>
            </a:pPr>
            <a:r>
              <a:rPr lang="fi-FI" sz="1400">
                <a:latin typeface="Arial"/>
                <a:ea typeface="Arial"/>
                <a:cs typeface="Arial"/>
                <a:sym typeface="Arial"/>
              </a:rPr>
              <a:t>→ Kyseessä on tyypillisesti Helsingin kaupungin työntekijät, sidosryhmät, ja/tai kumppanit, joiden “työarkea” kehitys tulee mahdollisesti muuttamaan</a:t>
            </a:r>
            <a:endParaRPr sz="1400">
              <a:latin typeface="Arial"/>
              <a:ea typeface="Arial"/>
              <a:cs typeface="Arial"/>
              <a:sym typeface="Arial"/>
            </a:endParaRPr>
          </a:p>
          <a:p>
            <a:pPr marL="914400" lvl="1" indent="-228600" algn="l" rtl="0">
              <a:spcBef>
                <a:spcPts val="600"/>
              </a:spcBef>
              <a:spcAft>
                <a:spcPts val="0"/>
              </a:spcAft>
              <a:buSzPts val="1400"/>
              <a:buNone/>
            </a:pPr>
            <a:r>
              <a:rPr lang="fi-FI" sz="1400">
                <a:latin typeface="Arial"/>
                <a:ea typeface="Arial"/>
                <a:cs typeface="Arial"/>
                <a:sym typeface="Arial"/>
              </a:rPr>
              <a:t>→ Jos nämä käyttäjäryhmät / määrä / tarpeet eivät ole vielä tiedossa, tai niiden selvittäminen on osa toimeksiantoa, lisää kohtaan merkintä, esim. “</a:t>
            </a:r>
            <a:r>
              <a:rPr lang="fi-FI" sz="1400" i="1">
                <a:latin typeface="Arial"/>
                <a:ea typeface="Arial"/>
                <a:cs typeface="Arial"/>
                <a:sym typeface="Arial"/>
              </a:rPr>
              <a:t>Ei tiedossa</a:t>
            </a:r>
            <a:r>
              <a:rPr lang="fi-FI" sz="1400">
                <a:latin typeface="Arial"/>
                <a:ea typeface="Arial"/>
                <a:cs typeface="Arial"/>
                <a:sym typeface="Arial"/>
              </a:rPr>
              <a:t>”</a:t>
            </a:r>
            <a:endParaRPr sz="1400">
              <a:latin typeface="Arial"/>
              <a:ea typeface="Arial"/>
              <a:cs typeface="Arial"/>
              <a:sym typeface="Arial"/>
            </a:endParaRPr>
          </a:p>
          <a:p>
            <a:pPr marL="914400" lvl="1" indent="-228600" algn="l" rtl="0">
              <a:spcBef>
                <a:spcPts val="600"/>
              </a:spcBef>
              <a:spcAft>
                <a:spcPts val="0"/>
              </a:spcAft>
              <a:buClr>
                <a:schemeClr val="dk1"/>
              </a:buClr>
              <a:buSzPts val="1400"/>
              <a:buNone/>
            </a:pPr>
            <a:r>
              <a:rPr lang="fi-FI" sz="1400">
                <a:latin typeface="Arial"/>
                <a:ea typeface="Arial"/>
                <a:cs typeface="Arial"/>
                <a:sym typeface="Arial"/>
              </a:rPr>
              <a:t>→ Voit lisätä tai vähentää taulukon rivejä sen mukaan, kuinka rajattu vs. moninainen joukko on kyseessä</a:t>
            </a:r>
            <a:endParaRPr sz="1400">
              <a:latin typeface="Arial"/>
              <a:ea typeface="Arial"/>
              <a:cs typeface="Arial"/>
              <a:sym typeface="Arial"/>
            </a:endParaRPr>
          </a:p>
          <a:p>
            <a:pPr marL="457200" lvl="0" indent="-317500" algn="l" rtl="0">
              <a:spcBef>
                <a:spcPts val="600"/>
              </a:spcBef>
              <a:spcAft>
                <a:spcPts val="0"/>
              </a:spcAft>
              <a:buSzPts val="1400"/>
              <a:buFont typeface="Arial"/>
              <a:buChar char="●"/>
            </a:pPr>
            <a:r>
              <a:rPr lang="fi-FI" sz="1400">
                <a:latin typeface="Arial"/>
                <a:ea typeface="Arial"/>
                <a:cs typeface="Arial"/>
                <a:sym typeface="Arial"/>
              </a:rPr>
              <a:t>Toimeksiantoon EI tyypillisesti kuulu muutostyön johtaminen ja/tai hallintamallista neuvottelu (ellei juuri nämä ole keskeinen osa toimeksiantoa)</a:t>
            </a:r>
            <a:endParaRPr sz="1400">
              <a:latin typeface="Arial"/>
              <a:ea typeface="Arial"/>
              <a:cs typeface="Arial"/>
              <a:sym typeface="Arial"/>
            </a:endParaRPr>
          </a:p>
          <a:p>
            <a:pPr marL="457200" lvl="0" indent="-317500" algn="l" rtl="0">
              <a:spcBef>
                <a:spcPts val="600"/>
              </a:spcBef>
              <a:spcAft>
                <a:spcPts val="0"/>
              </a:spcAft>
              <a:buClr>
                <a:schemeClr val="dk1"/>
              </a:buClr>
              <a:buSzPts val="1400"/>
              <a:buChar char="●"/>
            </a:pPr>
            <a:r>
              <a:rPr lang="fi-FI" sz="1400">
                <a:latin typeface="Arial"/>
                <a:ea typeface="Arial"/>
                <a:cs typeface="Arial"/>
                <a:sym typeface="Arial"/>
              </a:rPr>
              <a:t>Tämä kalvo nimeää palvelun “sisäiset” käyttäjät, joiden toimintamallit ja tarpeet pidetään kirkkaimpana mielessä </a:t>
            </a:r>
            <a:endParaRPr sz="1400">
              <a:latin typeface="Arial"/>
              <a:ea typeface="Arial"/>
              <a:cs typeface="Arial"/>
              <a:sym typeface="Arial"/>
            </a:endParaRPr>
          </a:p>
          <a:p>
            <a:pPr marL="914400" lvl="1" indent="-228600" algn="l" rtl="0">
              <a:spcBef>
                <a:spcPts val="600"/>
              </a:spcBef>
              <a:spcAft>
                <a:spcPts val="0"/>
              </a:spcAft>
              <a:buClr>
                <a:schemeClr val="dk1"/>
              </a:buClr>
              <a:buSzPts val="1400"/>
              <a:buNone/>
            </a:pPr>
            <a:r>
              <a:rPr lang="fi-FI" sz="1400">
                <a:latin typeface="Arial"/>
                <a:ea typeface="Arial"/>
                <a:cs typeface="Arial"/>
                <a:sym typeface="Arial"/>
              </a:rPr>
              <a:t>→  ks. erikseen työpohjan kalvo </a:t>
            </a:r>
            <a:r>
              <a:rPr lang="fi-FI" sz="1400" u="sng">
                <a:solidFill>
                  <a:schemeClr val="hlink"/>
                </a:solidFill>
                <a:latin typeface="Arial"/>
                <a:ea typeface="Arial"/>
                <a:cs typeface="Arial"/>
                <a:sym typeface="Arial"/>
                <a:hlinkClick r:id="" action="ppaction://noaction"/>
              </a:rPr>
              <a:t>toimeksiannon osana tehtävästä osallistamisesta</a:t>
            </a:r>
            <a:endParaRPr sz="1400">
              <a:highlight>
                <a:srgbClr val="FFFF00"/>
              </a:highlight>
              <a:latin typeface="Arial"/>
              <a:ea typeface="Arial"/>
              <a:cs typeface="Arial"/>
              <a:sym typeface="Arial"/>
            </a:endParaRPr>
          </a:p>
        </p:txBody>
      </p:sp>
      <p:sp>
        <p:nvSpPr>
          <p:cNvPr id="847" name="Google Shape;847;ga9ba11daf4_0_3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a9ba11daf4_0_3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6" name="Google Shape;856;ga9ba11daf4_0_3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chemeClr val="dk1"/>
              </a:buClr>
              <a:buSzPts val="1400"/>
              <a:buChar char="●"/>
            </a:pPr>
            <a:r>
              <a:rPr lang="fi-FI" sz="1400">
                <a:highlight>
                  <a:srgbClr val="FFFF00"/>
                </a:highlight>
                <a:latin typeface="Arial"/>
                <a:ea typeface="Arial"/>
                <a:cs typeface="Arial"/>
                <a:sym typeface="Arial"/>
              </a:rPr>
              <a:t>Mitä reunaehtoja on tunnistettu, joista koko tiimin tulisi olla tietoinen?</a:t>
            </a:r>
            <a:endParaRPr sz="1400">
              <a:latin typeface="Arial"/>
              <a:ea typeface="Arial"/>
              <a:cs typeface="Arial"/>
              <a:sym typeface="Arial"/>
            </a:endParaRPr>
          </a:p>
          <a:p>
            <a:pPr marL="457200" lvl="0" indent="-317500" algn="l" rtl="0">
              <a:lnSpc>
                <a:spcPct val="100000"/>
              </a:lnSpc>
              <a:spcBef>
                <a:spcPts val="600"/>
              </a:spcBef>
              <a:spcAft>
                <a:spcPts val="0"/>
              </a:spcAft>
              <a:buClr>
                <a:schemeClr val="dk1"/>
              </a:buClr>
              <a:buSzPts val="1400"/>
              <a:buChar char="●"/>
            </a:pPr>
            <a:r>
              <a:rPr lang="fi-FI" sz="1400">
                <a:latin typeface="Arial"/>
                <a:ea typeface="Arial"/>
                <a:cs typeface="Arial"/>
                <a:sym typeface="Arial"/>
              </a:rPr>
              <a:t>Koosta ainakin lakisääteiset, ICT-arkkitehtuuria, ja teknologiavalintoja koskevat, </a:t>
            </a:r>
            <a:r>
              <a:rPr lang="fi-FI" sz="1400" u="sng">
                <a:latin typeface="Arial"/>
                <a:ea typeface="Arial"/>
                <a:cs typeface="Arial"/>
                <a:sym typeface="Arial"/>
              </a:rPr>
              <a:t>keskeisimmät</a:t>
            </a:r>
            <a:r>
              <a:rPr lang="fi-FI" sz="1400">
                <a:latin typeface="Arial"/>
                <a:ea typeface="Arial"/>
                <a:cs typeface="Arial"/>
                <a:sym typeface="Arial"/>
              </a:rPr>
              <a:t> reunaehdot</a:t>
            </a:r>
            <a:endParaRPr sz="1400">
              <a:latin typeface="Arial"/>
              <a:ea typeface="Arial"/>
              <a:cs typeface="Arial"/>
              <a:sym typeface="Arial"/>
            </a:endParaRPr>
          </a:p>
          <a:p>
            <a:pPr marL="457200" lvl="0" indent="457200" algn="l" rtl="0">
              <a:lnSpc>
                <a:spcPct val="100000"/>
              </a:lnSpc>
              <a:spcBef>
                <a:spcPts val="600"/>
              </a:spcBef>
              <a:spcAft>
                <a:spcPts val="0"/>
              </a:spcAft>
              <a:buNone/>
            </a:pPr>
            <a:r>
              <a:rPr lang="fi-FI" sz="1400">
                <a:latin typeface="Arial"/>
                <a:ea typeface="Arial"/>
                <a:cs typeface="Arial"/>
                <a:sym typeface="Arial"/>
              </a:rPr>
              <a:t>→ Osa reunaehdoista voi perustua esim. aikaisempaan työstöön</a:t>
            </a:r>
            <a:endParaRPr sz="1400">
              <a:latin typeface="Arial"/>
              <a:ea typeface="Arial"/>
              <a:cs typeface="Arial"/>
              <a:sym typeface="Arial"/>
            </a:endParaRPr>
          </a:p>
          <a:p>
            <a:pPr marL="914400" lvl="1" indent="-228600" algn="l" rtl="0">
              <a:spcBef>
                <a:spcPts val="600"/>
              </a:spcBef>
              <a:spcAft>
                <a:spcPts val="0"/>
              </a:spcAft>
              <a:buClr>
                <a:schemeClr val="dk1"/>
              </a:buClr>
              <a:buSzPts val="1400"/>
              <a:buNone/>
            </a:pPr>
            <a:r>
              <a:rPr lang="fi-FI" sz="1400">
                <a:latin typeface="Arial"/>
                <a:ea typeface="Arial"/>
                <a:cs typeface="Arial"/>
                <a:sym typeface="Arial"/>
              </a:rPr>
              <a:t>→ Voit merkitä kuvaukseen myös, kuinka vahvalla pohjalla ehto on, esim. “</a:t>
            </a:r>
            <a:r>
              <a:rPr lang="fi-FI" sz="1400" i="1">
                <a:latin typeface="Arial"/>
                <a:ea typeface="Arial"/>
                <a:cs typeface="Arial"/>
                <a:sym typeface="Arial"/>
              </a:rPr>
              <a:t>työhypoteesi</a:t>
            </a:r>
            <a:r>
              <a:rPr lang="fi-FI" sz="1400">
                <a:latin typeface="Arial"/>
                <a:ea typeface="Arial"/>
                <a:cs typeface="Arial"/>
                <a:sym typeface="Arial"/>
              </a:rPr>
              <a:t>”, “</a:t>
            </a:r>
            <a:r>
              <a:rPr lang="fi-FI" sz="1400" i="1">
                <a:latin typeface="Arial"/>
                <a:ea typeface="Arial"/>
                <a:cs typeface="Arial"/>
                <a:sym typeface="Arial"/>
              </a:rPr>
              <a:t>alustava suositus</a:t>
            </a:r>
            <a:r>
              <a:rPr lang="fi-FI" sz="1400">
                <a:latin typeface="Arial"/>
                <a:ea typeface="Arial"/>
                <a:cs typeface="Arial"/>
                <a:sym typeface="Arial"/>
              </a:rPr>
              <a:t>”, “</a:t>
            </a:r>
            <a:r>
              <a:rPr lang="fi-FI" sz="1400" i="1">
                <a:latin typeface="Arial"/>
                <a:ea typeface="Arial"/>
                <a:cs typeface="Arial"/>
                <a:sym typeface="Arial"/>
              </a:rPr>
              <a:t>sitova lakisääteinen velvollisuus”, ...</a:t>
            </a:r>
            <a:endParaRPr sz="1400">
              <a:latin typeface="Arial"/>
              <a:ea typeface="Arial"/>
              <a:cs typeface="Arial"/>
              <a:sym typeface="Arial"/>
            </a:endParaRPr>
          </a:p>
          <a:p>
            <a:pPr marL="914400" lvl="1" indent="-228600" algn="l" rtl="0">
              <a:lnSpc>
                <a:spcPct val="100000"/>
              </a:lnSpc>
              <a:spcBef>
                <a:spcPts val="600"/>
              </a:spcBef>
              <a:spcAft>
                <a:spcPts val="0"/>
              </a:spcAft>
              <a:buClr>
                <a:schemeClr val="dk1"/>
              </a:buClr>
              <a:buSzPts val="1400"/>
              <a:buNone/>
            </a:pPr>
            <a:r>
              <a:rPr lang="fi-FI" sz="1400">
                <a:latin typeface="Arial"/>
                <a:ea typeface="Arial"/>
                <a:cs typeface="Arial"/>
                <a:sym typeface="Arial"/>
              </a:rPr>
              <a:t>→ Voit lisätä tai vähentää taulukon rivejä tarpeen mukaan</a:t>
            </a:r>
            <a:endParaRPr sz="1400">
              <a:latin typeface="Arial"/>
              <a:ea typeface="Arial"/>
              <a:cs typeface="Arial"/>
              <a:sym typeface="Arial"/>
            </a:endParaRPr>
          </a:p>
          <a:p>
            <a:pPr marL="457200" lvl="0" indent="-317500" algn="l" rtl="0">
              <a:lnSpc>
                <a:spcPct val="100000"/>
              </a:lnSpc>
              <a:spcBef>
                <a:spcPts val="600"/>
              </a:spcBef>
              <a:spcAft>
                <a:spcPts val="0"/>
              </a:spcAft>
              <a:buClr>
                <a:schemeClr val="dk1"/>
              </a:buClr>
              <a:buSzPts val="1400"/>
              <a:buChar char="●"/>
            </a:pPr>
            <a:r>
              <a:rPr lang="fi-FI" sz="1400">
                <a:latin typeface="Arial"/>
                <a:ea typeface="Arial"/>
                <a:cs typeface="Arial"/>
                <a:sym typeface="Arial"/>
              </a:rPr>
              <a:t>Muistathan, että voit lisätä kehityskohteeseen ja -vaiheeseen liittyviä, esim. kaupunkiyhteisiä linjauksia tai velvotteita kattavammin kuvaavaa materiaalia toimeksiannon liitteeksi</a:t>
            </a:r>
            <a:endParaRPr sz="1400">
              <a:highlight>
                <a:srgbClr val="FFFF00"/>
              </a:highlight>
              <a:latin typeface="Arial"/>
              <a:ea typeface="Arial"/>
              <a:cs typeface="Arial"/>
              <a:sym typeface="Arial"/>
            </a:endParaRPr>
          </a:p>
        </p:txBody>
      </p:sp>
      <p:sp>
        <p:nvSpPr>
          <p:cNvPr id="857" name="Google Shape;857;ga9ba11daf4_0_3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a9ba11daf4_0_2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ga9ba11daf4_0_2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67" name="Google Shape;867;ga9ba11daf4_0_2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a9ba11daf4_0_3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3" name="Google Shape;873;ga9ba11daf4_0_3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360"/>
              </a:spcBef>
              <a:spcAft>
                <a:spcPts val="0"/>
              </a:spcAft>
              <a:buSzPts val="1400"/>
              <a:buFont typeface="Arial"/>
              <a:buChar char="●"/>
            </a:pPr>
            <a:r>
              <a:rPr lang="fi-FI" sz="1400">
                <a:highlight>
                  <a:srgbClr val="FFFF00"/>
                </a:highlight>
                <a:latin typeface="Arial"/>
                <a:ea typeface="Arial"/>
                <a:cs typeface="Arial"/>
                <a:sym typeface="Arial"/>
              </a:rPr>
              <a:t>hahmotelma kehittämisen kokonaisaikataulusta</a:t>
            </a:r>
            <a:endParaRPr sz="1400">
              <a:highlight>
                <a:srgbClr val="FFFF00"/>
              </a:highlight>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fi-FI" sz="1400">
                <a:highlight>
                  <a:srgbClr val="FFFF00"/>
                </a:highlight>
                <a:latin typeface="Arial"/>
                <a:ea typeface="Arial"/>
                <a:cs typeface="Arial"/>
                <a:sym typeface="Arial"/>
              </a:rPr>
              <a:t>mikä kuuluu tähän toimeksiantoon?</a:t>
            </a:r>
            <a:endParaRPr sz="1400">
              <a:highlight>
                <a:srgbClr val="FFFF00"/>
              </a:highlight>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fi-FI" sz="1400">
                <a:highlight>
                  <a:srgbClr val="FFFF00"/>
                </a:highlight>
                <a:latin typeface="Arial"/>
                <a:ea typeface="Arial"/>
                <a:cs typeface="Arial"/>
                <a:sym typeface="Arial"/>
              </a:rPr>
              <a:t>mitä pitää tapahtua tätä ennen? mitä halutaan tehdä seuraavaksi?</a:t>
            </a:r>
            <a:endParaRPr sz="1400">
              <a:highlight>
                <a:srgbClr val="FFFF00"/>
              </a:highlight>
              <a:latin typeface="Arial"/>
              <a:ea typeface="Arial"/>
              <a:cs typeface="Arial"/>
              <a:sym typeface="Arial"/>
            </a:endParaRPr>
          </a:p>
          <a:p>
            <a:pPr marL="0" lvl="0" indent="0" algn="l" rtl="0">
              <a:lnSpc>
                <a:spcPct val="100000"/>
              </a:lnSpc>
              <a:spcBef>
                <a:spcPts val="360"/>
              </a:spcBef>
              <a:spcAft>
                <a:spcPts val="0"/>
              </a:spcAft>
              <a:buSzPts val="1400"/>
              <a:buNone/>
            </a:pPr>
            <a:endParaRPr sz="1400">
              <a:highlight>
                <a:srgbClr val="FFFF00"/>
              </a:highlight>
              <a:latin typeface="Arial"/>
              <a:ea typeface="Arial"/>
              <a:cs typeface="Arial"/>
              <a:sym typeface="Arial"/>
            </a:endParaRPr>
          </a:p>
          <a:p>
            <a:pPr marL="0" lvl="0" indent="0" algn="l" rtl="0">
              <a:lnSpc>
                <a:spcPct val="100000"/>
              </a:lnSpc>
              <a:spcBef>
                <a:spcPts val="360"/>
              </a:spcBef>
              <a:spcAft>
                <a:spcPts val="0"/>
              </a:spcAft>
              <a:buSzPts val="1400"/>
              <a:buNone/>
            </a:pPr>
            <a:endParaRPr sz="1400">
              <a:highlight>
                <a:srgbClr val="FFFF00"/>
              </a:highlight>
              <a:latin typeface="Arial"/>
              <a:ea typeface="Arial"/>
              <a:cs typeface="Arial"/>
              <a:sym typeface="Arial"/>
            </a:endParaRPr>
          </a:p>
        </p:txBody>
      </p:sp>
      <p:sp>
        <p:nvSpPr>
          <p:cNvPr id="874" name="Google Shape;874;ga9ba11daf4_0_3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a327065982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6" name="Google Shape;886;ga327065982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360"/>
              </a:spcBef>
              <a:spcAft>
                <a:spcPts val="0"/>
              </a:spcAft>
              <a:buSzPts val="1400"/>
              <a:buFont typeface="Arial"/>
              <a:buChar char="●"/>
            </a:pPr>
            <a:r>
              <a:rPr lang="fi-FI" sz="1400">
                <a:latin typeface="Arial"/>
                <a:ea typeface="Arial"/>
                <a:cs typeface="Arial"/>
                <a:sym typeface="Arial"/>
              </a:rPr>
              <a:t>tässä yksi esimerkki tavasta, jolla kehittämisen kokonaisaikataulua voi kuvata!</a:t>
            </a:r>
            <a:endParaRPr sz="1400">
              <a:latin typeface="Arial"/>
              <a:ea typeface="Arial"/>
              <a:cs typeface="Arial"/>
              <a:sym typeface="Arial"/>
            </a:endParaRPr>
          </a:p>
          <a:p>
            <a:pPr marL="0" lvl="0" indent="0" algn="l" rtl="0">
              <a:lnSpc>
                <a:spcPct val="100000"/>
              </a:lnSpc>
              <a:spcBef>
                <a:spcPts val="360"/>
              </a:spcBef>
              <a:spcAft>
                <a:spcPts val="0"/>
              </a:spcAft>
              <a:buSzPts val="1400"/>
              <a:buNone/>
            </a:pPr>
            <a:endParaRPr sz="1400">
              <a:highlight>
                <a:srgbClr val="FFFF00"/>
              </a:highlight>
              <a:latin typeface="Arial"/>
              <a:ea typeface="Arial"/>
              <a:cs typeface="Arial"/>
              <a:sym typeface="Arial"/>
            </a:endParaRPr>
          </a:p>
          <a:p>
            <a:pPr marL="0" lvl="0" indent="0" algn="l" rtl="0">
              <a:lnSpc>
                <a:spcPct val="100000"/>
              </a:lnSpc>
              <a:spcBef>
                <a:spcPts val="360"/>
              </a:spcBef>
              <a:spcAft>
                <a:spcPts val="0"/>
              </a:spcAft>
              <a:buSzPts val="1400"/>
              <a:buNone/>
            </a:pPr>
            <a:endParaRPr sz="1400">
              <a:highlight>
                <a:srgbClr val="FFFF00"/>
              </a:highlight>
              <a:latin typeface="Arial"/>
              <a:ea typeface="Arial"/>
              <a:cs typeface="Arial"/>
              <a:sym typeface="Arial"/>
            </a:endParaRPr>
          </a:p>
        </p:txBody>
      </p:sp>
      <p:sp>
        <p:nvSpPr>
          <p:cNvPr id="887" name="Google Shape;887;ga327065982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ada150abb0_0_1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360"/>
              </a:spcBef>
              <a:spcAft>
                <a:spcPts val="0"/>
              </a:spcAft>
              <a:buSzPts val="1400"/>
              <a:buFont typeface="Arial"/>
              <a:buChar char="●"/>
            </a:pPr>
            <a:r>
              <a:rPr lang="fi-FI" sz="1400">
                <a:highlight>
                  <a:srgbClr val="FFFF00"/>
                </a:highlight>
                <a:latin typeface="Arial"/>
                <a:ea typeface="Arial"/>
                <a:cs typeface="Arial"/>
                <a:sym typeface="Arial"/>
              </a:rPr>
              <a:t>Mihin kehitysvaiheisiin tässä toimeksiannossa olisi tarkoitus keskittyä? </a:t>
            </a:r>
            <a:endParaRPr sz="1400">
              <a:highlight>
                <a:srgbClr val="FFFF00"/>
              </a:highlight>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fi-FI" sz="1400">
                <a:latin typeface="Arial"/>
                <a:ea typeface="Arial"/>
                <a:cs typeface="Arial"/>
                <a:sym typeface="Arial"/>
              </a:rPr>
              <a:t>Kokonaisaikataulua voi miettiä myös sitä kautta, mitä kaupungin omista, yhteisistä projektointimalleista ollaan soveltamassa - ja mihin vaiheisiin tässä toimeksiannoissa olisi tarkoitus keskittyä?</a:t>
            </a:r>
            <a:endParaRPr sz="140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fi-FI" sz="1400">
                <a:latin typeface="Arial"/>
                <a:ea typeface="Arial"/>
                <a:cs typeface="Arial"/>
                <a:sym typeface="Arial"/>
              </a:rPr>
              <a:t>Esim. ohessa kuvattuna viitteellisesti / ylätasolla palvelumuotoilun projektointimalli 2.0, Ketterän kokeilun ja toteutuksen malli (KEHMET), skeä palveluhallinnan malli</a:t>
            </a:r>
            <a:endParaRPr sz="140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fi-FI" sz="1400">
                <a:latin typeface="Arial"/>
                <a:ea typeface="Arial"/>
                <a:cs typeface="Arial"/>
                <a:sym typeface="Arial"/>
              </a:rPr>
              <a:t>Tyypillisessä toimeksiannossa keskitytään 1-2 näistä vaiheista (hankesuunnittelman ottaessa kantaa projektien vaiheistukseen ja pidemmän aikavälin virstanpylväisiin)</a:t>
            </a:r>
            <a:endParaRPr sz="1400">
              <a:latin typeface="Arial"/>
              <a:ea typeface="Arial"/>
              <a:cs typeface="Arial"/>
              <a:sym typeface="Arial"/>
            </a:endParaRPr>
          </a:p>
        </p:txBody>
      </p:sp>
      <p:sp>
        <p:nvSpPr>
          <p:cNvPr id="903" name="Google Shape;903;gada150abb0_0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ada150abb0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24" name="Google Shape;724;gada150abb0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a4a21108ff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3" name="Google Shape;943;ga4a21108ff_0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fi-FI" sz="1400">
                <a:highlight>
                  <a:srgbClr val="FFFF00"/>
                </a:highlight>
              </a:rPr>
              <a:t>Jos/kun tiimi on jo tiedossa, käytä tätä kalvoa ydintiimin henkilöiden ja vastuiden kertaamiseen </a:t>
            </a:r>
            <a:endParaRPr sz="1400">
              <a:highlight>
                <a:srgbClr val="FFFF00"/>
              </a:highlight>
            </a:endParaRPr>
          </a:p>
          <a:p>
            <a:pPr marL="457200" lvl="0" indent="-317500" algn="l" rtl="0">
              <a:spcBef>
                <a:spcPts val="360"/>
              </a:spcBef>
              <a:spcAft>
                <a:spcPts val="0"/>
              </a:spcAft>
              <a:buClr>
                <a:schemeClr val="dk1"/>
              </a:buClr>
              <a:buSzPts val="1400"/>
              <a:buChar char="●"/>
            </a:pPr>
            <a:r>
              <a:rPr lang="fi-FI" sz="1400">
                <a:highlight>
                  <a:srgbClr val="FFFF00"/>
                </a:highlight>
              </a:rPr>
              <a:t>Jos koko tiimi ei ole vielä tiedossa (esim. yhteistyökumppanin kilpailuttaminen on edessä) käytä tätä kalvoa kaupungin puolesta työhön osallistuvan ydintiimin kuvailuun</a:t>
            </a:r>
            <a:endParaRPr sz="1400">
              <a:highlight>
                <a:srgbClr val="FFFF00"/>
              </a:highlight>
            </a:endParaRPr>
          </a:p>
          <a:p>
            <a:pPr marL="457200" lvl="0" indent="-317500" algn="l" rtl="0">
              <a:spcBef>
                <a:spcPts val="0"/>
              </a:spcBef>
              <a:spcAft>
                <a:spcPts val="0"/>
              </a:spcAft>
              <a:buClr>
                <a:schemeClr val="dk1"/>
              </a:buClr>
              <a:buSzPts val="1400"/>
              <a:buChar char="●"/>
            </a:pPr>
            <a:r>
              <a:rPr lang="fi-FI" sz="1400"/>
              <a:t>Ydintiimiin kuuluu aina ainakin yksi Helsingin kaupungin edustaja (tyypillisesti tuoteomistaja / projektipäällikkö)</a:t>
            </a:r>
            <a:endParaRPr sz="1400"/>
          </a:p>
          <a:p>
            <a:pPr marL="457200" lvl="0" indent="-317500" algn="l" rtl="0">
              <a:lnSpc>
                <a:spcPct val="100000"/>
              </a:lnSpc>
              <a:spcBef>
                <a:spcPts val="360"/>
              </a:spcBef>
              <a:spcAft>
                <a:spcPts val="0"/>
              </a:spcAft>
              <a:buSzPts val="1400"/>
              <a:buChar char="●"/>
            </a:pPr>
            <a:r>
              <a:rPr lang="fi-FI" sz="1400"/>
              <a:t>Ydintiimi voi olla monialainen, tai muodostua kokonaan muotoilijoista. Valinta riippuu mm. siitä, minkälaista asiaa ollaan ratkomassa.</a:t>
            </a:r>
            <a:endParaRPr sz="1400"/>
          </a:p>
          <a:p>
            <a:pPr marL="457200" lvl="0" indent="-317500" algn="l" rtl="0">
              <a:lnSpc>
                <a:spcPct val="100000"/>
              </a:lnSpc>
              <a:spcBef>
                <a:spcPts val="0"/>
              </a:spcBef>
              <a:spcAft>
                <a:spcPts val="0"/>
              </a:spcAft>
              <a:buSzPts val="1400"/>
              <a:buChar char="●"/>
            </a:pPr>
            <a:r>
              <a:rPr lang="fi-FI" sz="1400"/>
              <a:t>Ydintiimin koko voi olla pieni tai suuri mm. kehitettävän asian että budjetin mukaisesti</a:t>
            </a:r>
            <a:endParaRPr sz="1400"/>
          </a:p>
          <a:p>
            <a:pPr marL="457200" lvl="0" indent="-317500" algn="l" rtl="0">
              <a:lnSpc>
                <a:spcPct val="100000"/>
              </a:lnSpc>
              <a:spcBef>
                <a:spcPts val="0"/>
              </a:spcBef>
              <a:spcAft>
                <a:spcPts val="0"/>
              </a:spcAft>
              <a:buSzPts val="1400"/>
              <a:buChar char="●"/>
            </a:pPr>
            <a:r>
              <a:rPr lang="fi-FI" sz="1400"/>
              <a:t>Voit lisätä tai vähentää taulukon rivejä sen mukaan, kuinka pieni tai suuri tiimi on kyseessä</a:t>
            </a:r>
            <a:endParaRPr sz="1400"/>
          </a:p>
          <a:p>
            <a:pPr marL="0" lvl="0" indent="0" algn="l" rtl="0">
              <a:lnSpc>
                <a:spcPct val="100000"/>
              </a:lnSpc>
              <a:spcBef>
                <a:spcPts val="360"/>
              </a:spcBef>
              <a:spcAft>
                <a:spcPts val="0"/>
              </a:spcAft>
              <a:buSzPts val="1400"/>
              <a:buNone/>
            </a:pPr>
            <a:endParaRPr sz="1400"/>
          </a:p>
          <a:p>
            <a:pPr marL="0" lvl="0" indent="0" algn="l" rtl="0">
              <a:lnSpc>
                <a:spcPct val="100000"/>
              </a:lnSpc>
              <a:spcBef>
                <a:spcPts val="360"/>
              </a:spcBef>
              <a:spcAft>
                <a:spcPts val="0"/>
              </a:spcAft>
              <a:buSzPts val="1400"/>
              <a:buNone/>
            </a:pPr>
            <a:r>
              <a:rPr lang="fi-FI" sz="1400"/>
              <a:t>Ohessa esimerkkejä asiantuntijarooleista, joita kehitystyössä usein on mukana. Huomaathan, että kuvaukset ovat ylätasolla! Emme voi myöskään olettaa pelkän ammattinimekkeen perusteella jakavamme yhteistä käsitystä päävastuualeueista. Todellisuudessa tekijöillä on vahvuuksia ja painotuksia, joista on hyvä keskustella, mm. konkreettisin esimerkein. Näin hahmottuu täydempi kuva tiimin kyvykkyyksistä.</a:t>
            </a:r>
            <a:endParaRPr sz="1400"/>
          </a:p>
          <a:p>
            <a:pPr marL="0" lvl="0" indent="0" algn="l" rtl="0">
              <a:lnSpc>
                <a:spcPct val="100000"/>
              </a:lnSpc>
              <a:spcBef>
                <a:spcPts val="360"/>
              </a:spcBef>
              <a:spcAft>
                <a:spcPts val="0"/>
              </a:spcAft>
              <a:buSzPts val="1400"/>
              <a:buNone/>
            </a:pPr>
            <a:endParaRPr sz="1400"/>
          </a:p>
          <a:p>
            <a:pPr marL="457200" lvl="0" indent="-317500" algn="l" rtl="0">
              <a:lnSpc>
                <a:spcPct val="100000"/>
              </a:lnSpc>
              <a:spcBef>
                <a:spcPts val="360"/>
              </a:spcBef>
              <a:spcAft>
                <a:spcPts val="0"/>
              </a:spcAft>
              <a:buSzPts val="1400"/>
              <a:buChar char="●"/>
            </a:pPr>
            <a:r>
              <a:rPr lang="fi-FI" sz="1400" b="1"/>
              <a:t>Tuoteomistaja / projektipäällikkö</a:t>
            </a:r>
            <a:r>
              <a:rPr lang="fi-FI" sz="1400"/>
              <a:t> - Palvelun / hankkeen kokonaiskuva ja ohjaus</a:t>
            </a:r>
            <a:endParaRPr sz="1400"/>
          </a:p>
          <a:p>
            <a:pPr marL="0" lvl="0" indent="0" algn="l" rtl="0">
              <a:lnSpc>
                <a:spcPct val="100000"/>
              </a:lnSpc>
              <a:spcBef>
                <a:spcPts val="360"/>
              </a:spcBef>
              <a:spcAft>
                <a:spcPts val="0"/>
              </a:spcAft>
              <a:buSzPts val="1400"/>
              <a:buNone/>
            </a:pPr>
            <a:endParaRPr sz="1400"/>
          </a:p>
          <a:p>
            <a:pPr marL="457200" lvl="0" indent="-317500" algn="l" rtl="0">
              <a:lnSpc>
                <a:spcPct val="100000"/>
              </a:lnSpc>
              <a:spcBef>
                <a:spcPts val="0"/>
              </a:spcBef>
              <a:spcAft>
                <a:spcPts val="0"/>
              </a:spcAft>
              <a:buSzPts val="1400"/>
              <a:buChar char="●"/>
            </a:pPr>
            <a:r>
              <a:rPr lang="fi-FI" sz="1400" b="1"/>
              <a:t>Palvelumuotoilu</a:t>
            </a:r>
            <a:r>
              <a:rPr lang="fi-FI" sz="1400"/>
              <a:t> - Asiakkaan ja henkilöstön kokemus ja toimet palvelun eri vaiheissa</a:t>
            </a:r>
            <a:endParaRPr sz="1400"/>
          </a:p>
          <a:p>
            <a:pPr marL="457200" lvl="0" indent="-317500" algn="l" rtl="0">
              <a:lnSpc>
                <a:spcPct val="100000"/>
              </a:lnSpc>
              <a:spcBef>
                <a:spcPts val="0"/>
              </a:spcBef>
              <a:spcAft>
                <a:spcPts val="0"/>
              </a:spcAft>
              <a:buSzPts val="1400"/>
              <a:buChar char="●"/>
            </a:pPr>
            <a:r>
              <a:rPr lang="fi-FI" sz="1400" b="1"/>
              <a:t>UX/UI suunnittelija</a:t>
            </a:r>
            <a:r>
              <a:rPr lang="fi-FI" sz="1400"/>
              <a:t> - Käyttöliittymätason tavoitetila ja ratkaisut </a:t>
            </a:r>
            <a:endParaRPr sz="1400"/>
          </a:p>
          <a:p>
            <a:pPr marL="457200" lvl="0" indent="-317500" algn="l" rtl="0">
              <a:lnSpc>
                <a:spcPct val="100000"/>
              </a:lnSpc>
              <a:spcBef>
                <a:spcPts val="0"/>
              </a:spcBef>
              <a:spcAft>
                <a:spcPts val="0"/>
              </a:spcAft>
              <a:buClr>
                <a:schemeClr val="dk1"/>
              </a:buClr>
              <a:buSzPts val="1400"/>
              <a:buChar char="●"/>
            </a:pPr>
            <a:r>
              <a:rPr lang="fi-FI" sz="1400" b="1"/>
              <a:t>Sisältöstrategi / viestintävastaava</a:t>
            </a:r>
            <a:r>
              <a:rPr lang="fi-FI" sz="1400"/>
              <a:t> - Sisällön tavoitteet ja tuotantotavat</a:t>
            </a:r>
            <a:endParaRPr sz="1400"/>
          </a:p>
          <a:p>
            <a:pPr marL="457200" lvl="0" indent="-317500" algn="l" rtl="0">
              <a:lnSpc>
                <a:spcPct val="100000"/>
              </a:lnSpc>
              <a:spcBef>
                <a:spcPts val="0"/>
              </a:spcBef>
              <a:spcAft>
                <a:spcPts val="0"/>
              </a:spcAft>
              <a:buClr>
                <a:schemeClr val="dk1"/>
              </a:buClr>
              <a:buSzPts val="1400"/>
              <a:buChar char="●"/>
            </a:pPr>
            <a:r>
              <a:rPr lang="fi-FI" sz="1400" b="1"/>
              <a:t>Sisällöntuottaja / UX-copywriter </a:t>
            </a:r>
            <a:r>
              <a:rPr lang="fi-FI" sz="1400"/>
              <a:t>- Sanallisen aineiston luonti ja/tai ylläpito</a:t>
            </a:r>
            <a:endParaRPr sz="1400"/>
          </a:p>
          <a:p>
            <a:pPr marL="457200" lvl="0" indent="-317500" algn="l" rtl="0">
              <a:lnSpc>
                <a:spcPct val="100000"/>
              </a:lnSpc>
              <a:spcBef>
                <a:spcPts val="0"/>
              </a:spcBef>
              <a:spcAft>
                <a:spcPts val="0"/>
              </a:spcAft>
              <a:buClr>
                <a:schemeClr val="dk1"/>
              </a:buClr>
              <a:buSzPts val="1400"/>
              <a:buChar char="●"/>
            </a:pPr>
            <a:r>
              <a:rPr lang="fi-FI" sz="1400" b="1"/>
              <a:t>Sisustussuunnittelija / -arkkitehti</a:t>
            </a:r>
            <a:r>
              <a:rPr lang="fi-FI" sz="1400"/>
              <a:t> - Tilaratkaisujen ja kalustuksen tavoitteet ja toteutus</a:t>
            </a:r>
            <a:endParaRPr sz="1400"/>
          </a:p>
          <a:p>
            <a:pPr marL="0" lvl="0" indent="0" algn="l" rtl="0">
              <a:lnSpc>
                <a:spcPct val="100000"/>
              </a:lnSpc>
              <a:spcBef>
                <a:spcPts val="0"/>
              </a:spcBef>
              <a:spcAft>
                <a:spcPts val="0"/>
              </a:spcAft>
              <a:buSzPts val="1400"/>
              <a:buNone/>
            </a:pPr>
            <a:endParaRPr sz="1400"/>
          </a:p>
          <a:p>
            <a:pPr marL="457200" lvl="0" indent="-317500" algn="l" rtl="0">
              <a:lnSpc>
                <a:spcPct val="100000"/>
              </a:lnSpc>
              <a:spcBef>
                <a:spcPts val="0"/>
              </a:spcBef>
              <a:spcAft>
                <a:spcPts val="0"/>
              </a:spcAft>
              <a:buSzPts val="1400"/>
              <a:buChar char="●"/>
            </a:pPr>
            <a:r>
              <a:rPr lang="fi-FI" sz="1400" b="1"/>
              <a:t>IT-arkkitehdit </a:t>
            </a:r>
            <a:r>
              <a:rPr lang="fi-FI" sz="1400"/>
              <a:t>- Kokonaisarkkitehtuuri, ratkaisuarkkitehtuuri, tietovarannot</a:t>
            </a:r>
            <a:endParaRPr sz="1400"/>
          </a:p>
          <a:p>
            <a:pPr marL="457200" lvl="0" indent="-317500" algn="l" rtl="0">
              <a:lnSpc>
                <a:spcPct val="100000"/>
              </a:lnSpc>
              <a:spcBef>
                <a:spcPts val="0"/>
              </a:spcBef>
              <a:spcAft>
                <a:spcPts val="0"/>
              </a:spcAft>
              <a:buClr>
                <a:schemeClr val="dk1"/>
              </a:buClr>
              <a:buSzPts val="1400"/>
              <a:buChar char="●"/>
            </a:pPr>
            <a:r>
              <a:rPr lang="fi-FI" sz="1400" b="1"/>
              <a:t>Ohjelmistokehitys</a:t>
            </a:r>
            <a:r>
              <a:rPr lang="fi-FI" sz="1400"/>
              <a:t> - Tekninen toteutus ja/tai ylläpito, liiketoimintasäännöt käyttöliittymätasolla</a:t>
            </a:r>
            <a:endParaRPr sz="1400"/>
          </a:p>
          <a:p>
            <a:pPr marL="457200" lvl="0" indent="-317500" algn="l" rtl="0">
              <a:lnSpc>
                <a:spcPct val="100000"/>
              </a:lnSpc>
              <a:spcBef>
                <a:spcPts val="0"/>
              </a:spcBef>
              <a:spcAft>
                <a:spcPts val="0"/>
              </a:spcAft>
              <a:buSzPts val="1400"/>
              <a:buChar char="●"/>
            </a:pPr>
            <a:r>
              <a:rPr lang="fi-FI" sz="1400" b="1"/>
              <a:t>Data-analyytikko</a:t>
            </a:r>
            <a:r>
              <a:rPr lang="fi-FI" sz="1400"/>
              <a:t> - Tietovarantojen käsittely ja tulkinta </a:t>
            </a:r>
            <a:endParaRPr sz="1400"/>
          </a:p>
          <a:p>
            <a:pPr marL="457200" lvl="0" indent="-317500" algn="l" rtl="0">
              <a:lnSpc>
                <a:spcPct val="100000"/>
              </a:lnSpc>
              <a:spcBef>
                <a:spcPts val="0"/>
              </a:spcBef>
              <a:spcAft>
                <a:spcPts val="0"/>
              </a:spcAft>
              <a:buSzPts val="1400"/>
              <a:buChar char="●"/>
            </a:pPr>
            <a:r>
              <a:rPr lang="fi-FI" sz="1400" b="1"/>
              <a:t>Testaus </a:t>
            </a:r>
            <a:r>
              <a:rPr lang="fi-FI" sz="1400"/>
              <a:t>- Testiautomaatio, laadunvarmennus</a:t>
            </a:r>
            <a:endParaRPr sz="1400"/>
          </a:p>
          <a:p>
            <a:pPr marL="457200" lvl="0" indent="-317500" algn="l" rtl="0">
              <a:lnSpc>
                <a:spcPct val="100000"/>
              </a:lnSpc>
              <a:spcBef>
                <a:spcPts val="0"/>
              </a:spcBef>
              <a:spcAft>
                <a:spcPts val="0"/>
              </a:spcAft>
              <a:buSzPts val="1400"/>
              <a:buChar char="●"/>
            </a:pPr>
            <a:r>
              <a:rPr lang="fi-FI" sz="1400" b="1"/>
              <a:t>Auditointi</a:t>
            </a:r>
            <a:r>
              <a:rPr lang="fi-FI" sz="1400"/>
              <a:t> -  Saavutetavuus-auditointi, tietoturva-auditointi, …</a:t>
            </a:r>
            <a:endParaRPr sz="1400"/>
          </a:p>
          <a:p>
            <a:pPr marL="0" lvl="0" indent="0" algn="l" rtl="0">
              <a:lnSpc>
                <a:spcPct val="100000"/>
              </a:lnSpc>
              <a:spcBef>
                <a:spcPts val="360"/>
              </a:spcBef>
              <a:spcAft>
                <a:spcPts val="0"/>
              </a:spcAft>
              <a:buSzPts val="1400"/>
              <a:buNone/>
            </a:pPr>
            <a:endParaRPr sz="1400"/>
          </a:p>
          <a:p>
            <a:pPr marL="0" lvl="0" indent="0" algn="l" rtl="0">
              <a:lnSpc>
                <a:spcPct val="100000"/>
              </a:lnSpc>
              <a:spcBef>
                <a:spcPts val="360"/>
              </a:spcBef>
              <a:spcAft>
                <a:spcPts val="0"/>
              </a:spcAft>
              <a:buSzPts val="1400"/>
              <a:buNone/>
            </a:pPr>
            <a:r>
              <a:rPr lang="fi-FI" sz="1400"/>
              <a:t>UX = user experience, asiakaskokemus</a:t>
            </a:r>
            <a:endParaRPr sz="1400"/>
          </a:p>
          <a:p>
            <a:pPr marL="0" lvl="0" indent="0" algn="l" rtl="0">
              <a:lnSpc>
                <a:spcPct val="100000"/>
              </a:lnSpc>
              <a:spcBef>
                <a:spcPts val="360"/>
              </a:spcBef>
              <a:spcAft>
                <a:spcPts val="0"/>
              </a:spcAft>
              <a:buSzPts val="1400"/>
              <a:buNone/>
            </a:pPr>
            <a:r>
              <a:rPr lang="fi-FI" sz="1400"/>
              <a:t>UI = user interface, käyttöliittymä</a:t>
            </a:r>
            <a:endParaRPr sz="1400"/>
          </a:p>
          <a:p>
            <a:pPr marL="0" lvl="0" indent="0" algn="l" rtl="0">
              <a:lnSpc>
                <a:spcPct val="100000"/>
              </a:lnSpc>
              <a:spcBef>
                <a:spcPts val="360"/>
              </a:spcBef>
              <a:spcAft>
                <a:spcPts val="0"/>
              </a:spcAft>
              <a:buSzPts val="1400"/>
              <a:buNone/>
            </a:pPr>
            <a:r>
              <a:rPr lang="fi-FI" sz="1400"/>
              <a:t>ICT = Information and communication technology, </a:t>
            </a:r>
            <a:endParaRPr sz="1400"/>
          </a:p>
        </p:txBody>
      </p:sp>
      <p:sp>
        <p:nvSpPr>
          <p:cNvPr id="944" name="Google Shape;944;ga4a21108ff_0_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a9ba11daf4_0_3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3" name="Google Shape;953;ga9ba11daf4_0_3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360"/>
              </a:spcBef>
              <a:spcAft>
                <a:spcPts val="0"/>
              </a:spcAft>
              <a:buClr>
                <a:schemeClr val="dk1"/>
              </a:buClr>
              <a:buSzPts val="1400"/>
              <a:buChar char="●"/>
            </a:pPr>
            <a:r>
              <a:rPr lang="fi-FI" sz="1400">
                <a:highlight>
                  <a:srgbClr val="FFFF00"/>
                </a:highlight>
              </a:rPr>
              <a:t>Kuka toimii ohjausryhmässä - tai muussa tukevassa roolissa?</a:t>
            </a:r>
            <a:endParaRPr sz="1400"/>
          </a:p>
          <a:p>
            <a:pPr marL="457200" lvl="0" indent="-317500" algn="l" rtl="0">
              <a:lnSpc>
                <a:spcPct val="100000"/>
              </a:lnSpc>
              <a:spcBef>
                <a:spcPts val="0"/>
              </a:spcBef>
              <a:spcAft>
                <a:spcPts val="0"/>
              </a:spcAft>
              <a:buClr>
                <a:schemeClr val="dk1"/>
              </a:buClr>
              <a:buSzPts val="1400"/>
              <a:buChar char="●"/>
            </a:pPr>
            <a:r>
              <a:rPr lang="fi-FI" sz="1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Ohjausryhmän lisäksi tyypillisiä tukevia tahoja ovat mm.</a:t>
            </a:r>
            <a:endParaRPr sz="1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914400" lvl="1" indent="-228600" algn="l" rtl="0">
              <a:lnSpc>
                <a:spcPct val="100000"/>
              </a:lnSpc>
              <a:spcBef>
                <a:spcPts val="0"/>
              </a:spcBef>
              <a:spcAft>
                <a:spcPts val="0"/>
              </a:spcAft>
              <a:buClr>
                <a:schemeClr val="dk1"/>
              </a:buClr>
              <a:buSzPts val="1400"/>
              <a:buNone/>
            </a:pPr>
            <a:r>
              <a:rPr lang="fi-FI" sz="1400">
                <a:latin typeface="Arial"/>
                <a:ea typeface="Arial"/>
                <a:cs typeface="Arial"/>
                <a:sym typeface="Arial"/>
              </a:rPr>
              <a:t>→ </a:t>
            </a:r>
            <a:r>
              <a:rPr lang="fi-FI" sz="1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Osallisuusvastaava - asiantuntija-apua kaupunkilaisten rekrytointiin osallistamista varten</a:t>
            </a:r>
            <a:endParaRPr sz="1400"/>
          </a:p>
          <a:p>
            <a:pPr marL="914400" lvl="1" indent="-228600" algn="l" rtl="0">
              <a:lnSpc>
                <a:spcPct val="100000"/>
              </a:lnSpc>
              <a:spcBef>
                <a:spcPts val="0"/>
              </a:spcBef>
              <a:spcAft>
                <a:spcPts val="0"/>
              </a:spcAft>
              <a:buClr>
                <a:schemeClr val="dk1"/>
              </a:buClr>
              <a:buSzPts val="1400"/>
              <a:buNone/>
            </a:pPr>
            <a:r>
              <a:rPr lang="fi-FI" sz="1400">
                <a:latin typeface="Arial"/>
                <a:ea typeface="Arial"/>
                <a:cs typeface="Arial"/>
                <a:sym typeface="Arial"/>
              </a:rPr>
              <a:t>→ </a:t>
            </a:r>
            <a:r>
              <a:rPr lang="fi-FI" sz="1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HDS (Helsinki Design System) - suurin osa materiaaleista löytyy hds.hel.fi kautta, lisä</a:t>
            </a:r>
            <a:endParaRPr sz="1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914400" lvl="1" indent="-228600" algn="l" rtl="0">
              <a:lnSpc>
                <a:spcPct val="100000"/>
              </a:lnSpc>
              <a:spcBef>
                <a:spcPts val="0"/>
              </a:spcBef>
              <a:spcAft>
                <a:spcPts val="0"/>
              </a:spcAft>
              <a:buClr>
                <a:schemeClr val="dk1"/>
              </a:buClr>
              <a:buSzPts val="1400"/>
              <a:buNone/>
            </a:pPr>
            <a:r>
              <a:rPr lang="fi-FI" sz="1400">
                <a:latin typeface="Arial"/>
                <a:ea typeface="Arial"/>
                <a:cs typeface="Arial"/>
                <a:sym typeface="Arial"/>
              </a:rPr>
              <a:t>→ </a:t>
            </a:r>
            <a:r>
              <a:rPr lang="fi-FI" sz="1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ICT -edustajat - toimialakohtainen / kaupunkiyhteinen näkemys tietoteknisiin valintoihin ja allokointeihin</a:t>
            </a:r>
            <a:endParaRPr sz="1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endParaRPr>
          </a:p>
          <a:p>
            <a:pPr marL="914400" lvl="1" indent="-228600" algn="l" rtl="0">
              <a:lnSpc>
                <a:spcPct val="100000"/>
              </a:lnSpc>
              <a:spcBef>
                <a:spcPts val="0"/>
              </a:spcBef>
              <a:spcAft>
                <a:spcPts val="0"/>
              </a:spcAft>
              <a:buClr>
                <a:schemeClr val="dk1"/>
              </a:buClr>
              <a:buSzPts val="1400"/>
              <a:buNone/>
            </a:pPr>
            <a:r>
              <a:rPr lang="fi-FI" sz="1400">
                <a:latin typeface="Arial"/>
                <a:ea typeface="Arial"/>
                <a:cs typeface="Arial"/>
                <a:sym typeface="Arial"/>
              </a:rPr>
              <a:t>→ </a:t>
            </a:r>
            <a:r>
              <a:rPr lang="fi-FI" sz="1400"/>
              <a:t>Kehittämisen</a:t>
            </a:r>
            <a:r>
              <a:rPr lang="fi-FI" sz="1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tuki - Kanslian asiantuntija-apu kaupungin kehittäjille</a:t>
            </a:r>
            <a:endParaRPr sz="1400"/>
          </a:p>
          <a:p>
            <a:pPr marL="914400" lvl="1" indent="-228600" algn="l" rtl="0">
              <a:spcBef>
                <a:spcPts val="0"/>
              </a:spcBef>
              <a:spcAft>
                <a:spcPts val="0"/>
              </a:spcAft>
              <a:buClr>
                <a:schemeClr val="dk1"/>
              </a:buClr>
              <a:buSzPts val="1400"/>
              <a:buFont typeface="Arial"/>
              <a:buNone/>
            </a:pPr>
            <a:r>
              <a:rPr lang="fi-FI" sz="1400">
                <a:latin typeface="Arial"/>
                <a:ea typeface="Arial"/>
                <a:cs typeface="Arial"/>
                <a:sym typeface="Arial"/>
              </a:rPr>
              <a:t>→ </a:t>
            </a:r>
            <a:r>
              <a:rPr lang="fi-FI" sz="1400"/>
              <a:t>jne.</a:t>
            </a:r>
            <a:endParaRPr sz="1400"/>
          </a:p>
          <a:p>
            <a:pPr marL="457200" lvl="0" indent="0" algn="l" rtl="0">
              <a:spcBef>
                <a:spcPts val="600"/>
              </a:spcBef>
              <a:spcAft>
                <a:spcPts val="0"/>
              </a:spcAft>
              <a:buClr>
                <a:schemeClr val="dk1"/>
              </a:buClr>
              <a:buSzPts val="1100"/>
              <a:buFont typeface="Arial"/>
              <a:buNone/>
            </a:pPr>
            <a:endParaRPr sz="1400"/>
          </a:p>
          <a:p>
            <a:pPr marL="0" lvl="0" indent="0" algn="l" rtl="0">
              <a:lnSpc>
                <a:spcPct val="100000"/>
              </a:lnSpc>
              <a:spcBef>
                <a:spcPts val="360"/>
              </a:spcBef>
              <a:spcAft>
                <a:spcPts val="0"/>
              </a:spcAft>
              <a:buSzPts val="1400"/>
              <a:buNone/>
            </a:pPr>
            <a:endParaRPr sz="1400">
              <a:highlight>
                <a:srgbClr val="FFFF00"/>
              </a:highlight>
            </a:endParaRPr>
          </a:p>
        </p:txBody>
      </p:sp>
      <p:sp>
        <p:nvSpPr>
          <p:cNvPr id="954" name="Google Shape;954;ga9ba11daf4_0_3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b528f82e26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3" name="Google Shape;963;gb528f82e26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fi-FI" sz="1400">
                <a:highlight>
                  <a:srgbClr val="FFFF00"/>
                </a:highlight>
                <a:latin typeface="Arial"/>
                <a:ea typeface="Arial"/>
                <a:cs typeface="Arial"/>
                <a:sym typeface="Arial"/>
              </a:rPr>
              <a:t>Mitä tiedonlähteitä projektitiimi voi tarvittaessa / sovittaessa hyödyntää?</a:t>
            </a:r>
            <a:endParaRPr sz="1400">
              <a:highlight>
                <a:srgbClr val="FFFF00"/>
              </a:highlight>
              <a:latin typeface="Arial"/>
              <a:ea typeface="Arial"/>
              <a:cs typeface="Arial"/>
              <a:sym typeface="Arial"/>
            </a:endParaRPr>
          </a:p>
          <a:p>
            <a:pPr marL="914400" lvl="1" indent="-317500" algn="l" rtl="0">
              <a:spcBef>
                <a:spcPts val="400"/>
              </a:spcBef>
              <a:spcAft>
                <a:spcPts val="0"/>
              </a:spcAft>
              <a:buClr>
                <a:schemeClr val="dk1"/>
              </a:buClr>
              <a:buSzPts val="1400"/>
              <a:buChar char="○"/>
            </a:pPr>
            <a:r>
              <a:rPr lang="fi-FI" sz="1400">
                <a:latin typeface="Arial"/>
                <a:ea typeface="Arial"/>
                <a:cs typeface="Arial"/>
                <a:sym typeface="Arial"/>
              </a:rPr>
              <a:t>Onko käytettävissä verkkoanalytiikkaa tms. tiedonlähdettä, josta kehittämistarpeista ja kohderyhmän toiminnasta voidaan kerätä oppeja?</a:t>
            </a:r>
            <a:endParaRPr sz="1400">
              <a:latin typeface="Arial"/>
              <a:ea typeface="Arial"/>
              <a:cs typeface="Arial"/>
              <a:sym typeface="Arial"/>
            </a:endParaRPr>
          </a:p>
          <a:p>
            <a:pPr marL="914400" lvl="1" indent="-317500" algn="l" rtl="0">
              <a:lnSpc>
                <a:spcPct val="100000"/>
              </a:lnSpc>
              <a:spcBef>
                <a:spcPts val="400"/>
              </a:spcBef>
              <a:spcAft>
                <a:spcPts val="0"/>
              </a:spcAft>
              <a:buSzPts val="1400"/>
              <a:buFont typeface="Arial"/>
              <a:buChar char="○"/>
            </a:pPr>
            <a:r>
              <a:rPr lang="fi-FI" sz="1400">
                <a:latin typeface="Arial"/>
                <a:ea typeface="Arial"/>
                <a:cs typeface="Arial"/>
                <a:sym typeface="Arial"/>
              </a:rPr>
              <a:t>Mitä kautta kohderyhmän edustajia on aikaisemmin rekrytty osallistavaan suunnitteluun / suunnitelmien validointiin?</a:t>
            </a:r>
            <a:endParaRPr sz="1400">
              <a:latin typeface="Arial"/>
              <a:ea typeface="Arial"/>
              <a:cs typeface="Arial"/>
              <a:sym typeface="Arial"/>
            </a:endParaRPr>
          </a:p>
          <a:p>
            <a:pPr marL="914400" lvl="1" indent="-317500" algn="l" rtl="0">
              <a:lnSpc>
                <a:spcPct val="100000"/>
              </a:lnSpc>
              <a:spcBef>
                <a:spcPts val="400"/>
              </a:spcBef>
              <a:spcAft>
                <a:spcPts val="0"/>
              </a:spcAft>
              <a:buSzPts val="1400"/>
              <a:buFont typeface="Arial"/>
              <a:buChar char="○"/>
            </a:pPr>
            <a:r>
              <a:rPr lang="fi-FI" sz="1400">
                <a:latin typeface="Arial"/>
                <a:ea typeface="Arial"/>
                <a:cs typeface="Arial"/>
                <a:sym typeface="Arial"/>
              </a:rPr>
              <a:t>Ota tarvittaessa asiasta selvää esim. toimialasi / yksikkösi osallisuusvastaavalta</a:t>
            </a:r>
            <a:endParaRPr sz="1400">
              <a:latin typeface="Arial"/>
              <a:ea typeface="Arial"/>
              <a:cs typeface="Arial"/>
              <a:sym typeface="Arial"/>
            </a:endParaRPr>
          </a:p>
          <a:p>
            <a:pPr marL="457200" lvl="0" indent="-317500" algn="l" rtl="0">
              <a:lnSpc>
                <a:spcPct val="100000"/>
              </a:lnSpc>
              <a:spcBef>
                <a:spcPts val="400"/>
              </a:spcBef>
              <a:spcAft>
                <a:spcPts val="0"/>
              </a:spcAft>
              <a:buSzPts val="1400"/>
              <a:buFont typeface="Arial"/>
              <a:buChar char="●"/>
            </a:pPr>
            <a:r>
              <a:rPr lang="fi-FI" sz="1400">
                <a:latin typeface="Arial"/>
                <a:ea typeface="Arial"/>
                <a:cs typeface="Arial"/>
                <a:sym typeface="Arial"/>
              </a:rPr>
              <a:t>Tiedonlähteiden ja rekrytointikanavien tunnistaminen ja yhteyshenkilöiden nimeäminen helpottaa merkittävästi käytännön järjestelyitä!</a:t>
            </a:r>
            <a:endParaRPr sz="1400">
              <a:latin typeface="Arial"/>
              <a:ea typeface="Arial"/>
              <a:cs typeface="Arial"/>
              <a:sym typeface="Arial"/>
            </a:endParaRPr>
          </a:p>
          <a:p>
            <a:pPr marL="914400" lvl="0" indent="0" algn="l" rtl="0">
              <a:spcBef>
                <a:spcPts val="400"/>
              </a:spcBef>
              <a:spcAft>
                <a:spcPts val="0"/>
              </a:spcAft>
              <a:buNone/>
            </a:pPr>
            <a:endParaRPr sz="1400">
              <a:latin typeface="Arial"/>
              <a:ea typeface="Arial"/>
              <a:cs typeface="Arial"/>
              <a:sym typeface="Arial"/>
            </a:endParaRPr>
          </a:p>
          <a:p>
            <a:pPr marL="0" lvl="0" indent="0" algn="l" rtl="0">
              <a:lnSpc>
                <a:spcPct val="100000"/>
              </a:lnSpc>
              <a:spcBef>
                <a:spcPts val="400"/>
              </a:spcBef>
              <a:spcAft>
                <a:spcPts val="0"/>
              </a:spcAft>
              <a:buNone/>
            </a:pPr>
            <a:endParaRPr sz="1400">
              <a:latin typeface="Arial"/>
              <a:ea typeface="Arial"/>
              <a:cs typeface="Arial"/>
              <a:sym typeface="Arial"/>
            </a:endParaRPr>
          </a:p>
          <a:p>
            <a:pPr marL="0" lvl="0" indent="0" algn="l" rtl="0">
              <a:lnSpc>
                <a:spcPct val="100000"/>
              </a:lnSpc>
              <a:spcBef>
                <a:spcPts val="400"/>
              </a:spcBef>
              <a:spcAft>
                <a:spcPts val="0"/>
              </a:spcAft>
              <a:buNone/>
            </a:pPr>
            <a:endParaRPr sz="1400">
              <a:latin typeface="Arial"/>
              <a:ea typeface="Arial"/>
              <a:cs typeface="Arial"/>
              <a:sym typeface="Arial"/>
            </a:endParaRPr>
          </a:p>
          <a:p>
            <a:pPr marL="457200" lvl="0" indent="0" algn="l" rtl="0">
              <a:lnSpc>
                <a:spcPct val="100000"/>
              </a:lnSpc>
              <a:spcBef>
                <a:spcPts val="400"/>
              </a:spcBef>
              <a:spcAft>
                <a:spcPts val="400"/>
              </a:spcAft>
              <a:buNone/>
            </a:pPr>
            <a:endParaRPr sz="1400"/>
          </a:p>
        </p:txBody>
      </p:sp>
      <p:sp>
        <p:nvSpPr>
          <p:cNvPr id="964" name="Google Shape;964;gb528f82e26_0_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a9ba11daf4_0_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3" name="Google Shape;973;ga9ba11daf4_0_1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chemeClr val="dk1"/>
              </a:buClr>
              <a:buSzPts val="1400"/>
              <a:buChar char="•"/>
            </a:pPr>
            <a:r>
              <a:rPr lang="fi-FI" sz="1400">
                <a:highlight>
                  <a:srgbClr val="FFFF00"/>
                </a:highlight>
                <a:latin typeface="Arial"/>
                <a:ea typeface="Arial"/>
                <a:cs typeface="Arial"/>
                <a:sym typeface="Arial"/>
              </a:rPr>
              <a:t>Mitkä ovat ne 1-3 asiaa, jotka ainakin tulee tuottaa?</a:t>
            </a:r>
            <a:endParaRPr sz="1400">
              <a:latin typeface="Arial"/>
              <a:ea typeface="Arial"/>
              <a:cs typeface="Arial"/>
              <a:sym typeface="Arial"/>
            </a:endParaRPr>
          </a:p>
          <a:p>
            <a:pPr marL="457200" lvl="0" indent="457200" algn="l" rtl="0">
              <a:lnSpc>
                <a:spcPct val="100000"/>
              </a:lnSpc>
              <a:spcBef>
                <a:spcPts val="600"/>
              </a:spcBef>
              <a:spcAft>
                <a:spcPts val="0"/>
              </a:spcAft>
              <a:buNone/>
            </a:pPr>
            <a:r>
              <a:rPr lang="fi-FI" sz="1400">
                <a:latin typeface="Arial"/>
                <a:ea typeface="Arial"/>
                <a:cs typeface="Arial"/>
                <a:sym typeface="Arial"/>
              </a:rPr>
              <a:t>→ Lopputuotokset ovat niitä konkreettisia toimitettavia, joilla uskotaan tämänhetkistä kehitystarvetta, sekä tarvittavia päätöksiä parhaiten edistettävän</a:t>
            </a:r>
            <a:endParaRPr sz="1400">
              <a:latin typeface="Arial"/>
              <a:ea typeface="Arial"/>
              <a:cs typeface="Arial"/>
              <a:sym typeface="Arial"/>
            </a:endParaRPr>
          </a:p>
          <a:p>
            <a:pPr marL="457200" lvl="0" indent="457200" algn="l" rtl="0">
              <a:spcBef>
                <a:spcPts val="600"/>
              </a:spcBef>
              <a:spcAft>
                <a:spcPts val="0"/>
              </a:spcAft>
              <a:buClr>
                <a:schemeClr val="dk1"/>
              </a:buClr>
              <a:buSzPts val="1100"/>
              <a:buFont typeface="Arial"/>
              <a:buNone/>
            </a:pPr>
            <a:r>
              <a:rPr lang="fi-FI" sz="1400">
                <a:latin typeface="Arial"/>
                <a:ea typeface="Arial"/>
                <a:cs typeface="Arial"/>
                <a:sym typeface="Arial"/>
              </a:rPr>
              <a:t>→ Loputtoman pitkän listan laatiminen todennäköisesti paisuttaa budjettia tai heikentää toimitettavan työn laatua</a:t>
            </a:r>
            <a:endParaRPr sz="1400">
              <a:latin typeface="Arial"/>
              <a:ea typeface="Arial"/>
              <a:cs typeface="Arial"/>
              <a:sym typeface="Arial"/>
            </a:endParaRPr>
          </a:p>
          <a:p>
            <a:pPr marL="457200" lvl="0" indent="457200" algn="l" rtl="0">
              <a:lnSpc>
                <a:spcPct val="100000"/>
              </a:lnSpc>
              <a:spcBef>
                <a:spcPts val="600"/>
              </a:spcBef>
              <a:spcAft>
                <a:spcPts val="0"/>
              </a:spcAft>
              <a:buNone/>
            </a:pPr>
            <a:r>
              <a:rPr lang="fi-FI" sz="1400">
                <a:latin typeface="Arial"/>
                <a:ea typeface="Arial"/>
                <a:cs typeface="Arial"/>
                <a:sym typeface="Arial"/>
              </a:rPr>
              <a:t>→ Priorisointipäätöksien perustelu ja tekeminen ei ole aina kivutonta, mutta auttaa resurssien tehokkaammassa käytössä</a:t>
            </a:r>
            <a:endParaRPr sz="1400">
              <a:latin typeface="Arial"/>
              <a:ea typeface="Arial"/>
              <a:cs typeface="Arial"/>
              <a:sym typeface="Arial"/>
            </a:endParaRPr>
          </a:p>
          <a:p>
            <a:pPr marL="914400" lvl="1" indent="-228600" algn="l" rtl="0">
              <a:spcBef>
                <a:spcPts val="600"/>
              </a:spcBef>
              <a:spcAft>
                <a:spcPts val="0"/>
              </a:spcAft>
              <a:buClr>
                <a:schemeClr val="dk1"/>
              </a:buClr>
              <a:buSzPts val="1400"/>
              <a:buNone/>
            </a:pPr>
            <a:r>
              <a:rPr lang="fi-FI" sz="1400">
                <a:latin typeface="Arial"/>
                <a:ea typeface="Arial"/>
                <a:cs typeface="Arial"/>
                <a:sym typeface="Arial"/>
              </a:rPr>
              <a:t>→ Anna muotoilubriiffiin tutustuville asiantuntijoille mahdollisuus haastaa ja/tai täydentää ehdotusta</a:t>
            </a:r>
            <a:endParaRPr sz="1400">
              <a:latin typeface="Arial"/>
              <a:ea typeface="Arial"/>
              <a:cs typeface="Arial"/>
              <a:sym typeface="Arial"/>
            </a:endParaRPr>
          </a:p>
          <a:p>
            <a:pPr marL="914400" lvl="1" indent="-228600" algn="l" rtl="0">
              <a:spcBef>
                <a:spcPts val="600"/>
              </a:spcBef>
              <a:spcAft>
                <a:spcPts val="0"/>
              </a:spcAft>
              <a:buSzPts val="1400"/>
              <a:buNone/>
            </a:pPr>
            <a:r>
              <a:rPr lang="fi-FI" sz="1400">
                <a:latin typeface="Arial"/>
                <a:ea typeface="Arial"/>
                <a:cs typeface="Arial"/>
                <a:sym typeface="Arial"/>
              </a:rPr>
              <a:t>→ Voi hyvin olla, että määritelmät muuttuvat projektin aikaan - tällöin tulee asiasta tehdä selkeä keskustelu ja muutospäätös</a:t>
            </a:r>
            <a:endParaRPr sz="1400">
              <a:latin typeface="Arial"/>
              <a:ea typeface="Arial"/>
              <a:cs typeface="Arial"/>
              <a:sym typeface="Arial"/>
            </a:endParaRPr>
          </a:p>
          <a:p>
            <a:pPr marL="914400" lvl="1" indent="-228600" algn="l" rtl="0">
              <a:spcBef>
                <a:spcPts val="600"/>
              </a:spcBef>
              <a:spcAft>
                <a:spcPts val="0"/>
              </a:spcAft>
              <a:buSzPts val="1400"/>
              <a:buNone/>
            </a:pPr>
            <a:r>
              <a:rPr lang="fi-FI" sz="1400">
                <a:latin typeface="Arial"/>
                <a:ea typeface="Arial"/>
                <a:cs typeface="Arial"/>
                <a:sym typeface="Arial"/>
              </a:rPr>
              <a:t>→ Tuoteomistajalla / projektipäälliköllä on tyypillisesti lopullinen veto-oikeus ja vastuu päätöksenteosta, kehitystiimin ja ohjausryhmän tukemana</a:t>
            </a:r>
            <a:endParaRPr sz="1400">
              <a:latin typeface="Arial"/>
              <a:ea typeface="Arial"/>
              <a:cs typeface="Arial"/>
              <a:sym typeface="Arial"/>
            </a:endParaRPr>
          </a:p>
          <a:p>
            <a:pPr marL="457200" lvl="0" indent="-317500" algn="l" rtl="0">
              <a:lnSpc>
                <a:spcPct val="100000"/>
              </a:lnSpc>
              <a:spcBef>
                <a:spcPts val="600"/>
              </a:spcBef>
              <a:spcAft>
                <a:spcPts val="0"/>
              </a:spcAft>
              <a:buClr>
                <a:schemeClr val="dk1"/>
              </a:buClr>
              <a:buSzPts val="1400"/>
              <a:buFont typeface="Arial"/>
              <a:buChar char="•"/>
            </a:pPr>
            <a:r>
              <a:rPr lang="fi-FI" sz="1400">
                <a:latin typeface="Arial"/>
                <a:ea typeface="Arial"/>
                <a:cs typeface="Arial"/>
                <a:sym typeface="Arial"/>
              </a:rPr>
              <a:t>Selkeät painotukset auttavat tunnistamaan ne asiat, joista halutaan tiukankin paikan tullen pitää kiinni</a:t>
            </a:r>
            <a:endParaRPr sz="1400">
              <a:latin typeface="Arial"/>
              <a:ea typeface="Arial"/>
              <a:cs typeface="Arial"/>
              <a:sym typeface="Arial"/>
            </a:endParaRPr>
          </a:p>
          <a:p>
            <a:pPr marL="914400" lvl="1" indent="-228600" algn="l" rtl="0">
              <a:spcBef>
                <a:spcPts val="600"/>
              </a:spcBef>
              <a:spcAft>
                <a:spcPts val="0"/>
              </a:spcAft>
              <a:buSzPts val="1400"/>
              <a:buNone/>
            </a:pPr>
            <a:r>
              <a:rPr lang="fi-FI" sz="1400">
                <a:latin typeface="Arial"/>
                <a:ea typeface="Arial"/>
                <a:cs typeface="Arial"/>
                <a:sym typeface="Arial"/>
              </a:rPr>
              <a:t>→ Kuvittele, että olisit aloittamassa seuraavaa työvaihetta. Mitkä ovat kriittiset tuotokset, joiden pohjalta jo tehtyä työtä voidaan parhaiten jatkaa?</a:t>
            </a:r>
            <a:endParaRPr sz="1400">
              <a:latin typeface="Arial"/>
              <a:ea typeface="Arial"/>
              <a:cs typeface="Arial"/>
              <a:sym typeface="Arial"/>
            </a:endParaRPr>
          </a:p>
          <a:p>
            <a:pPr marL="914400" lvl="1" indent="-228600" algn="l" rtl="0">
              <a:spcBef>
                <a:spcPts val="600"/>
              </a:spcBef>
              <a:spcAft>
                <a:spcPts val="0"/>
              </a:spcAft>
              <a:buSzPts val="1400"/>
              <a:buNone/>
            </a:pPr>
            <a:r>
              <a:rPr lang="fi-FI" sz="1400">
                <a:latin typeface="Arial"/>
                <a:ea typeface="Arial"/>
                <a:cs typeface="Arial"/>
                <a:sym typeface="Arial"/>
              </a:rPr>
              <a:t>→ Sanalliset kuvaukset riittävät harvoin yksin luomaan </a:t>
            </a:r>
            <a:r>
              <a:rPr lang="fi-FI" sz="1400" u="sng">
                <a:latin typeface="Arial"/>
                <a:ea typeface="Arial"/>
                <a:cs typeface="Arial"/>
                <a:sym typeface="Arial"/>
              </a:rPr>
              <a:t>yhteistä käsitystä</a:t>
            </a:r>
            <a:r>
              <a:rPr lang="fi-FI" sz="1400">
                <a:latin typeface="Arial"/>
                <a:ea typeface="Arial"/>
                <a:cs typeface="Arial"/>
                <a:sym typeface="Arial"/>
              </a:rPr>
              <a:t> siitä, minkälainen (tai tasoinen) kuvaus tarvittaisiin</a:t>
            </a:r>
            <a:endParaRPr sz="1400">
              <a:latin typeface="Arial"/>
              <a:ea typeface="Arial"/>
              <a:cs typeface="Arial"/>
              <a:sym typeface="Arial"/>
            </a:endParaRPr>
          </a:p>
          <a:p>
            <a:pPr marL="914400" lvl="1" indent="-228600" algn="l" rtl="0">
              <a:spcBef>
                <a:spcPts val="600"/>
              </a:spcBef>
              <a:spcAft>
                <a:spcPts val="0"/>
              </a:spcAft>
              <a:buSzPts val="1400"/>
              <a:buNone/>
            </a:pPr>
            <a:r>
              <a:rPr lang="fi-FI" sz="1400">
                <a:latin typeface="Arial"/>
                <a:ea typeface="Arial"/>
                <a:cs typeface="Arial"/>
                <a:sym typeface="Arial"/>
              </a:rPr>
              <a:t>→ Työn aloituksesta neuvoteltaessa ja sitä aloittaessa on hyvä käytäntö käydä konkreettisin esimerkein läpi odotuksia puolin ja toisin: “kun sanot [....], mitä tarkoitat?”</a:t>
            </a:r>
            <a:endParaRPr sz="1400">
              <a:latin typeface="Arial"/>
              <a:ea typeface="Arial"/>
              <a:cs typeface="Arial"/>
              <a:sym typeface="Arial"/>
            </a:endParaRPr>
          </a:p>
          <a:p>
            <a:pPr marL="0" lvl="0" indent="0" algn="l" rtl="0">
              <a:lnSpc>
                <a:spcPct val="100000"/>
              </a:lnSpc>
              <a:spcBef>
                <a:spcPts val="600"/>
              </a:spcBef>
              <a:spcAft>
                <a:spcPts val="0"/>
              </a:spcAft>
              <a:buNone/>
            </a:pPr>
            <a:endParaRPr/>
          </a:p>
        </p:txBody>
      </p:sp>
      <p:sp>
        <p:nvSpPr>
          <p:cNvPr id="974" name="Google Shape;974;ga9ba11daf4_0_1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ade6fc49ee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3" name="Google Shape;983;gade6fc49ee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chemeClr val="dk1"/>
              </a:buClr>
              <a:buSzPts val="1400"/>
              <a:buChar char="•"/>
            </a:pPr>
            <a:r>
              <a:rPr lang="fi-FI" sz="1400">
                <a:latin typeface="Arial"/>
                <a:ea typeface="Arial"/>
                <a:cs typeface="Arial"/>
                <a:sym typeface="Arial"/>
              </a:rPr>
              <a:t>Ohessa esimerkkejä (!) väli- ja lopputtuotoksista, joita voit hyödyntää priorisoitua lopputuotokset-listausta laatiessasi</a:t>
            </a:r>
            <a:endParaRPr sz="1400">
              <a:latin typeface="Arial"/>
              <a:ea typeface="Arial"/>
              <a:cs typeface="Arial"/>
              <a:sym typeface="Arial"/>
            </a:endParaRPr>
          </a:p>
          <a:p>
            <a:pPr marL="914400" lvl="1" indent="-228600" algn="l" rtl="0">
              <a:lnSpc>
                <a:spcPct val="100000"/>
              </a:lnSpc>
              <a:spcBef>
                <a:spcPts val="0"/>
              </a:spcBef>
              <a:spcAft>
                <a:spcPts val="0"/>
              </a:spcAft>
              <a:buClr>
                <a:schemeClr val="dk1"/>
              </a:buClr>
              <a:buSzPts val="1400"/>
              <a:buFont typeface="Arial"/>
              <a:buNone/>
            </a:pPr>
            <a:r>
              <a:rPr lang="fi-FI" sz="1400">
                <a:latin typeface="Arial"/>
                <a:ea typeface="Arial"/>
                <a:cs typeface="Arial"/>
                <a:sym typeface="Arial"/>
              </a:rPr>
              <a:t>- kuvauksessa hyödynnetty palvelumuotoilun projektointimalli 2.0 (kokonaisvaltaisen uudistuksen käynnistämiseksi) - voi kuitenkin olla, että laatimasi toimeksianto ei vastaa oheisen mallin soveltamisen edellytyksiä</a:t>
            </a:r>
            <a:endParaRPr sz="1400">
              <a:latin typeface="Arial"/>
              <a:ea typeface="Arial"/>
              <a:cs typeface="Arial"/>
              <a:sym typeface="Arial"/>
            </a:endParaRPr>
          </a:p>
          <a:p>
            <a:pPr marL="457200" lvl="0" indent="-317500" algn="l" rtl="0">
              <a:lnSpc>
                <a:spcPct val="100000"/>
              </a:lnSpc>
              <a:spcBef>
                <a:spcPts val="0"/>
              </a:spcBef>
              <a:spcAft>
                <a:spcPts val="0"/>
              </a:spcAft>
              <a:buClr>
                <a:schemeClr val="dk1"/>
              </a:buClr>
              <a:buSzPts val="1400"/>
              <a:buFont typeface="Arial"/>
              <a:buChar char="•"/>
            </a:pPr>
            <a:r>
              <a:rPr lang="fi-FI" sz="1400">
                <a:highlight>
                  <a:srgbClr val="FFFF00"/>
                </a:highlight>
                <a:latin typeface="Arial"/>
                <a:ea typeface="Arial"/>
                <a:cs typeface="Arial"/>
                <a:sym typeface="Arial"/>
              </a:rPr>
              <a:t>Hyödynnä adjektiiveja sanallisia kuvauksia luodessasi</a:t>
            </a:r>
            <a:endParaRPr sz="1400">
              <a:highlight>
                <a:srgbClr val="FFFF00"/>
              </a:highlight>
              <a:latin typeface="Arial"/>
              <a:ea typeface="Arial"/>
              <a:cs typeface="Arial"/>
              <a:sym typeface="Arial"/>
            </a:endParaRPr>
          </a:p>
          <a:p>
            <a:pPr marL="457200" lvl="0" indent="-317500" algn="l" rtl="0">
              <a:lnSpc>
                <a:spcPct val="100000"/>
              </a:lnSpc>
              <a:spcBef>
                <a:spcPts val="0"/>
              </a:spcBef>
              <a:spcAft>
                <a:spcPts val="0"/>
              </a:spcAft>
              <a:buClr>
                <a:schemeClr val="dk1"/>
              </a:buClr>
              <a:buSzPts val="1400"/>
              <a:buFont typeface="Arial"/>
              <a:buChar char="•"/>
            </a:pPr>
            <a:r>
              <a:rPr lang="fi-FI" sz="1400">
                <a:highlight>
                  <a:srgbClr val="FFFF00"/>
                </a:highlight>
                <a:latin typeface="Arial"/>
                <a:ea typeface="Arial"/>
                <a:cs typeface="Arial"/>
                <a:sym typeface="Arial"/>
              </a:rPr>
              <a:t>Voit myös kertoa suoraan, minkälaiseen käyttötarkoitukseen lopputuotosta haetaan</a:t>
            </a:r>
            <a:endParaRPr sz="1400">
              <a:highlight>
                <a:srgbClr val="FFFF00"/>
              </a:highlight>
              <a:latin typeface="Arial"/>
              <a:ea typeface="Arial"/>
              <a:cs typeface="Arial"/>
              <a:sym typeface="Arial"/>
            </a:endParaRPr>
          </a:p>
          <a:p>
            <a:pPr marL="457200" lvl="0" indent="-317500" algn="l" rtl="0">
              <a:lnSpc>
                <a:spcPct val="100000"/>
              </a:lnSpc>
              <a:spcBef>
                <a:spcPts val="0"/>
              </a:spcBef>
              <a:spcAft>
                <a:spcPts val="0"/>
              </a:spcAft>
              <a:buClr>
                <a:schemeClr val="dk1"/>
              </a:buClr>
              <a:buSzPts val="1400"/>
              <a:buFont typeface="Arial"/>
              <a:buChar char="•"/>
            </a:pPr>
            <a:r>
              <a:rPr lang="fi-FI" sz="1400">
                <a:latin typeface="Arial"/>
                <a:ea typeface="Arial"/>
                <a:cs typeface="Arial"/>
                <a:sym typeface="Arial"/>
              </a:rPr>
              <a:t>Esim. “Ylätason” kuvauksien ja “hahmotelmien” tavoitteena on tyypillisesti jokin (tai useampi) seuraavista: </a:t>
            </a:r>
            <a:endParaRPr sz="1400">
              <a:latin typeface="Arial"/>
              <a:ea typeface="Arial"/>
              <a:cs typeface="Arial"/>
              <a:sym typeface="Arial"/>
            </a:endParaRPr>
          </a:p>
          <a:p>
            <a:pPr marL="914400" lvl="1" indent="-228600" algn="l" rtl="0">
              <a:lnSpc>
                <a:spcPct val="100000"/>
              </a:lnSpc>
              <a:spcBef>
                <a:spcPts val="0"/>
              </a:spcBef>
              <a:spcAft>
                <a:spcPts val="0"/>
              </a:spcAft>
              <a:buClr>
                <a:schemeClr val="dk1"/>
              </a:buClr>
              <a:buSzPts val="1400"/>
              <a:buFont typeface="Arial"/>
              <a:buNone/>
            </a:pPr>
            <a:r>
              <a:rPr lang="fi-FI" sz="1400">
                <a:latin typeface="Arial"/>
                <a:ea typeface="Arial"/>
                <a:cs typeface="Arial"/>
                <a:sym typeface="Arial"/>
              </a:rPr>
              <a:t>- inspiroida, herättää keskustelua</a:t>
            </a:r>
            <a:endParaRPr sz="1400">
              <a:latin typeface="Arial"/>
              <a:ea typeface="Arial"/>
              <a:cs typeface="Arial"/>
              <a:sym typeface="Arial"/>
            </a:endParaRPr>
          </a:p>
          <a:p>
            <a:pPr marL="914400" lvl="1" indent="-228600" algn="l" rtl="0">
              <a:lnSpc>
                <a:spcPct val="100000"/>
              </a:lnSpc>
              <a:spcBef>
                <a:spcPts val="0"/>
              </a:spcBef>
              <a:spcAft>
                <a:spcPts val="0"/>
              </a:spcAft>
              <a:buClr>
                <a:schemeClr val="dk1"/>
              </a:buClr>
              <a:buSzPts val="1400"/>
              <a:buFont typeface="Arial"/>
              <a:buNone/>
            </a:pPr>
            <a:r>
              <a:rPr lang="fi-FI" sz="1400">
                <a:latin typeface="Arial"/>
                <a:ea typeface="Arial"/>
                <a:cs typeface="Arial"/>
                <a:sym typeface="Arial"/>
              </a:rPr>
              <a:t>- mahdollistaa nopea iterointi (tehdään luonnos -&gt; katsotaan, mikä toimii ja mikä ei -&gt; uusi versio -&gt; katsotaan, mikä toimii ja mikä ei -&gt; uusi versio -&gt; ...)</a:t>
            </a:r>
            <a:endParaRPr sz="1400">
              <a:latin typeface="Arial"/>
              <a:ea typeface="Arial"/>
              <a:cs typeface="Arial"/>
              <a:sym typeface="Arial"/>
            </a:endParaRPr>
          </a:p>
          <a:p>
            <a:pPr marL="914400" lvl="1" indent="-228600" algn="l" rtl="0">
              <a:lnSpc>
                <a:spcPct val="100000"/>
              </a:lnSpc>
              <a:spcBef>
                <a:spcPts val="0"/>
              </a:spcBef>
              <a:spcAft>
                <a:spcPts val="0"/>
              </a:spcAft>
              <a:buClr>
                <a:schemeClr val="dk1"/>
              </a:buClr>
              <a:buSzPts val="1400"/>
              <a:buFont typeface="Arial"/>
              <a:buNone/>
            </a:pPr>
            <a:r>
              <a:rPr lang="fi-FI" sz="1400">
                <a:latin typeface="Arial"/>
                <a:ea typeface="Arial"/>
                <a:cs typeface="Arial"/>
                <a:sym typeface="Arial"/>
              </a:rPr>
              <a:t>- kuvata tärkein / tyypillisin / tavoitelluin polku</a:t>
            </a:r>
            <a:endParaRPr sz="1400">
              <a:latin typeface="Arial"/>
              <a:ea typeface="Arial"/>
              <a:cs typeface="Arial"/>
              <a:sym typeface="Arial"/>
            </a:endParaRPr>
          </a:p>
          <a:p>
            <a:pPr marL="914400" lvl="1" indent="-228600" algn="l" rtl="0">
              <a:lnSpc>
                <a:spcPct val="100000"/>
              </a:lnSpc>
              <a:spcBef>
                <a:spcPts val="0"/>
              </a:spcBef>
              <a:spcAft>
                <a:spcPts val="0"/>
              </a:spcAft>
              <a:buClr>
                <a:schemeClr val="dk1"/>
              </a:buClr>
              <a:buSzPts val="1400"/>
              <a:buFont typeface="Arial"/>
              <a:buNone/>
            </a:pPr>
            <a:r>
              <a:rPr lang="fi-FI" sz="1400">
                <a:latin typeface="Arial"/>
                <a:ea typeface="Arial"/>
                <a:cs typeface="Arial"/>
                <a:sym typeface="Arial"/>
              </a:rPr>
              <a:t>- varmistaa, että päätös suunnan vahvistamisesta tehdään ennen kuin tunteja palaa yksityiskohtien ratkomiseen </a:t>
            </a:r>
            <a:endParaRPr sz="1400">
              <a:latin typeface="Arial"/>
              <a:ea typeface="Arial"/>
              <a:cs typeface="Arial"/>
              <a:sym typeface="Arial"/>
            </a:endParaRPr>
          </a:p>
          <a:p>
            <a:pPr marL="914400" lvl="1" indent="-228600" algn="l" rtl="0">
              <a:lnSpc>
                <a:spcPct val="100000"/>
              </a:lnSpc>
              <a:spcBef>
                <a:spcPts val="0"/>
              </a:spcBef>
              <a:spcAft>
                <a:spcPts val="0"/>
              </a:spcAft>
              <a:buClr>
                <a:schemeClr val="dk1"/>
              </a:buClr>
              <a:buSzPts val="1400"/>
              <a:buNone/>
            </a:pPr>
            <a:r>
              <a:rPr lang="fi-FI" sz="1400">
                <a:latin typeface="Arial"/>
                <a:ea typeface="Arial"/>
                <a:cs typeface="Arial"/>
                <a:sym typeface="Arial"/>
              </a:rPr>
              <a:t>- sisällyttää hahmotelman luomisen edellyttämän näkökulma työhön edes kevyellä tasolla</a:t>
            </a:r>
            <a:endParaRPr sz="1400">
              <a:latin typeface="Arial"/>
              <a:ea typeface="Arial"/>
              <a:cs typeface="Arial"/>
              <a:sym typeface="Arial"/>
            </a:endParaRPr>
          </a:p>
          <a:p>
            <a:pPr marL="457200" lvl="0" indent="-317500" algn="l" rtl="0">
              <a:lnSpc>
                <a:spcPct val="100000"/>
              </a:lnSpc>
              <a:spcBef>
                <a:spcPts val="0"/>
              </a:spcBef>
              <a:spcAft>
                <a:spcPts val="0"/>
              </a:spcAft>
              <a:buClr>
                <a:schemeClr val="dk1"/>
              </a:buClr>
              <a:buSzPts val="1400"/>
              <a:buFont typeface="Arial"/>
              <a:buChar char="•"/>
            </a:pPr>
            <a:r>
              <a:rPr lang="fi-FI" sz="1400">
                <a:latin typeface="Arial"/>
                <a:ea typeface="Arial"/>
                <a:cs typeface="Arial"/>
                <a:sym typeface="Arial"/>
              </a:rPr>
              <a:t>Esim. “yksityiskohtaisten” suunnitelmien ja kuvauksien tavoitteena on tyypillisesti jokin (tai useampi) seuraavista:</a:t>
            </a:r>
            <a:endParaRPr sz="1400">
              <a:latin typeface="Arial"/>
              <a:ea typeface="Arial"/>
              <a:cs typeface="Arial"/>
              <a:sym typeface="Arial"/>
            </a:endParaRPr>
          </a:p>
          <a:p>
            <a:pPr marL="914400" lvl="1" indent="-228600" algn="l" rtl="0">
              <a:lnSpc>
                <a:spcPct val="100000"/>
              </a:lnSpc>
              <a:spcBef>
                <a:spcPts val="0"/>
              </a:spcBef>
              <a:spcAft>
                <a:spcPts val="0"/>
              </a:spcAft>
              <a:buClr>
                <a:schemeClr val="dk1"/>
              </a:buClr>
              <a:buSzPts val="1400"/>
              <a:buFont typeface="Arial"/>
              <a:buNone/>
            </a:pPr>
            <a:r>
              <a:rPr lang="fi-FI" sz="1400">
                <a:latin typeface="Arial"/>
                <a:ea typeface="Arial"/>
                <a:cs typeface="Arial"/>
                <a:sym typeface="Arial"/>
              </a:rPr>
              <a:t>- tehdä rajauksia ja valintoja</a:t>
            </a:r>
            <a:endParaRPr sz="1400">
              <a:latin typeface="Arial"/>
              <a:ea typeface="Arial"/>
              <a:cs typeface="Arial"/>
              <a:sym typeface="Arial"/>
            </a:endParaRPr>
          </a:p>
          <a:p>
            <a:pPr marL="914400" lvl="1" indent="-228600" algn="l" rtl="0">
              <a:lnSpc>
                <a:spcPct val="100000"/>
              </a:lnSpc>
              <a:spcBef>
                <a:spcPts val="0"/>
              </a:spcBef>
              <a:spcAft>
                <a:spcPts val="0"/>
              </a:spcAft>
              <a:buClr>
                <a:schemeClr val="dk1"/>
              </a:buClr>
              <a:buSzPts val="1400"/>
              <a:buFont typeface="Arial"/>
              <a:buNone/>
            </a:pPr>
            <a:r>
              <a:rPr lang="fi-FI" sz="1400">
                <a:latin typeface="Arial"/>
                <a:ea typeface="Arial"/>
                <a:cs typeface="Arial"/>
                <a:sym typeface="Arial"/>
              </a:rPr>
              <a:t>- valmistella toteutusta mm. käsittelemällä käyttöliittymien eri tiloja (esim. ennen kun tietoa on syötetty, virhetilat, …)  ja yksityiskohtia tarkemmin</a:t>
            </a:r>
            <a:endParaRPr sz="1400">
              <a:latin typeface="Arial"/>
              <a:ea typeface="Arial"/>
              <a:cs typeface="Arial"/>
              <a:sym typeface="Arial"/>
            </a:endParaRPr>
          </a:p>
          <a:p>
            <a:pPr marL="914400" lvl="1" indent="-228600" algn="l" rtl="0">
              <a:lnSpc>
                <a:spcPct val="100000"/>
              </a:lnSpc>
              <a:spcBef>
                <a:spcPts val="0"/>
              </a:spcBef>
              <a:spcAft>
                <a:spcPts val="0"/>
              </a:spcAft>
              <a:buClr>
                <a:schemeClr val="dk1"/>
              </a:buClr>
              <a:buSzPts val="1400"/>
              <a:buFont typeface="Arial"/>
              <a:buNone/>
            </a:pPr>
            <a:r>
              <a:rPr lang="fi-FI" sz="1400">
                <a:latin typeface="Arial"/>
                <a:ea typeface="Arial"/>
                <a:cs typeface="Arial"/>
                <a:sym typeface="Arial"/>
              </a:rPr>
              <a:t>- haastaa yleisiä oleittamia, ymmärtää syy- ja seuraussuhteita syvällisemmin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ade6fc49ee_0_1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1" name="Google Shape;1031;gade6fc49ee_0_13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chemeClr val="dk1"/>
              </a:buClr>
              <a:buSzPts val="1400"/>
              <a:buChar char="•"/>
            </a:pPr>
            <a:r>
              <a:rPr lang="fi-FI" sz="1400">
                <a:latin typeface="Arial"/>
                <a:ea typeface="Arial"/>
                <a:cs typeface="Arial"/>
                <a:sym typeface="Arial"/>
              </a:rPr>
              <a:t>Ohessa lyhyt, ei kattava (!) sanasto, jos muotoilu- ja/tai digikehityksessä usein käytetyt termit ovat yhä uusia</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a9ba11daf4_0_3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3" name="Google Shape;1043;ga9ba11daf4_0_3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chemeClr val="dk1"/>
              </a:buClr>
              <a:buSzPts val="1400"/>
              <a:buChar char="•"/>
            </a:pPr>
            <a:r>
              <a:rPr lang="fi-FI" sz="1400">
                <a:highlight>
                  <a:srgbClr val="FFFF00"/>
                </a:highlight>
                <a:latin typeface="Arial"/>
                <a:ea typeface="Arial"/>
                <a:cs typeface="Arial"/>
                <a:sym typeface="Arial"/>
              </a:rPr>
              <a:t>Mihin toimeksiannossa ei tarvitse / tule ottaa kantaa? Miksi?</a:t>
            </a:r>
            <a:endParaRPr sz="1400">
              <a:latin typeface="Arial"/>
              <a:ea typeface="Arial"/>
              <a:cs typeface="Arial"/>
              <a:sym typeface="Arial"/>
            </a:endParaRPr>
          </a:p>
          <a:p>
            <a:pPr marL="457200" lvl="0" indent="-317500" algn="l" rtl="0">
              <a:lnSpc>
                <a:spcPct val="100000"/>
              </a:lnSpc>
              <a:spcBef>
                <a:spcPts val="600"/>
              </a:spcBef>
              <a:spcAft>
                <a:spcPts val="0"/>
              </a:spcAft>
              <a:buClr>
                <a:schemeClr val="dk1"/>
              </a:buClr>
              <a:buSzPts val="1400"/>
              <a:buChar char="•"/>
            </a:pPr>
            <a:r>
              <a:rPr lang="fi-FI" sz="1400">
                <a:latin typeface="Arial"/>
                <a:ea typeface="Arial"/>
                <a:cs typeface="Arial"/>
                <a:sym typeface="Arial"/>
              </a:rPr>
              <a:t>Rajaus auttaa pitämään työmäärän kohtuullisena</a:t>
            </a:r>
            <a:endParaRPr sz="1400">
              <a:latin typeface="Arial"/>
              <a:ea typeface="Arial"/>
              <a:cs typeface="Arial"/>
              <a:sym typeface="Arial"/>
            </a:endParaRPr>
          </a:p>
          <a:p>
            <a:pPr marL="457200" lvl="0" indent="-317500" algn="l" rtl="0">
              <a:lnSpc>
                <a:spcPct val="100000"/>
              </a:lnSpc>
              <a:spcBef>
                <a:spcPts val="600"/>
              </a:spcBef>
              <a:spcAft>
                <a:spcPts val="0"/>
              </a:spcAft>
              <a:buSzPts val="1400"/>
              <a:buFont typeface="Arial"/>
              <a:buChar char="•"/>
            </a:pPr>
            <a:r>
              <a:rPr lang="fi-FI" sz="1400">
                <a:latin typeface="Arial"/>
                <a:ea typeface="Arial"/>
                <a:cs typeface="Arial"/>
                <a:sym typeface="Arial"/>
              </a:rPr>
              <a:t>Rajaus auttaa täydentäämän mielikuvaa siitä, mitä odotuksia lopputuotoksiin liittyy</a:t>
            </a:r>
            <a:endParaRPr sz="1400">
              <a:latin typeface="Arial"/>
              <a:ea typeface="Arial"/>
              <a:cs typeface="Arial"/>
              <a:sym typeface="Arial"/>
            </a:endParaRPr>
          </a:p>
          <a:p>
            <a:pPr marL="457200" lvl="0" indent="-317500" algn="l" rtl="0">
              <a:lnSpc>
                <a:spcPct val="100000"/>
              </a:lnSpc>
              <a:spcBef>
                <a:spcPts val="600"/>
              </a:spcBef>
              <a:spcAft>
                <a:spcPts val="0"/>
              </a:spcAft>
              <a:buSzPts val="1400"/>
              <a:buFont typeface="Arial"/>
              <a:buChar char="•"/>
            </a:pPr>
            <a:r>
              <a:rPr lang="fi-FI" sz="1400">
                <a:latin typeface="Arial"/>
                <a:ea typeface="Arial"/>
                <a:cs typeface="Arial"/>
                <a:sym typeface="Arial"/>
              </a:rPr>
              <a:t>Rajauksen luominen vaatii ajatusta siitä, miten laajempaa kehitystyötä kannattaa osittaa verrattain itsenäisiksi osiksi - ja missä järjestyksessä näitä kannattaa edistää, jotta opimme nopeasti ja tekeminen pysyy tehokkaana</a:t>
            </a:r>
            <a:endParaRPr sz="1400">
              <a:latin typeface="Arial"/>
              <a:ea typeface="Arial"/>
              <a:cs typeface="Arial"/>
              <a:sym typeface="Arial"/>
            </a:endParaRPr>
          </a:p>
          <a:p>
            <a:pPr marL="457200" lvl="0" indent="-317500" algn="l" rtl="0">
              <a:lnSpc>
                <a:spcPct val="100000"/>
              </a:lnSpc>
              <a:spcBef>
                <a:spcPts val="600"/>
              </a:spcBef>
              <a:spcAft>
                <a:spcPts val="0"/>
              </a:spcAft>
              <a:buClr>
                <a:schemeClr val="dk1"/>
              </a:buClr>
              <a:buSzPts val="1400"/>
              <a:buChar char="•"/>
            </a:pPr>
            <a:r>
              <a:rPr lang="fi-FI" sz="1400">
                <a:latin typeface="Arial"/>
                <a:ea typeface="Arial"/>
                <a:cs typeface="Arial"/>
                <a:sym typeface="Arial"/>
              </a:rPr>
              <a:t>Jotkin rajaukset ovat helpommin sanottuja kuin toteutettuja: Voikin olla, että työtä edistettäessä joudutaan ottamaan ainakin olettamusten tasolla kantaa asioihin, jotka aluperin oli rajattu toimeksiannon ulkopuolelle</a:t>
            </a:r>
            <a:endParaRPr/>
          </a:p>
          <a:p>
            <a:pPr marL="0" lvl="0" indent="0" algn="l" rtl="0">
              <a:lnSpc>
                <a:spcPct val="100000"/>
              </a:lnSpc>
              <a:spcBef>
                <a:spcPts val="360"/>
              </a:spcBef>
              <a:spcAft>
                <a:spcPts val="0"/>
              </a:spcAft>
              <a:buSzPts val="1400"/>
              <a:buNone/>
            </a:pPr>
            <a:endParaRPr sz="1400">
              <a:highlight>
                <a:srgbClr val="FFFF00"/>
              </a:highlight>
              <a:latin typeface="Arial"/>
              <a:ea typeface="Arial"/>
              <a:cs typeface="Arial"/>
              <a:sym typeface="Arial"/>
            </a:endParaRPr>
          </a:p>
        </p:txBody>
      </p:sp>
      <p:sp>
        <p:nvSpPr>
          <p:cNvPr id="1044" name="Google Shape;1044;ga9ba11daf4_0_3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a327065982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1" name="Google Shape;1051;ga327065982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chemeClr val="dk1"/>
              </a:buClr>
              <a:buSzPts val="1400"/>
              <a:buChar char="●"/>
            </a:pPr>
            <a:r>
              <a:rPr lang="fi-FI" sz="1400">
                <a:highlight>
                  <a:srgbClr val="FFFF00"/>
                </a:highlight>
                <a:latin typeface="Arial"/>
                <a:ea typeface="Arial"/>
                <a:cs typeface="Arial"/>
                <a:sym typeface="Arial"/>
              </a:rPr>
              <a:t>Mitä tähän toimeksiantoon tulee pystyä / kannattaa investoida?</a:t>
            </a:r>
            <a:endParaRPr sz="1400">
              <a:latin typeface="Arial"/>
              <a:ea typeface="Arial"/>
              <a:cs typeface="Arial"/>
              <a:sym typeface="Arial"/>
            </a:endParaRPr>
          </a:p>
          <a:p>
            <a:pPr marL="457200" lvl="0" indent="-317500" algn="l" rtl="0">
              <a:lnSpc>
                <a:spcPct val="100000"/>
              </a:lnSpc>
              <a:spcBef>
                <a:spcPts val="600"/>
              </a:spcBef>
              <a:spcAft>
                <a:spcPts val="0"/>
              </a:spcAft>
              <a:buSzPts val="1400"/>
              <a:buFont typeface="Arial"/>
              <a:buChar char="●"/>
            </a:pPr>
            <a:r>
              <a:rPr lang="fi-FI" sz="1400">
                <a:latin typeface="Arial"/>
                <a:ea typeface="Arial"/>
                <a:cs typeface="Arial"/>
                <a:sym typeface="Arial"/>
              </a:rPr>
              <a:t>Mitä kustannuksia työn edistämisestä syntyy?</a:t>
            </a:r>
            <a:endParaRPr sz="1400">
              <a:latin typeface="Arial"/>
              <a:ea typeface="Arial"/>
              <a:cs typeface="Arial"/>
              <a:sym typeface="Arial"/>
            </a:endParaRPr>
          </a:p>
        </p:txBody>
      </p:sp>
      <p:sp>
        <p:nvSpPr>
          <p:cNvPr id="1052" name="Google Shape;1052;ga327065982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gade6fc49ee_0_13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9" name="Google Shape;1059;gade6fc49ee_0_13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chemeClr val="dk1"/>
              </a:buClr>
              <a:buSzPts val="1400"/>
              <a:buChar char="●"/>
            </a:pPr>
            <a:r>
              <a:rPr lang="fi-FI" sz="1400">
                <a:highlight>
                  <a:srgbClr val="FFFF00"/>
                </a:highlight>
                <a:latin typeface="Arial"/>
                <a:ea typeface="Arial"/>
                <a:cs typeface="Arial"/>
                <a:sym typeface="Arial"/>
              </a:rPr>
              <a:t>Mihin tiedostoihin toimeksiantoa aloittavien henkilöiden tulee ehdottomasti tutustua?</a:t>
            </a:r>
            <a:endParaRPr sz="1400">
              <a:latin typeface="Arial"/>
              <a:ea typeface="Arial"/>
              <a:cs typeface="Arial"/>
              <a:sym typeface="Arial"/>
            </a:endParaRPr>
          </a:p>
          <a:p>
            <a:pPr marL="457200" lvl="0" indent="-317500" algn="l" rtl="0">
              <a:lnSpc>
                <a:spcPct val="100000"/>
              </a:lnSpc>
              <a:spcBef>
                <a:spcPts val="600"/>
              </a:spcBef>
              <a:spcAft>
                <a:spcPts val="0"/>
              </a:spcAft>
              <a:buSzPts val="1400"/>
              <a:buFont typeface="Arial"/>
              <a:buChar char="●"/>
            </a:pPr>
            <a:r>
              <a:rPr lang="fi-FI" sz="1400">
                <a:latin typeface="Arial"/>
                <a:ea typeface="Arial"/>
                <a:cs typeface="Arial"/>
                <a:sym typeface="Arial"/>
              </a:rPr>
              <a:t>Nostathan esille keskeisiä dokumentteja, joihin tiimin odotetaan tutustuvan toimeksiannon alussa, esim.</a:t>
            </a:r>
            <a:endParaRPr sz="1400">
              <a:latin typeface="Arial"/>
              <a:ea typeface="Arial"/>
              <a:cs typeface="Arial"/>
              <a:sym typeface="Arial"/>
            </a:endParaRPr>
          </a:p>
          <a:p>
            <a:pPr marL="914400" lvl="1" indent="-317500" algn="l" rtl="0">
              <a:lnSpc>
                <a:spcPct val="100000"/>
              </a:lnSpc>
              <a:spcBef>
                <a:spcPts val="600"/>
              </a:spcBef>
              <a:spcAft>
                <a:spcPts val="0"/>
              </a:spcAft>
              <a:buSzPts val="1400"/>
              <a:buFont typeface="Arial"/>
              <a:buChar char="○"/>
            </a:pPr>
            <a:r>
              <a:rPr lang="fi-FI" sz="1400">
                <a:latin typeface="Arial"/>
                <a:ea typeface="Arial"/>
                <a:cs typeface="Arial"/>
                <a:sym typeface="Arial"/>
              </a:rPr>
              <a:t>Asiakasymmärrys </a:t>
            </a:r>
            <a:endParaRPr sz="1400">
              <a:latin typeface="Arial"/>
              <a:ea typeface="Arial"/>
              <a:cs typeface="Arial"/>
              <a:sym typeface="Arial"/>
            </a:endParaRPr>
          </a:p>
          <a:p>
            <a:pPr marL="914400" lvl="1" indent="-317500" algn="l" rtl="0">
              <a:lnSpc>
                <a:spcPct val="100000"/>
              </a:lnSpc>
              <a:spcBef>
                <a:spcPts val="600"/>
              </a:spcBef>
              <a:spcAft>
                <a:spcPts val="0"/>
              </a:spcAft>
              <a:buSzPts val="1400"/>
              <a:buFont typeface="Arial"/>
              <a:buChar char="○"/>
            </a:pPr>
            <a:r>
              <a:rPr lang="fi-FI" sz="1400">
                <a:latin typeface="Arial"/>
                <a:ea typeface="Arial"/>
                <a:cs typeface="Arial"/>
                <a:sym typeface="Arial"/>
              </a:rPr>
              <a:t>Tekninen ympäristö </a:t>
            </a:r>
            <a:endParaRPr sz="1400">
              <a:latin typeface="Arial"/>
              <a:ea typeface="Arial"/>
              <a:cs typeface="Arial"/>
              <a:sym typeface="Arial"/>
            </a:endParaRPr>
          </a:p>
          <a:p>
            <a:pPr marL="914400" lvl="1" indent="-317500" algn="l" rtl="0">
              <a:lnSpc>
                <a:spcPct val="100000"/>
              </a:lnSpc>
              <a:spcBef>
                <a:spcPts val="600"/>
              </a:spcBef>
              <a:spcAft>
                <a:spcPts val="0"/>
              </a:spcAft>
              <a:buSzPts val="1400"/>
              <a:buFont typeface="Arial"/>
              <a:buChar char="○"/>
            </a:pPr>
            <a:r>
              <a:rPr lang="fi-FI" sz="1400">
                <a:latin typeface="Arial"/>
                <a:ea typeface="Arial"/>
                <a:cs typeface="Arial"/>
                <a:sym typeface="Arial"/>
              </a:rPr>
              <a:t>Aikaisemmat projektivaiheet</a:t>
            </a:r>
            <a:endParaRPr sz="1400">
              <a:latin typeface="Arial"/>
              <a:ea typeface="Arial"/>
              <a:cs typeface="Arial"/>
              <a:sym typeface="Arial"/>
            </a:endParaRPr>
          </a:p>
          <a:p>
            <a:pPr marL="914400" lvl="1" indent="-317500" algn="l" rtl="0">
              <a:lnSpc>
                <a:spcPct val="100000"/>
              </a:lnSpc>
              <a:spcBef>
                <a:spcPts val="600"/>
              </a:spcBef>
              <a:spcAft>
                <a:spcPts val="0"/>
              </a:spcAft>
              <a:buSzPts val="1400"/>
              <a:buFont typeface="Arial"/>
              <a:buChar char="○"/>
            </a:pPr>
            <a:r>
              <a:rPr lang="fi-FI" sz="1400">
                <a:latin typeface="Arial"/>
                <a:ea typeface="Arial"/>
                <a:cs typeface="Arial"/>
                <a:sym typeface="Arial"/>
              </a:rPr>
              <a:t>jne.</a:t>
            </a:r>
            <a:endParaRPr sz="1400">
              <a:latin typeface="Arial"/>
              <a:ea typeface="Arial"/>
              <a:cs typeface="Arial"/>
              <a:sym typeface="Arial"/>
            </a:endParaRPr>
          </a:p>
          <a:p>
            <a:pPr marL="457200" lvl="0" indent="-317500" algn="l" rtl="0">
              <a:lnSpc>
                <a:spcPct val="100000"/>
              </a:lnSpc>
              <a:spcBef>
                <a:spcPts val="600"/>
              </a:spcBef>
              <a:spcAft>
                <a:spcPts val="0"/>
              </a:spcAft>
              <a:buSzPts val="1400"/>
              <a:buFont typeface="Arial"/>
              <a:buChar char="●"/>
            </a:pPr>
            <a:r>
              <a:rPr lang="fi-FI" sz="1400">
                <a:latin typeface="Arial"/>
                <a:ea typeface="Arial"/>
                <a:cs typeface="Arial"/>
                <a:sym typeface="Arial"/>
              </a:rPr>
              <a:t>Jos kahlattavaa aineistoa on paljon, voitte sopia yhteisestä läpikäyntisessiosta, esim. seuraavalla mallilla:</a:t>
            </a:r>
            <a:endParaRPr sz="1400">
              <a:latin typeface="Arial"/>
              <a:ea typeface="Arial"/>
              <a:cs typeface="Arial"/>
              <a:sym typeface="Arial"/>
            </a:endParaRPr>
          </a:p>
          <a:p>
            <a:pPr marL="914400" lvl="1" indent="-317500" algn="l" rtl="0">
              <a:lnSpc>
                <a:spcPct val="100000"/>
              </a:lnSpc>
              <a:spcBef>
                <a:spcPts val="600"/>
              </a:spcBef>
              <a:spcAft>
                <a:spcPts val="0"/>
              </a:spcAft>
              <a:buSzPts val="1400"/>
              <a:buFont typeface="Arial"/>
              <a:buChar char="○"/>
            </a:pPr>
            <a:r>
              <a:rPr lang="fi-FI" sz="1400">
                <a:latin typeface="Arial"/>
                <a:ea typeface="Arial"/>
                <a:cs typeface="Arial"/>
                <a:sym typeface="Arial"/>
              </a:rPr>
              <a:t>toimeksiannosta vastaava tiimi käy priorisoidut materiaalit alustavasti läpi ennen yhteistä läpikäyntiä</a:t>
            </a:r>
            <a:endParaRPr sz="1400">
              <a:latin typeface="Arial"/>
              <a:ea typeface="Arial"/>
              <a:cs typeface="Arial"/>
              <a:sym typeface="Arial"/>
            </a:endParaRPr>
          </a:p>
          <a:p>
            <a:pPr marL="914400" lvl="1" indent="-317500" algn="l" rtl="0">
              <a:lnSpc>
                <a:spcPct val="100000"/>
              </a:lnSpc>
              <a:spcBef>
                <a:spcPts val="600"/>
              </a:spcBef>
              <a:spcAft>
                <a:spcPts val="0"/>
              </a:spcAft>
              <a:buSzPts val="1400"/>
              <a:buFont typeface="Arial"/>
              <a:buChar char="○"/>
            </a:pPr>
            <a:r>
              <a:rPr lang="fi-FI" sz="1400">
                <a:latin typeface="Arial"/>
                <a:ea typeface="Arial"/>
                <a:cs typeface="Arial"/>
                <a:sym typeface="Arial"/>
              </a:rPr>
              <a:t>toimeksinannosta vastaava ja/tai asianomaiset kertaavat tilaisuudessa keskeiset löydökset ja opit</a:t>
            </a:r>
            <a:endParaRPr sz="1400">
              <a:latin typeface="Arial"/>
              <a:ea typeface="Arial"/>
              <a:cs typeface="Arial"/>
              <a:sym typeface="Arial"/>
            </a:endParaRPr>
          </a:p>
          <a:p>
            <a:pPr marL="914400" lvl="1" indent="-317500" algn="l" rtl="0">
              <a:lnSpc>
                <a:spcPct val="100000"/>
              </a:lnSpc>
              <a:spcBef>
                <a:spcPts val="600"/>
              </a:spcBef>
              <a:spcAft>
                <a:spcPts val="0"/>
              </a:spcAft>
              <a:buSzPts val="1400"/>
              <a:buFont typeface="Arial"/>
              <a:buChar char="○"/>
            </a:pPr>
            <a:r>
              <a:rPr lang="fi-FI" sz="1400">
                <a:latin typeface="Arial"/>
                <a:ea typeface="Arial"/>
                <a:cs typeface="Arial"/>
                <a:sym typeface="Arial"/>
              </a:rPr>
              <a:t>toimeksiannosta vastaava tiimi kysyy tarkentavia kysymyksiä</a:t>
            </a:r>
            <a:endParaRPr sz="1400">
              <a:latin typeface="Arial"/>
              <a:ea typeface="Arial"/>
              <a:cs typeface="Arial"/>
              <a:sym typeface="Arial"/>
            </a:endParaRPr>
          </a:p>
          <a:p>
            <a:pPr marL="0" lvl="0" indent="0" algn="l" rtl="0">
              <a:lnSpc>
                <a:spcPct val="100000"/>
              </a:lnSpc>
              <a:spcBef>
                <a:spcPts val="600"/>
              </a:spcBef>
              <a:spcAft>
                <a:spcPts val="0"/>
              </a:spcAft>
              <a:buSzPts val="1400"/>
              <a:buNone/>
            </a:pPr>
            <a:endParaRPr sz="1400">
              <a:latin typeface="Arial"/>
              <a:ea typeface="Arial"/>
              <a:cs typeface="Arial"/>
              <a:sym typeface="Arial"/>
            </a:endParaRPr>
          </a:p>
        </p:txBody>
      </p:sp>
      <p:sp>
        <p:nvSpPr>
          <p:cNvPr id="1060" name="Google Shape;1060;gade6fc49ee_0_13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a9ba11daf4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9" name="Google Shape;1069;ga9ba11daf4_0_3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fi-FI" sz="1400">
                <a:highlight>
                  <a:srgbClr val="FFFF00"/>
                </a:highlight>
                <a:latin typeface="Arial"/>
                <a:ea typeface="Arial"/>
                <a:cs typeface="Arial"/>
                <a:sym typeface="Arial"/>
              </a:rPr>
              <a:t>Kuka vastaa muotoilubriiffistä herääviin kysymyksiin? </a:t>
            </a:r>
            <a:endParaRPr sz="1400">
              <a:highlight>
                <a:srgbClr val="FFFF00"/>
              </a:highlight>
              <a:latin typeface="Arial"/>
              <a:ea typeface="Arial"/>
              <a:cs typeface="Arial"/>
              <a:sym typeface="Arial"/>
            </a:endParaRPr>
          </a:p>
          <a:p>
            <a:pPr marL="457200" lvl="0" indent="-317500" algn="l" rtl="0">
              <a:spcBef>
                <a:spcPts val="0"/>
              </a:spcBef>
              <a:spcAft>
                <a:spcPts val="0"/>
              </a:spcAft>
              <a:buClr>
                <a:schemeClr val="dk1"/>
              </a:buClr>
              <a:buSzPts val="1400"/>
              <a:buChar char="•"/>
            </a:pPr>
            <a:r>
              <a:rPr lang="fi-FI" sz="1400">
                <a:latin typeface="Arial"/>
                <a:ea typeface="Arial"/>
                <a:cs typeface="Arial"/>
                <a:sym typeface="Arial"/>
              </a:rPr>
              <a:t>Lisää nimi tähän, niin mahdolliseen toimeksiantoon tutustuvat tekijät tietävät, keneen ottaa yhteyttä!</a:t>
            </a:r>
            <a:endParaRPr sz="1400">
              <a:latin typeface="Arial"/>
              <a:ea typeface="Arial"/>
              <a:cs typeface="Arial"/>
              <a:sym typeface="Arial"/>
            </a:endParaRPr>
          </a:p>
          <a:p>
            <a:pPr marL="0" lvl="0" indent="0" algn="l" rtl="0">
              <a:lnSpc>
                <a:spcPct val="100000"/>
              </a:lnSpc>
              <a:spcBef>
                <a:spcPts val="360"/>
              </a:spcBef>
              <a:spcAft>
                <a:spcPts val="0"/>
              </a:spcAft>
              <a:buSzPts val="1400"/>
              <a:buNone/>
            </a:pPr>
            <a:endParaRPr/>
          </a:p>
        </p:txBody>
      </p:sp>
      <p:sp>
        <p:nvSpPr>
          <p:cNvPr id="1070" name="Google Shape;1070;ga9ba11daf4_0_3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ada150abb0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32" name="Google Shape;732;gada150abb0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b528f82e26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1" name="Google Shape;741;gb528f82e26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b528f82e26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58" name="Google Shape;758;gb528f82e26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ada150abb0_0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78" name="Google Shape;778;gada150abb0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a9ba11daf4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ga9ba11daf4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chemeClr val="dk1"/>
              </a:buClr>
              <a:buSzPts val="1400"/>
              <a:buChar char="•"/>
            </a:pPr>
            <a:r>
              <a:rPr lang="fi-FI" sz="1400">
                <a:highlight>
                  <a:srgbClr val="FFFF00"/>
                </a:highlight>
                <a:latin typeface="Arial"/>
                <a:ea typeface="Arial"/>
                <a:cs typeface="Arial"/>
                <a:sym typeface="Arial"/>
              </a:rPr>
              <a:t>Mistä toimeksiannossa on kyse? </a:t>
            </a:r>
            <a:endParaRPr sz="1400">
              <a:latin typeface="Arial"/>
              <a:ea typeface="Arial"/>
              <a:cs typeface="Arial"/>
              <a:sym typeface="Arial"/>
            </a:endParaRPr>
          </a:p>
          <a:p>
            <a:pPr marL="457200" lvl="0" indent="-317500" algn="l" rtl="0">
              <a:lnSpc>
                <a:spcPct val="100000"/>
              </a:lnSpc>
              <a:spcBef>
                <a:spcPts val="600"/>
              </a:spcBef>
              <a:spcAft>
                <a:spcPts val="0"/>
              </a:spcAft>
              <a:buClr>
                <a:schemeClr val="dk1"/>
              </a:buClr>
              <a:buSzPts val="1400"/>
              <a:buFont typeface="Arial"/>
              <a:buChar char="•"/>
            </a:pPr>
            <a:r>
              <a:rPr lang="fi-FI" sz="1400">
                <a:latin typeface="Arial"/>
                <a:ea typeface="Arial"/>
                <a:cs typeface="Arial"/>
                <a:sym typeface="Arial"/>
              </a:rPr>
              <a:t>Esittele toimeksianto muutamalla lauseella</a:t>
            </a:r>
            <a:endParaRPr sz="1400">
              <a:latin typeface="Arial"/>
              <a:ea typeface="Arial"/>
              <a:cs typeface="Arial"/>
              <a:sym typeface="Arial"/>
            </a:endParaRPr>
          </a:p>
          <a:p>
            <a:pPr marL="914400" lvl="1" indent="-228600" algn="l" rtl="0">
              <a:lnSpc>
                <a:spcPct val="100000"/>
              </a:lnSpc>
              <a:spcBef>
                <a:spcPts val="600"/>
              </a:spcBef>
              <a:spcAft>
                <a:spcPts val="0"/>
              </a:spcAft>
              <a:buClr>
                <a:schemeClr val="dk1"/>
              </a:buClr>
              <a:buSzPts val="1400"/>
              <a:buFont typeface="Arial"/>
              <a:buNone/>
            </a:pPr>
            <a:r>
              <a:rPr lang="fi-FI" sz="1400">
                <a:latin typeface="Arial"/>
                <a:ea typeface="Arial"/>
                <a:cs typeface="Arial"/>
                <a:sym typeface="Arial"/>
              </a:rPr>
              <a:t>→ Kiteyttäminen voi olla helpompaa tehdä viimeisenä asiana, kun olet täyttänyt työpohjan muut osiot</a:t>
            </a:r>
            <a:endParaRPr sz="1400">
              <a:latin typeface="Arial"/>
              <a:ea typeface="Arial"/>
              <a:cs typeface="Arial"/>
              <a:sym typeface="Arial"/>
            </a:endParaRPr>
          </a:p>
          <a:p>
            <a:pPr marL="457200" lvl="0" indent="-317500" algn="l" rtl="0">
              <a:lnSpc>
                <a:spcPct val="100000"/>
              </a:lnSpc>
              <a:spcBef>
                <a:spcPts val="600"/>
              </a:spcBef>
              <a:spcAft>
                <a:spcPts val="0"/>
              </a:spcAft>
              <a:buClr>
                <a:schemeClr val="dk1"/>
              </a:buClr>
              <a:buSzPts val="1400"/>
              <a:buFont typeface="Arial"/>
              <a:buChar char="•"/>
            </a:pPr>
            <a:r>
              <a:rPr lang="fi-FI" sz="1400">
                <a:latin typeface="Arial"/>
                <a:ea typeface="Arial"/>
                <a:cs typeface="Arial"/>
                <a:sym typeface="Arial"/>
              </a:rPr>
              <a:t>Kirjoitimme sivulle valmiiksi “metatekstin”, joka auttaa esittelemään itse dokumentin </a:t>
            </a:r>
            <a:endParaRPr sz="1400">
              <a:latin typeface="Arial"/>
              <a:ea typeface="Arial"/>
              <a:cs typeface="Arial"/>
              <a:sym typeface="Arial"/>
            </a:endParaRPr>
          </a:p>
        </p:txBody>
      </p:sp>
      <p:sp>
        <p:nvSpPr>
          <p:cNvPr id="789" name="Google Shape;789;ga9ba11daf4_0_1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a9ba11daf4_0_2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8" name="Google Shape;798;ga9ba11daf4_0_2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99" name="Google Shape;799;ga9ba11daf4_0_2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a9ba11daf4_0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ga9ba11daf4_0_2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chemeClr val="dk1"/>
              </a:buClr>
              <a:buSzPts val="1400"/>
              <a:buChar char="•"/>
            </a:pPr>
            <a:r>
              <a:rPr lang="fi-FI" sz="1400">
                <a:highlight>
                  <a:srgbClr val="FFFF00"/>
                </a:highlight>
                <a:latin typeface="Arial"/>
                <a:ea typeface="Arial"/>
                <a:cs typeface="Arial"/>
                <a:sym typeface="Arial"/>
              </a:rPr>
              <a:t>Mikä kuva kiteyttäisi kehitystarpeen?</a:t>
            </a:r>
            <a:endParaRPr sz="1400">
              <a:highlight>
                <a:srgbClr val="FFFF00"/>
              </a:highlight>
              <a:latin typeface="Arial"/>
              <a:ea typeface="Arial"/>
              <a:cs typeface="Arial"/>
              <a:sym typeface="Arial"/>
            </a:endParaRPr>
          </a:p>
          <a:p>
            <a:pPr marL="914400" lvl="1" indent="-228600" algn="l" rtl="0">
              <a:lnSpc>
                <a:spcPct val="100000"/>
              </a:lnSpc>
              <a:spcBef>
                <a:spcPts val="600"/>
              </a:spcBef>
              <a:spcAft>
                <a:spcPts val="0"/>
              </a:spcAft>
              <a:buClr>
                <a:schemeClr val="dk1"/>
              </a:buClr>
              <a:buSzPts val="1400"/>
              <a:buNone/>
            </a:pPr>
            <a:r>
              <a:rPr lang="fi-FI" sz="1400">
                <a:latin typeface="Arial"/>
                <a:ea typeface="Arial"/>
                <a:cs typeface="Arial"/>
                <a:sym typeface="Arial"/>
              </a:rPr>
              <a:t>→ Voit valita tilannekuvan, kuvan käyttöliittymästä, tai kaavion / havainnekuvan, joka on luotu aikaisemmissa työvaiheissa</a:t>
            </a:r>
            <a:endParaRPr sz="1400">
              <a:latin typeface="Arial"/>
              <a:ea typeface="Arial"/>
              <a:cs typeface="Arial"/>
              <a:sym typeface="Arial"/>
            </a:endParaRPr>
          </a:p>
          <a:p>
            <a:pPr marL="914400" lvl="1" indent="-228600" algn="l" rtl="0">
              <a:spcBef>
                <a:spcPts val="600"/>
              </a:spcBef>
              <a:spcAft>
                <a:spcPts val="0"/>
              </a:spcAft>
              <a:buClr>
                <a:schemeClr val="dk1"/>
              </a:buClr>
              <a:buSzPts val="1400"/>
              <a:buNone/>
            </a:pPr>
            <a:r>
              <a:rPr lang="fi-FI" sz="1400">
                <a:latin typeface="Arial"/>
                <a:ea typeface="Arial"/>
                <a:cs typeface="Arial"/>
                <a:sym typeface="Arial"/>
              </a:rPr>
              <a:t>→ Valittu kuva edustaa “jäävuoren huippua”: yhtä tilannetta tapahtumien sarjassa ja/tai näkymää laajempaan kokonaisuuteen</a:t>
            </a:r>
            <a:endParaRPr sz="1400">
              <a:latin typeface="Arial"/>
              <a:ea typeface="Arial"/>
              <a:cs typeface="Arial"/>
              <a:sym typeface="Arial"/>
            </a:endParaRPr>
          </a:p>
          <a:p>
            <a:pPr marL="914400" lvl="1" indent="-228600" algn="l" rtl="0">
              <a:spcBef>
                <a:spcPts val="600"/>
              </a:spcBef>
              <a:spcAft>
                <a:spcPts val="0"/>
              </a:spcAft>
              <a:buClr>
                <a:schemeClr val="dk1"/>
              </a:buClr>
              <a:buSzPts val="1400"/>
              <a:buNone/>
            </a:pPr>
            <a:r>
              <a:rPr lang="fi-FI" sz="1400">
                <a:latin typeface="Arial"/>
                <a:ea typeface="Arial"/>
                <a:cs typeface="Arial"/>
                <a:sym typeface="Arial"/>
              </a:rPr>
              <a:t>→ Visuaalisten ja tarinallisten esimerkkien käyttäminen ja kuvaavien tarinoiden kertominen luo vahvemman tunne- ja muistijäljen tekijöille, jotka tulevat usein (ainakin osittain) uuden aiheen äärelle </a:t>
            </a:r>
            <a:endParaRPr sz="1400">
              <a:latin typeface="Arial"/>
              <a:ea typeface="Arial"/>
              <a:cs typeface="Arial"/>
              <a:sym typeface="Arial"/>
            </a:endParaRPr>
          </a:p>
          <a:p>
            <a:pPr marL="914400" lvl="1" indent="-228600" algn="l" rtl="0">
              <a:lnSpc>
                <a:spcPct val="100000"/>
              </a:lnSpc>
              <a:spcBef>
                <a:spcPts val="600"/>
              </a:spcBef>
              <a:spcAft>
                <a:spcPts val="0"/>
              </a:spcAft>
              <a:buClr>
                <a:schemeClr val="dk1"/>
              </a:buClr>
              <a:buSzPts val="1400"/>
              <a:buNone/>
            </a:pPr>
            <a:r>
              <a:rPr lang="fi-FI" sz="1400">
                <a:latin typeface="Arial"/>
                <a:ea typeface="Arial"/>
                <a:cs typeface="Arial"/>
                <a:sym typeface="Arial"/>
              </a:rPr>
              <a:t>→ Valittu kuva edustaa “jäävuoren huippua”: yhtä tilannetta tapahtumien sarjassa ja/tai näkymää laajempaan kokonaisuuteen</a:t>
            </a:r>
            <a:endParaRPr sz="1400">
              <a:latin typeface="Arial"/>
              <a:ea typeface="Arial"/>
              <a:cs typeface="Arial"/>
              <a:sym typeface="Arial"/>
            </a:endParaRPr>
          </a:p>
          <a:p>
            <a:pPr marL="457200" lvl="0" indent="-317500" algn="l" rtl="0">
              <a:lnSpc>
                <a:spcPct val="100000"/>
              </a:lnSpc>
              <a:spcBef>
                <a:spcPts val="600"/>
              </a:spcBef>
              <a:spcAft>
                <a:spcPts val="0"/>
              </a:spcAft>
              <a:buSzPts val="1400"/>
              <a:buFont typeface="Arial"/>
              <a:buChar char="•"/>
            </a:pPr>
            <a:r>
              <a:rPr lang="fi-FI" sz="1400">
                <a:latin typeface="Arial"/>
                <a:ea typeface="Arial"/>
                <a:cs typeface="Arial"/>
                <a:sym typeface="Arial"/>
              </a:rPr>
              <a:t>Löytyykö varhaisemmista työvaiheista kattavia materiaaleja tai tiivistelmiä, joihin tiimin tulisi ehdottomasti tutustua?</a:t>
            </a:r>
            <a:endParaRPr sz="1400">
              <a:latin typeface="Arial"/>
              <a:ea typeface="Arial"/>
              <a:cs typeface="Arial"/>
              <a:sym typeface="Arial"/>
            </a:endParaRPr>
          </a:p>
          <a:p>
            <a:pPr marL="914400" lvl="1" indent="-228600" algn="l" rtl="0">
              <a:spcBef>
                <a:spcPts val="600"/>
              </a:spcBef>
              <a:spcAft>
                <a:spcPts val="0"/>
              </a:spcAft>
              <a:buClr>
                <a:schemeClr val="dk1"/>
              </a:buClr>
              <a:buSzPts val="1400"/>
              <a:buNone/>
            </a:pPr>
            <a:r>
              <a:rPr lang="fi-FI" sz="1400">
                <a:latin typeface="Arial"/>
                <a:ea typeface="Arial"/>
                <a:cs typeface="Arial"/>
                <a:sym typeface="Arial"/>
              </a:rPr>
              <a:t>→ Muistathan, että voit listata toimeksiannon päätteeksi liitteitä</a:t>
            </a:r>
            <a:endParaRPr sz="1400">
              <a:latin typeface="Arial"/>
              <a:ea typeface="Arial"/>
              <a:cs typeface="Arial"/>
              <a:sym typeface="Arial"/>
            </a:endParaRPr>
          </a:p>
          <a:p>
            <a:pPr marL="914400" lvl="1" indent="-228600" algn="l" rtl="0">
              <a:spcBef>
                <a:spcPts val="600"/>
              </a:spcBef>
              <a:spcAft>
                <a:spcPts val="0"/>
              </a:spcAft>
              <a:buClr>
                <a:schemeClr val="dk1"/>
              </a:buClr>
              <a:buSzPts val="1400"/>
              <a:buNone/>
            </a:pPr>
            <a:r>
              <a:rPr lang="fi-FI" sz="1400">
                <a:latin typeface="Arial"/>
                <a:ea typeface="Arial"/>
                <a:cs typeface="Arial"/>
                <a:sym typeface="Arial"/>
              </a:rPr>
              <a:t>→ Muistathan, että voit listata toimeksiannon päätteeksi liitteitä</a:t>
            </a:r>
            <a:endParaRPr sz="1400">
              <a:latin typeface="Arial"/>
              <a:ea typeface="Arial"/>
              <a:cs typeface="Arial"/>
              <a:sym typeface="Arial"/>
            </a:endParaRPr>
          </a:p>
          <a:p>
            <a:pPr marL="0" lvl="0" indent="0" algn="l" rtl="0">
              <a:spcBef>
                <a:spcPts val="600"/>
              </a:spcBef>
              <a:spcAft>
                <a:spcPts val="0"/>
              </a:spcAft>
              <a:buNone/>
            </a:pPr>
            <a:endParaRPr sz="1400">
              <a:latin typeface="Arial"/>
              <a:ea typeface="Arial"/>
              <a:cs typeface="Arial"/>
              <a:sym typeface="Arial"/>
            </a:endParaRPr>
          </a:p>
        </p:txBody>
      </p:sp>
      <p:sp>
        <p:nvSpPr>
          <p:cNvPr id="805" name="Google Shape;805;ga9ba11daf4_0_2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Kansi 4">
  <p:cSld name="Kansi 4">
    <p:bg>
      <p:bgPr>
        <a:solidFill>
          <a:srgbClr val="9FC9EB"/>
        </a:solidFill>
        <a:effectLst/>
      </p:bgPr>
    </p:bg>
    <p:spTree>
      <p:nvGrpSpPr>
        <p:cNvPr id="1" name="Shape 27"/>
        <p:cNvGrpSpPr/>
        <p:nvPr/>
      </p:nvGrpSpPr>
      <p:grpSpPr>
        <a:xfrm>
          <a:off x="0" y="0"/>
          <a:ext cx="0" cy="0"/>
          <a:chOff x="0" y="0"/>
          <a:chExt cx="0" cy="0"/>
        </a:xfrm>
      </p:grpSpPr>
      <p:sp>
        <p:nvSpPr>
          <p:cNvPr id="28" name="Google Shape;28;p26"/>
          <p:cNvSpPr/>
          <p:nvPr/>
        </p:nvSpPr>
        <p:spPr>
          <a:xfrm>
            <a:off x="0" y="0"/>
            <a:ext cx="9815513" cy="6858000"/>
          </a:xfrm>
          <a:custGeom>
            <a:avLst/>
            <a:gdLst/>
            <a:ahLst/>
            <a:cxnLst/>
            <a:rect l="l" t="t" r="r" b="b"/>
            <a:pathLst>
              <a:path w="20470" h="14293" extrusionOk="0">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D4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9" name="Google Shape;29;p26"/>
          <p:cNvGrpSpPr/>
          <p:nvPr/>
        </p:nvGrpSpPr>
        <p:grpSpPr>
          <a:xfrm>
            <a:off x="465667" y="5813465"/>
            <a:ext cx="1295039" cy="601443"/>
            <a:chOff x="228601" y="704851"/>
            <a:chExt cx="11734800" cy="5449888"/>
          </a:xfrm>
        </p:grpSpPr>
        <p:sp>
          <p:nvSpPr>
            <p:cNvPr id="30" name="Google Shape;30;p26"/>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 name="Google Shape;31;p26"/>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6"/>
            <p:cNvSpPr/>
            <p:nvPr/>
          </p:nvSpPr>
          <p:spPr>
            <a:xfrm>
              <a:off x="9986963" y="2789238"/>
              <a:ext cx="327025" cy="1162050"/>
            </a:xfrm>
            <a:prstGeom prst="rect">
              <a:avLst/>
            </a:pr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 name="Google Shape;33;p26"/>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 name="Google Shape;34;p26"/>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6"/>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 name="Google Shape;36;p26"/>
            <p:cNvSpPr/>
            <p:nvPr/>
          </p:nvSpPr>
          <p:spPr>
            <a:xfrm>
              <a:off x="6689726" y="2789238"/>
              <a:ext cx="327025" cy="1162050"/>
            </a:xfrm>
            <a:prstGeom prst="rect">
              <a:avLst/>
            </a:pr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 name="Google Shape;37;p26"/>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6"/>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6"/>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6"/>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1" name="Google Shape;41;p26"/>
          <p:cNvSpPr txBox="1">
            <a:spLocks noGrp="1"/>
          </p:cNvSpPr>
          <p:nvPr>
            <p:ph type="ctrTitle"/>
          </p:nvPr>
        </p:nvSpPr>
        <p:spPr>
          <a:xfrm>
            <a:off x="408563" y="457200"/>
            <a:ext cx="10739336" cy="2071991"/>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447472" y="2665378"/>
            <a:ext cx="10709478" cy="97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isältö ja kuva">
  <p:cSld name="Sisältö ja kuva">
    <p:spTree>
      <p:nvGrpSpPr>
        <p:cNvPr id="1" name="Shape 126"/>
        <p:cNvGrpSpPr/>
        <p:nvPr/>
      </p:nvGrpSpPr>
      <p:grpSpPr>
        <a:xfrm>
          <a:off x="0" y="0"/>
          <a:ext cx="0" cy="0"/>
          <a:chOff x="0" y="0"/>
          <a:chExt cx="0" cy="0"/>
        </a:xfrm>
      </p:grpSpPr>
      <p:sp>
        <p:nvSpPr>
          <p:cNvPr id="127" name="Google Shape;127;p93"/>
          <p:cNvSpPr txBox="1">
            <a:spLocks noGrp="1"/>
          </p:cNvSpPr>
          <p:nvPr>
            <p:ph type="title"/>
          </p:nvPr>
        </p:nvSpPr>
        <p:spPr>
          <a:xfrm>
            <a:off x="457200" y="408562"/>
            <a:ext cx="6371618" cy="78761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8" name="Google Shape;128;p93"/>
          <p:cNvSpPr txBox="1">
            <a:spLocks noGrp="1"/>
          </p:cNvSpPr>
          <p:nvPr>
            <p:ph type="body" idx="1"/>
          </p:nvPr>
        </p:nvSpPr>
        <p:spPr>
          <a:xfrm>
            <a:off x="457200" y="1195200"/>
            <a:ext cx="6371618" cy="49824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93"/>
          <p:cNvSpPr>
            <a:spLocks noGrp="1"/>
          </p:cNvSpPr>
          <p:nvPr>
            <p:ph type="pic" idx="2"/>
          </p:nvPr>
        </p:nvSpPr>
        <p:spPr>
          <a:xfrm>
            <a:off x="7131050" y="0"/>
            <a:ext cx="5060950" cy="6858000"/>
          </a:xfrm>
          <a:prstGeom prst="rect">
            <a:avLst/>
          </a:prstGeom>
          <a:solidFill>
            <a:srgbClr val="D8D8D8"/>
          </a:solidFill>
          <a:ln>
            <a:noFill/>
          </a:ln>
        </p:spPr>
        <p:txBody>
          <a:bodyPr spcFirstLastPara="1" wrap="square" lIns="0" tIns="0" rIns="0" bIns="0" anchor="t" anchorCtr="0">
            <a:noAutofit/>
          </a:bodyPr>
          <a:lstStyle>
            <a:lvl1pPr marR="0" lvl="0" algn="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0" name="Google Shape;130;p93"/>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93"/>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93"/>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133"/>
        <p:cNvGrpSpPr/>
        <p:nvPr/>
      </p:nvGrpSpPr>
      <p:grpSpPr>
        <a:xfrm>
          <a:off x="0" y="0"/>
          <a:ext cx="0" cy="0"/>
          <a:chOff x="0" y="0"/>
          <a:chExt cx="0" cy="0"/>
        </a:xfrm>
      </p:grpSpPr>
      <p:sp>
        <p:nvSpPr>
          <p:cNvPr id="134" name="Google Shape;134;p94"/>
          <p:cNvSpPr txBox="1">
            <a:spLocks noGrp="1"/>
          </p:cNvSpPr>
          <p:nvPr>
            <p:ph type="title"/>
          </p:nvPr>
        </p:nvSpPr>
        <p:spPr>
          <a:xfrm>
            <a:off x="457200" y="407988"/>
            <a:ext cx="11234738" cy="787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5" name="Google Shape;135;p94"/>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94"/>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94"/>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yhjä" type="blank">
  <p:cSld name="BLANK">
    <p:spTree>
      <p:nvGrpSpPr>
        <p:cNvPr id="1" name="Shape 138"/>
        <p:cNvGrpSpPr/>
        <p:nvPr/>
      </p:nvGrpSpPr>
      <p:grpSpPr>
        <a:xfrm>
          <a:off x="0" y="0"/>
          <a:ext cx="0" cy="0"/>
          <a:chOff x="0" y="0"/>
          <a:chExt cx="0" cy="0"/>
        </a:xfrm>
      </p:grpSpPr>
      <p:sp>
        <p:nvSpPr>
          <p:cNvPr id="139" name="Google Shape;139;p95"/>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95"/>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95"/>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Kansi 2">
  <p:cSld name="Kansi 2">
    <p:bg>
      <p:bgPr>
        <a:solidFill>
          <a:srgbClr val="9FC9EB"/>
        </a:solidFill>
        <a:effectLst/>
      </p:bgPr>
    </p:bg>
    <p:spTree>
      <p:nvGrpSpPr>
        <p:cNvPr id="1" name="Shape 142"/>
        <p:cNvGrpSpPr/>
        <p:nvPr/>
      </p:nvGrpSpPr>
      <p:grpSpPr>
        <a:xfrm>
          <a:off x="0" y="0"/>
          <a:ext cx="0" cy="0"/>
          <a:chOff x="0" y="0"/>
          <a:chExt cx="0" cy="0"/>
        </a:xfrm>
      </p:grpSpPr>
      <p:sp>
        <p:nvSpPr>
          <p:cNvPr id="143" name="Google Shape;143;p98"/>
          <p:cNvSpPr/>
          <p:nvPr/>
        </p:nvSpPr>
        <p:spPr>
          <a:xfrm>
            <a:off x="0" y="0"/>
            <a:ext cx="12192000" cy="3887788"/>
          </a:xfrm>
          <a:custGeom>
            <a:avLst/>
            <a:gdLst/>
            <a:ahLst/>
            <a:cxnLst/>
            <a:rect l="l" t="t" r="r" b="b"/>
            <a:pathLst>
              <a:path w="25400" h="8063" extrusionOk="0">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FD4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44" name="Google Shape;144;p98"/>
          <p:cNvGrpSpPr/>
          <p:nvPr/>
        </p:nvGrpSpPr>
        <p:grpSpPr>
          <a:xfrm>
            <a:off x="465667" y="5813465"/>
            <a:ext cx="1295039" cy="601443"/>
            <a:chOff x="228601" y="704851"/>
            <a:chExt cx="11734800" cy="5449888"/>
          </a:xfrm>
        </p:grpSpPr>
        <p:sp>
          <p:nvSpPr>
            <p:cNvPr id="145" name="Google Shape;145;p98"/>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98"/>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98"/>
            <p:cNvSpPr/>
            <p:nvPr/>
          </p:nvSpPr>
          <p:spPr>
            <a:xfrm>
              <a:off x="9986963"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98"/>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98"/>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98"/>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98"/>
            <p:cNvSpPr/>
            <p:nvPr/>
          </p:nvSpPr>
          <p:spPr>
            <a:xfrm>
              <a:off x="6689726"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98"/>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98"/>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98"/>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98"/>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6" name="Google Shape;156;p98"/>
          <p:cNvSpPr txBox="1">
            <a:spLocks noGrp="1"/>
          </p:cNvSpPr>
          <p:nvPr>
            <p:ph type="ctrTitle"/>
          </p:nvPr>
        </p:nvSpPr>
        <p:spPr>
          <a:xfrm>
            <a:off x="408563" y="457200"/>
            <a:ext cx="10739336" cy="2071991"/>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7" name="Google Shape;157;p98"/>
          <p:cNvSpPr txBox="1">
            <a:spLocks noGrp="1"/>
          </p:cNvSpPr>
          <p:nvPr>
            <p:ph type="body" idx="1"/>
          </p:nvPr>
        </p:nvSpPr>
        <p:spPr>
          <a:xfrm>
            <a:off x="447472" y="2665378"/>
            <a:ext cx="10709478" cy="97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Kansi 2 B">
  <p:cSld name="Kansi 2 B">
    <p:bg>
      <p:bgPr>
        <a:solidFill>
          <a:srgbClr val="9FC9EB"/>
        </a:solidFill>
        <a:effectLst/>
      </p:bgPr>
    </p:bg>
    <p:spTree>
      <p:nvGrpSpPr>
        <p:cNvPr id="1" name="Shape 158"/>
        <p:cNvGrpSpPr/>
        <p:nvPr/>
      </p:nvGrpSpPr>
      <p:grpSpPr>
        <a:xfrm>
          <a:off x="0" y="0"/>
          <a:ext cx="0" cy="0"/>
          <a:chOff x="0" y="0"/>
          <a:chExt cx="0" cy="0"/>
        </a:xfrm>
      </p:grpSpPr>
      <p:sp>
        <p:nvSpPr>
          <p:cNvPr id="159" name="Google Shape;159;p99"/>
          <p:cNvSpPr/>
          <p:nvPr/>
        </p:nvSpPr>
        <p:spPr>
          <a:xfrm>
            <a:off x="0" y="0"/>
            <a:ext cx="12193588" cy="5572125"/>
          </a:xfrm>
          <a:custGeom>
            <a:avLst/>
            <a:gdLst/>
            <a:ahLst/>
            <a:cxnLst/>
            <a:rect l="l" t="t" r="r" b="b"/>
            <a:pathLst>
              <a:path w="25400" h="11590" extrusionOk="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FD4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0" name="Google Shape;160;p99"/>
          <p:cNvGrpSpPr/>
          <p:nvPr/>
        </p:nvGrpSpPr>
        <p:grpSpPr>
          <a:xfrm>
            <a:off x="465667" y="5813465"/>
            <a:ext cx="1295039" cy="601443"/>
            <a:chOff x="228601" y="704851"/>
            <a:chExt cx="11734800" cy="5449888"/>
          </a:xfrm>
        </p:grpSpPr>
        <p:sp>
          <p:nvSpPr>
            <p:cNvPr id="161" name="Google Shape;161;p99"/>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99"/>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99"/>
            <p:cNvSpPr/>
            <p:nvPr/>
          </p:nvSpPr>
          <p:spPr>
            <a:xfrm>
              <a:off x="9986963"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4" name="Google Shape;164;p99"/>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5" name="Google Shape;165;p99"/>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6" name="Google Shape;166;p99"/>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7" name="Google Shape;167;p99"/>
            <p:cNvSpPr/>
            <p:nvPr/>
          </p:nvSpPr>
          <p:spPr>
            <a:xfrm>
              <a:off x="6689726"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8" name="Google Shape;168;p99"/>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99"/>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99"/>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99"/>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72" name="Google Shape;172;p99"/>
          <p:cNvSpPr txBox="1">
            <a:spLocks noGrp="1"/>
          </p:cNvSpPr>
          <p:nvPr>
            <p:ph type="ctrTitle"/>
          </p:nvPr>
        </p:nvSpPr>
        <p:spPr>
          <a:xfrm>
            <a:off x="408563" y="457200"/>
            <a:ext cx="10739336" cy="2071991"/>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3" name="Google Shape;173;p99"/>
          <p:cNvSpPr txBox="1">
            <a:spLocks noGrp="1"/>
          </p:cNvSpPr>
          <p:nvPr>
            <p:ph type="body" idx="1"/>
          </p:nvPr>
        </p:nvSpPr>
        <p:spPr>
          <a:xfrm>
            <a:off x="447472" y="2665378"/>
            <a:ext cx="10709478" cy="97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Kansi 3">
  <p:cSld name="Kansi 3">
    <p:bg>
      <p:bgPr>
        <a:solidFill>
          <a:srgbClr val="9FC9EB"/>
        </a:solidFill>
        <a:effectLst/>
      </p:bgPr>
    </p:bg>
    <p:spTree>
      <p:nvGrpSpPr>
        <p:cNvPr id="1" name="Shape 174"/>
        <p:cNvGrpSpPr/>
        <p:nvPr/>
      </p:nvGrpSpPr>
      <p:grpSpPr>
        <a:xfrm>
          <a:off x="0" y="0"/>
          <a:ext cx="0" cy="0"/>
          <a:chOff x="0" y="0"/>
          <a:chExt cx="0" cy="0"/>
        </a:xfrm>
      </p:grpSpPr>
      <p:sp>
        <p:nvSpPr>
          <p:cNvPr id="175" name="Google Shape;175;p100"/>
          <p:cNvSpPr/>
          <p:nvPr/>
        </p:nvSpPr>
        <p:spPr>
          <a:xfrm>
            <a:off x="0" y="0"/>
            <a:ext cx="7305675" cy="6858000"/>
          </a:xfrm>
          <a:custGeom>
            <a:avLst/>
            <a:gdLst/>
            <a:ahLst/>
            <a:cxnLst/>
            <a:rect l="l" t="t" r="r" b="b"/>
            <a:pathLst>
              <a:path w="15203" h="14300" extrusionOk="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FD4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76" name="Google Shape;176;p100"/>
          <p:cNvGrpSpPr/>
          <p:nvPr/>
        </p:nvGrpSpPr>
        <p:grpSpPr>
          <a:xfrm>
            <a:off x="465667" y="5813465"/>
            <a:ext cx="1295039" cy="601443"/>
            <a:chOff x="228601" y="704851"/>
            <a:chExt cx="11734800" cy="5449888"/>
          </a:xfrm>
        </p:grpSpPr>
        <p:sp>
          <p:nvSpPr>
            <p:cNvPr id="177" name="Google Shape;177;p100"/>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100"/>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100"/>
            <p:cNvSpPr/>
            <p:nvPr/>
          </p:nvSpPr>
          <p:spPr>
            <a:xfrm>
              <a:off x="9986963"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100"/>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100"/>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100"/>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100"/>
            <p:cNvSpPr/>
            <p:nvPr/>
          </p:nvSpPr>
          <p:spPr>
            <a:xfrm>
              <a:off x="6689726"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100"/>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100"/>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100"/>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100"/>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88" name="Google Shape;188;p100"/>
          <p:cNvSpPr txBox="1">
            <a:spLocks noGrp="1"/>
          </p:cNvSpPr>
          <p:nvPr>
            <p:ph type="ctrTitle"/>
          </p:nvPr>
        </p:nvSpPr>
        <p:spPr>
          <a:xfrm>
            <a:off x="408563" y="457200"/>
            <a:ext cx="10739336" cy="2071991"/>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9" name="Google Shape;189;p100"/>
          <p:cNvSpPr txBox="1">
            <a:spLocks noGrp="1"/>
          </p:cNvSpPr>
          <p:nvPr>
            <p:ph type="body" idx="1"/>
          </p:nvPr>
        </p:nvSpPr>
        <p:spPr>
          <a:xfrm>
            <a:off x="447472" y="2665378"/>
            <a:ext cx="10709478" cy="97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Kansi 3 B">
  <p:cSld name="Kansi 3 B">
    <p:bg>
      <p:bgPr>
        <a:solidFill>
          <a:srgbClr val="9FC9EB"/>
        </a:solidFill>
        <a:effectLst/>
      </p:bgPr>
    </p:bg>
    <p:spTree>
      <p:nvGrpSpPr>
        <p:cNvPr id="1" name="Shape 190"/>
        <p:cNvGrpSpPr/>
        <p:nvPr/>
      </p:nvGrpSpPr>
      <p:grpSpPr>
        <a:xfrm>
          <a:off x="0" y="0"/>
          <a:ext cx="0" cy="0"/>
          <a:chOff x="0" y="0"/>
          <a:chExt cx="0" cy="0"/>
        </a:xfrm>
      </p:grpSpPr>
      <p:sp>
        <p:nvSpPr>
          <p:cNvPr id="191" name="Google Shape;191;p101"/>
          <p:cNvSpPr/>
          <p:nvPr/>
        </p:nvSpPr>
        <p:spPr>
          <a:xfrm>
            <a:off x="0" y="0"/>
            <a:ext cx="9678988" cy="6858000"/>
          </a:xfrm>
          <a:custGeom>
            <a:avLst/>
            <a:gdLst/>
            <a:ahLst/>
            <a:cxnLst/>
            <a:rect l="l" t="t" r="r" b="b"/>
            <a:pathLst>
              <a:path w="20142" h="14300" extrusionOk="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FD4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92" name="Google Shape;192;p101"/>
          <p:cNvGrpSpPr/>
          <p:nvPr/>
        </p:nvGrpSpPr>
        <p:grpSpPr>
          <a:xfrm>
            <a:off x="465667" y="5813465"/>
            <a:ext cx="1295039" cy="601443"/>
            <a:chOff x="228601" y="704851"/>
            <a:chExt cx="11734800" cy="5449888"/>
          </a:xfrm>
        </p:grpSpPr>
        <p:sp>
          <p:nvSpPr>
            <p:cNvPr id="193" name="Google Shape;193;p101"/>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101"/>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101"/>
            <p:cNvSpPr/>
            <p:nvPr/>
          </p:nvSpPr>
          <p:spPr>
            <a:xfrm>
              <a:off x="9986963"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101"/>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101"/>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101"/>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101"/>
            <p:cNvSpPr/>
            <p:nvPr/>
          </p:nvSpPr>
          <p:spPr>
            <a:xfrm>
              <a:off x="6689726"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101"/>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101"/>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101"/>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101"/>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04" name="Google Shape;204;p101"/>
          <p:cNvSpPr txBox="1">
            <a:spLocks noGrp="1"/>
          </p:cNvSpPr>
          <p:nvPr>
            <p:ph type="ctrTitle"/>
          </p:nvPr>
        </p:nvSpPr>
        <p:spPr>
          <a:xfrm>
            <a:off x="408563" y="457200"/>
            <a:ext cx="10739336" cy="2071991"/>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5" name="Google Shape;205;p101"/>
          <p:cNvSpPr txBox="1">
            <a:spLocks noGrp="1"/>
          </p:cNvSpPr>
          <p:nvPr>
            <p:ph type="body" idx="1"/>
          </p:nvPr>
        </p:nvSpPr>
        <p:spPr>
          <a:xfrm>
            <a:off x="447472" y="2665378"/>
            <a:ext cx="10709478" cy="97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Kansi 4 B">
  <p:cSld name="Kansi 4 B">
    <p:bg>
      <p:bgPr>
        <a:solidFill>
          <a:srgbClr val="9FC9EB"/>
        </a:solidFill>
        <a:effectLst/>
      </p:bgPr>
    </p:bg>
    <p:spTree>
      <p:nvGrpSpPr>
        <p:cNvPr id="1" name="Shape 206"/>
        <p:cNvGrpSpPr/>
        <p:nvPr/>
      </p:nvGrpSpPr>
      <p:grpSpPr>
        <a:xfrm>
          <a:off x="0" y="0"/>
          <a:ext cx="0" cy="0"/>
          <a:chOff x="0" y="0"/>
          <a:chExt cx="0" cy="0"/>
        </a:xfrm>
      </p:grpSpPr>
      <p:sp>
        <p:nvSpPr>
          <p:cNvPr id="207" name="Google Shape;207;p102"/>
          <p:cNvSpPr/>
          <p:nvPr/>
        </p:nvSpPr>
        <p:spPr>
          <a:xfrm>
            <a:off x="0" y="0"/>
            <a:ext cx="12193588" cy="6858000"/>
          </a:xfrm>
          <a:custGeom>
            <a:avLst/>
            <a:gdLst/>
            <a:ahLst/>
            <a:cxnLst/>
            <a:rect l="l" t="t" r="r" b="b"/>
            <a:pathLst>
              <a:path w="25400" h="14293" extrusionOk="0">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D4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08" name="Google Shape;208;p102"/>
          <p:cNvGrpSpPr/>
          <p:nvPr/>
        </p:nvGrpSpPr>
        <p:grpSpPr>
          <a:xfrm>
            <a:off x="465667" y="5813465"/>
            <a:ext cx="1295039" cy="601443"/>
            <a:chOff x="228601" y="704851"/>
            <a:chExt cx="11734800" cy="5449888"/>
          </a:xfrm>
        </p:grpSpPr>
        <p:sp>
          <p:nvSpPr>
            <p:cNvPr id="209" name="Google Shape;209;p102"/>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102"/>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102"/>
            <p:cNvSpPr/>
            <p:nvPr/>
          </p:nvSpPr>
          <p:spPr>
            <a:xfrm>
              <a:off x="9986963" y="2789238"/>
              <a:ext cx="327025" cy="1162050"/>
            </a:xfrm>
            <a:prstGeom prst="rect">
              <a:avLst/>
            </a:pr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102"/>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102"/>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102"/>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102"/>
            <p:cNvSpPr/>
            <p:nvPr/>
          </p:nvSpPr>
          <p:spPr>
            <a:xfrm>
              <a:off x="6689726" y="2789238"/>
              <a:ext cx="327025" cy="1162050"/>
            </a:xfrm>
            <a:prstGeom prst="rect">
              <a:avLst/>
            </a:pr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102"/>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102"/>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102"/>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102"/>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20" name="Google Shape;220;p102"/>
          <p:cNvSpPr txBox="1">
            <a:spLocks noGrp="1"/>
          </p:cNvSpPr>
          <p:nvPr>
            <p:ph type="ctrTitle"/>
          </p:nvPr>
        </p:nvSpPr>
        <p:spPr>
          <a:xfrm>
            <a:off x="408563" y="457200"/>
            <a:ext cx="10739336" cy="2071991"/>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21" name="Google Shape;221;p102"/>
          <p:cNvSpPr txBox="1">
            <a:spLocks noGrp="1"/>
          </p:cNvSpPr>
          <p:nvPr>
            <p:ph type="body" idx="1"/>
          </p:nvPr>
        </p:nvSpPr>
        <p:spPr>
          <a:xfrm>
            <a:off x="447472" y="2665378"/>
            <a:ext cx="10709478" cy="97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Kansi 5">
  <p:cSld name="Kansi 5">
    <p:bg>
      <p:bgPr>
        <a:solidFill>
          <a:srgbClr val="9FC9EB"/>
        </a:solidFill>
        <a:effectLst/>
      </p:bgPr>
    </p:bg>
    <p:spTree>
      <p:nvGrpSpPr>
        <p:cNvPr id="1" name="Shape 222"/>
        <p:cNvGrpSpPr/>
        <p:nvPr/>
      </p:nvGrpSpPr>
      <p:grpSpPr>
        <a:xfrm>
          <a:off x="0" y="0"/>
          <a:ext cx="0" cy="0"/>
          <a:chOff x="0" y="0"/>
          <a:chExt cx="0" cy="0"/>
        </a:xfrm>
      </p:grpSpPr>
      <p:sp>
        <p:nvSpPr>
          <p:cNvPr id="223" name="Google Shape;223;p103"/>
          <p:cNvSpPr/>
          <p:nvPr/>
        </p:nvSpPr>
        <p:spPr>
          <a:xfrm>
            <a:off x="-17463" y="-17463"/>
            <a:ext cx="9726613" cy="6875463"/>
          </a:xfrm>
          <a:custGeom>
            <a:avLst/>
            <a:gdLst/>
            <a:ahLst/>
            <a:cxnLst/>
            <a:rect l="l" t="t" r="r" b="b"/>
            <a:pathLst>
              <a:path w="20233" h="14300" extrusionOk="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FD4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24" name="Google Shape;224;p103"/>
          <p:cNvGrpSpPr/>
          <p:nvPr/>
        </p:nvGrpSpPr>
        <p:grpSpPr>
          <a:xfrm>
            <a:off x="465667" y="5813465"/>
            <a:ext cx="1295039" cy="601443"/>
            <a:chOff x="228601" y="704851"/>
            <a:chExt cx="11734800" cy="5449888"/>
          </a:xfrm>
        </p:grpSpPr>
        <p:sp>
          <p:nvSpPr>
            <p:cNvPr id="225" name="Google Shape;225;p103"/>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103"/>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103"/>
            <p:cNvSpPr/>
            <p:nvPr/>
          </p:nvSpPr>
          <p:spPr>
            <a:xfrm>
              <a:off x="9986963" y="2789238"/>
              <a:ext cx="327025" cy="1162050"/>
            </a:xfrm>
            <a:prstGeom prst="rect">
              <a:avLst/>
            </a:pr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103"/>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103"/>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103"/>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103"/>
            <p:cNvSpPr/>
            <p:nvPr/>
          </p:nvSpPr>
          <p:spPr>
            <a:xfrm>
              <a:off x="6689726" y="2789238"/>
              <a:ext cx="327025" cy="1162050"/>
            </a:xfrm>
            <a:prstGeom prst="rect">
              <a:avLst/>
            </a:pr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2" name="Google Shape;232;p103"/>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3" name="Google Shape;233;p103"/>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103"/>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103"/>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103"/>
          <p:cNvSpPr txBox="1">
            <a:spLocks noGrp="1"/>
          </p:cNvSpPr>
          <p:nvPr>
            <p:ph type="ctrTitle"/>
          </p:nvPr>
        </p:nvSpPr>
        <p:spPr>
          <a:xfrm>
            <a:off x="408563" y="457200"/>
            <a:ext cx="10739336" cy="2071991"/>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7" name="Google Shape;237;p103"/>
          <p:cNvSpPr txBox="1">
            <a:spLocks noGrp="1"/>
          </p:cNvSpPr>
          <p:nvPr>
            <p:ph type="body" idx="1"/>
          </p:nvPr>
        </p:nvSpPr>
        <p:spPr>
          <a:xfrm>
            <a:off x="447472" y="2665378"/>
            <a:ext cx="10709478" cy="97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Kansi 5 B">
  <p:cSld name="Kansi 5 B">
    <p:bg>
      <p:bgPr>
        <a:solidFill>
          <a:srgbClr val="9FC9EB"/>
        </a:solidFill>
        <a:effectLst/>
      </p:bgPr>
    </p:bg>
    <p:spTree>
      <p:nvGrpSpPr>
        <p:cNvPr id="1" name="Shape 238"/>
        <p:cNvGrpSpPr/>
        <p:nvPr/>
      </p:nvGrpSpPr>
      <p:grpSpPr>
        <a:xfrm>
          <a:off x="0" y="0"/>
          <a:ext cx="0" cy="0"/>
          <a:chOff x="0" y="0"/>
          <a:chExt cx="0" cy="0"/>
        </a:xfrm>
      </p:grpSpPr>
      <p:sp>
        <p:nvSpPr>
          <p:cNvPr id="239" name="Google Shape;239;p104"/>
          <p:cNvSpPr/>
          <p:nvPr/>
        </p:nvSpPr>
        <p:spPr>
          <a:xfrm>
            <a:off x="0" y="0"/>
            <a:ext cx="12193588" cy="6858000"/>
          </a:xfrm>
          <a:custGeom>
            <a:avLst/>
            <a:gdLst/>
            <a:ahLst/>
            <a:cxnLst/>
            <a:rect l="l" t="t" r="r" b="b"/>
            <a:pathLst>
              <a:path w="25400" h="14300" extrusionOk="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FD4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0" name="Google Shape;240;p104"/>
          <p:cNvGrpSpPr/>
          <p:nvPr/>
        </p:nvGrpSpPr>
        <p:grpSpPr>
          <a:xfrm>
            <a:off x="465667" y="5813465"/>
            <a:ext cx="1295039" cy="601443"/>
            <a:chOff x="228601" y="704851"/>
            <a:chExt cx="11734800" cy="5449888"/>
          </a:xfrm>
        </p:grpSpPr>
        <p:sp>
          <p:nvSpPr>
            <p:cNvPr id="241" name="Google Shape;241;p104"/>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104"/>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104"/>
            <p:cNvSpPr/>
            <p:nvPr/>
          </p:nvSpPr>
          <p:spPr>
            <a:xfrm>
              <a:off x="9986963" y="2789238"/>
              <a:ext cx="327025" cy="1162050"/>
            </a:xfrm>
            <a:prstGeom prst="rect">
              <a:avLst/>
            </a:pr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104"/>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104"/>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6" name="Google Shape;246;p104"/>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7" name="Google Shape;247;p104"/>
            <p:cNvSpPr/>
            <p:nvPr/>
          </p:nvSpPr>
          <p:spPr>
            <a:xfrm>
              <a:off x="6689726" y="2789238"/>
              <a:ext cx="327025" cy="1162050"/>
            </a:xfrm>
            <a:prstGeom prst="rect">
              <a:avLst/>
            </a:pr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8" name="Google Shape;248;p104"/>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9" name="Google Shape;249;p104"/>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0" name="Google Shape;250;p104"/>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104"/>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104"/>
          <p:cNvSpPr txBox="1">
            <a:spLocks noGrp="1"/>
          </p:cNvSpPr>
          <p:nvPr>
            <p:ph type="ctrTitle"/>
          </p:nvPr>
        </p:nvSpPr>
        <p:spPr>
          <a:xfrm>
            <a:off x="408563" y="457200"/>
            <a:ext cx="10739336" cy="2071991"/>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3" name="Google Shape;253;p104"/>
          <p:cNvSpPr txBox="1">
            <a:spLocks noGrp="1"/>
          </p:cNvSpPr>
          <p:nvPr>
            <p:ph type="body" idx="1"/>
          </p:nvPr>
        </p:nvSpPr>
        <p:spPr>
          <a:xfrm>
            <a:off x="447472" y="2665378"/>
            <a:ext cx="10709478" cy="97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Kansi 1">
  <p:cSld name="Kansi 1">
    <p:bg>
      <p:bgPr>
        <a:solidFill>
          <a:srgbClr val="9FC9EB"/>
        </a:solidFill>
        <a:effectLst/>
      </p:bgPr>
    </p:bg>
    <p:spTree>
      <p:nvGrpSpPr>
        <p:cNvPr id="1" name="Shape 43"/>
        <p:cNvGrpSpPr/>
        <p:nvPr/>
      </p:nvGrpSpPr>
      <p:grpSpPr>
        <a:xfrm>
          <a:off x="0" y="0"/>
          <a:ext cx="0" cy="0"/>
          <a:chOff x="0" y="0"/>
          <a:chExt cx="0" cy="0"/>
        </a:xfrm>
      </p:grpSpPr>
      <p:sp>
        <p:nvSpPr>
          <p:cNvPr id="44" name="Google Shape;44;p96"/>
          <p:cNvSpPr/>
          <p:nvPr/>
        </p:nvSpPr>
        <p:spPr>
          <a:xfrm>
            <a:off x="0" y="0"/>
            <a:ext cx="9393238" cy="6858000"/>
          </a:xfrm>
          <a:custGeom>
            <a:avLst/>
            <a:gdLst/>
            <a:ahLst/>
            <a:cxnLst/>
            <a:rect l="l" t="t" r="r" b="b"/>
            <a:pathLst>
              <a:path w="19559" h="14300" extrusionOk="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FD4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 name="Google Shape;45;p96"/>
          <p:cNvGrpSpPr/>
          <p:nvPr/>
        </p:nvGrpSpPr>
        <p:grpSpPr>
          <a:xfrm>
            <a:off x="465667" y="5813465"/>
            <a:ext cx="1295039" cy="601443"/>
            <a:chOff x="228601" y="704851"/>
            <a:chExt cx="11734800" cy="5449888"/>
          </a:xfrm>
        </p:grpSpPr>
        <p:sp>
          <p:nvSpPr>
            <p:cNvPr id="46" name="Google Shape;46;p96"/>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 name="Google Shape;47;p96"/>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 name="Google Shape;48;p96"/>
            <p:cNvSpPr/>
            <p:nvPr/>
          </p:nvSpPr>
          <p:spPr>
            <a:xfrm>
              <a:off x="9986963"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96"/>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 name="Google Shape;50;p96"/>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96"/>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 name="Google Shape;52;p96"/>
            <p:cNvSpPr/>
            <p:nvPr/>
          </p:nvSpPr>
          <p:spPr>
            <a:xfrm>
              <a:off x="6689726"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 name="Google Shape;53;p96"/>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96"/>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 name="Google Shape;55;p96"/>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96"/>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7" name="Google Shape;57;p96"/>
          <p:cNvSpPr txBox="1">
            <a:spLocks noGrp="1"/>
          </p:cNvSpPr>
          <p:nvPr>
            <p:ph type="ctrTitle"/>
          </p:nvPr>
        </p:nvSpPr>
        <p:spPr>
          <a:xfrm>
            <a:off x="408563" y="457200"/>
            <a:ext cx="10739336" cy="2071991"/>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8" name="Google Shape;58;p96"/>
          <p:cNvSpPr txBox="1">
            <a:spLocks noGrp="1"/>
          </p:cNvSpPr>
          <p:nvPr>
            <p:ph type="body" idx="1"/>
          </p:nvPr>
        </p:nvSpPr>
        <p:spPr>
          <a:xfrm>
            <a:off x="447472" y="2665378"/>
            <a:ext cx="10709478" cy="97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Kaksi sisältökohdetta" type="twoObj">
  <p:cSld name="TWO_OBJECTS">
    <p:spTree>
      <p:nvGrpSpPr>
        <p:cNvPr id="1" name="Shape 272"/>
        <p:cNvGrpSpPr/>
        <p:nvPr/>
      </p:nvGrpSpPr>
      <p:grpSpPr>
        <a:xfrm>
          <a:off x="0" y="0"/>
          <a:ext cx="0" cy="0"/>
          <a:chOff x="0" y="0"/>
          <a:chExt cx="0" cy="0"/>
        </a:xfrm>
      </p:grpSpPr>
      <p:sp>
        <p:nvSpPr>
          <p:cNvPr id="273" name="Google Shape;273;p28"/>
          <p:cNvSpPr txBox="1">
            <a:spLocks noGrp="1"/>
          </p:cNvSpPr>
          <p:nvPr>
            <p:ph type="title"/>
          </p:nvPr>
        </p:nvSpPr>
        <p:spPr>
          <a:xfrm>
            <a:off x="457200" y="407988"/>
            <a:ext cx="11234738" cy="787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74" name="Google Shape;274;p28"/>
          <p:cNvSpPr txBox="1">
            <a:spLocks noGrp="1"/>
          </p:cNvSpPr>
          <p:nvPr>
            <p:ph type="body" idx="1"/>
          </p:nvPr>
        </p:nvSpPr>
        <p:spPr>
          <a:xfrm>
            <a:off x="457200" y="1195200"/>
            <a:ext cx="5364000" cy="49824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28"/>
          <p:cNvSpPr txBox="1">
            <a:spLocks noGrp="1"/>
          </p:cNvSpPr>
          <p:nvPr>
            <p:ph type="body" idx="2"/>
          </p:nvPr>
        </p:nvSpPr>
        <p:spPr>
          <a:xfrm>
            <a:off x="6172200" y="1195200"/>
            <a:ext cx="5364000" cy="49824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6" name="Google Shape;276;p28"/>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p28"/>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8" name="Google Shape;278;p28"/>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279"/>
        <p:cNvGrpSpPr/>
        <p:nvPr/>
      </p:nvGrpSpPr>
      <p:grpSpPr>
        <a:xfrm>
          <a:off x="0" y="0"/>
          <a:ext cx="0" cy="0"/>
          <a:chOff x="0" y="0"/>
          <a:chExt cx="0" cy="0"/>
        </a:xfrm>
      </p:grpSpPr>
      <p:sp>
        <p:nvSpPr>
          <p:cNvPr id="280" name="Google Shape;280;p62"/>
          <p:cNvSpPr txBox="1">
            <a:spLocks noGrp="1"/>
          </p:cNvSpPr>
          <p:nvPr>
            <p:ph type="title"/>
          </p:nvPr>
        </p:nvSpPr>
        <p:spPr>
          <a:xfrm>
            <a:off x="457200" y="407988"/>
            <a:ext cx="11234738" cy="787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81" name="Google Shape;281;p62"/>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p62"/>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p62"/>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so kuva">
  <p:cSld name="Iso kuva">
    <p:spTree>
      <p:nvGrpSpPr>
        <p:cNvPr id="1" name="Shape 284"/>
        <p:cNvGrpSpPr/>
        <p:nvPr/>
      </p:nvGrpSpPr>
      <p:grpSpPr>
        <a:xfrm>
          <a:off x="0" y="0"/>
          <a:ext cx="0" cy="0"/>
          <a:chOff x="0" y="0"/>
          <a:chExt cx="0" cy="0"/>
        </a:xfrm>
      </p:grpSpPr>
      <p:sp>
        <p:nvSpPr>
          <p:cNvPr id="285" name="Google Shape;285;p55"/>
          <p:cNvSpPr>
            <a:spLocks noGrp="1"/>
          </p:cNvSpPr>
          <p:nvPr>
            <p:ph type="pic" idx="2"/>
          </p:nvPr>
        </p:nvSpPr>
        <p:spPr>
          <a:xfrm>
            <a:off x="0" y="0"/>
            <a:ext cx="12192000" cy="5428642"/>
          </a:xfrm>
          <a:prstGeom prst="rect">
            <a:avLst/>
          </a:prstGeom>
          <a:solidFill>
            <a:srgbClr val="D8D8D8"/>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6" name="Google Shape;286;p55"/>
          <p:cNvSpPr txBox="1">
            <a:spLocks noGrp="1"/>
          </p:cNvSpPr>
          <p:nvPr>
            <p:ph type="title"/>
          </p:nvPr>
        </p:nvSpPr>
        <p:spPr>
          <a:xfrm>
            <a:off x="457199" y="5486400"/>
            <a:ext cx="11235447" cy="670884"/>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SzPts val="1400"/>
              <a:buNone/>
              <a:defRPr sz="2600" b="0">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87" name="Google Shape;287;p55"/>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p55"/>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55"/>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Kaksi sisältökohdetta 1">
  <p:cSld name="Kaksi sisältökohdetta">
    <p:spTree>
      <p:nvGrpSpPr>
        <p:cNvPr id="1" name="Shape 290"/>
        <p:cNvGrpSpPr/>
        <p:nvPr/>
      </p:nvGrpSpPr>
      <p:grpSpPr>
        <a:xfrm>
          <a:off x="0" y="0"/>
          <a:ext cx="0" cy="0"/>
          <a:chOff x="0" y="0"/>
          <a:chExt cx="0" cy="0"/>
        </a:xfrm>
      </p:grpSpPr>
      <p:grpSp>
        <p:nvGrpSpPr>
          <p:cNvPr id="291" name="Google Shape;291;gade6fc49ee_0_1308"/>
          <p:cNvGrpSpPr/>
          <p:nvPr/>
        </p:nvGrpSpPr>
        <p:grpSpPr>
          <a:xfrm>
            <a:off x="465665" y="6222026"/>
            <a:ext cx="804330" cy="373572"/>
            <a:chOff x="-2" y="-1"/>
            <a:chExt cx="804330" cy="373572"/>
          </a:xfrm>
        </p:grpSpPr>
        <p:sp>
          <p:nvSpPr>
            <p:cNvPr id="292" name="Google Shape;292;gade6fc49ee_0_1308"/>
            <p:cNvSpPr/>
            <p:nvPr/>
          </p:nvSpPr>
          <p:spPr>
            <a:xfrm>
              <a:off x="-2" y="-1"/>
              <a:ext cx="804330" cy="373572"/>
            </a:xfrm>
            <a:custGeom>
              <a:avLst/>
              <a:gdLst/>
              <a:ahLst/>
              <a:cxnLst/>
              <a:rect l="l" t="t" r="r" b="b"/>
              <a:pathLst>
                <a:path w="21600" h="21600" extrusionOk="0">
                  <a:moveTo>
                    <a:pt x="11200" y="20897"/>
                  </a:moveTo>
                  <a:cubicBezTo>
                    <a:pt x="11644" y="19942"/>
                    <a:pt x="12235" y="19418"/>
                    <a:pt x="12863" y="19418"/>
                  </a:cubicBezTo>
                  <a:lnTo>
                    <a:pt x="18953" y="19418"/>
                  </a:lnTo>
                  <a:cubicBezTo>
                    <a:pt x="20413" y="19418"/>
                    <a:pt x="21600" y="16886"/>
                    <a:pt x="21600" y="13775"/>
                  </a:cubicBezTo>
                  <a:lnTo>
                    <a:pt x="21600" y="0"/>
                  </a:lnTo>
                  <a:lnTo>
                    <a:pt x="0" y="0"/>
                  </a:lnTo>
                  <a:lnTo>
                    <a:pt x="0" y="13775"/>
                  </a:lnTo>
                  <a:cubicBezTo>
                    <a:pt x="0" y="16886"/>
                    <a:pt x="1180" y="19418"/>
                    <a:pt x="2631" y="19418"/>
                  </a:cubicBezTo>
                  <a:lnTo>
                    <a:pt x="8882" y="19418"/>
                  </a:lnTo>
                  <a:cubicBezTo>
                    <a:pt x="9511" y="19418"/>
                    <a:pt x="10101" y="19942"/>
                    <a:pt x="10545" y="20897"/>
                  </a:cubicBezTo>
                  <a:lnTo>
                    <a:pt x="10873" y="21600"/>
                  </a:lnTo>
                  <a:lnTo>
                    <a:pt x="11200" y="20897"/>
                  </a:lnTo>
                  <a:close/>
                  <a:moveTo>
                    <a:pt x="20977" y="1342"/>
                  </a:moveTo>
                  <a:lnTo>
                    <a:pt x="20977" y="13775"/>
                  </a:lnTo>
                  <a:cubicBezTo>
                    <a:pt x="20977" y="16147"/>
                    <a:pt x="20069" y="18076"/>
                    <a:pt x="18953" y="18076"/>
                  </a:cubicBezTo>
                  <a:lnTo>
                    <a:pt x="12863" y="18076"/>
                  </a:lnTo>
                  <a:cubicBezTo>
                    <a:pt x="12121" y="18076"/>
                    <a:pt x="11420" y="18655"/>
                    <a:pt x="10873" y="19717"/>
                  </a:cubicBezTo>
                  <a:cubicBezTo>
                    <a:pt x="10326" y="18656"/>
                    <a:pt x="9625" y="18076"/>
                    <a:pt x="8882" y="18076"/>
                  </a:cubicBezTo>
                  <a:lnTo>
                    <a:pt x="2631" y="18076"/>
                  </a:lnTo>
                  <a:cubicBezTo>
                    <a:pt x="1524" y="18076"/>
                    <a:pt x="623" y="16147"/>
                    <a:pt x="623" y="13775"/>
                  </a:cubicBezTo>
                  <a:lnTo>
                    <a:pt x="623" y="1342"/>
                  </a:lnTo>
                  <a:lnTo>
                    <a:pt x="20977" y="1342"/>
                  </a:lnTo>
                  <a:close/>
                </a:path>
              </a:pathLst>
            </a:cu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93" name="Google Shape;293;gade6fc49ee_0_1308"/>
            <p:cNvSpPr/>
            <p:nvPr/>
          </p:nvSpPr>
          <p:spPr>
            <a:xfrm>
              <a:off x="667121" y="108484"/>
              <a:ext cx="25920" cy="24894"/>
            </a:xfrm>
            <a:custGeom>
              <a:avLst/>
              <a:gdLst/>
              <a:ahLst/>
              <a:cxnLst/>
              <a:rect l="l" t="t" r="r" b="b"/>
              <a:pathLst>
                <a:path w="21600" h="21600" extrusionOk="0">
                  <a:moveTo>
                    <a:pt x="21600" y="10789"/>
                  </a:moveTo>
                  <a:cubicBezTo>
                    <a:pt x="21600" y="17083"/>
                    <a:pt x="16860" y="21600"/>
                    <a:pt x="10821" y="21600"/>
                  </a:cubicBezTo>
                  <a:cubicBezTo>
                    <a:pt x="4740" y="21600"/>
                    <a:pt x="0" y="17083"/>
                    <a:pt x="0" y="10789"/>
                  </a:cubicBezTo>
                  <a:cubicBezTo>
                    <a:pt x="0" y="4517"/>
                    <a:pt x="4740" y="0"/>
                    <a:pt x="10821" y="0"/>
                  </a:cubicBezTo>
                  <a:cubicBezTo>
                    <a:pt x="16860" y="0"/>
                    <a:pt x="21600" y="4517"/>
                    <a:pt x="21600" y="10789"/>
                  </a:cubicBezTo>
                  <a:close/>
                </a:path>
              </a:pathLst>
            </a:cu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94" name="Google Shape;294;gade6fc49ee_0_1308"/>
            <p:cNvSpPr/>
            <p:nvPr/>
          </p:nvSpPr>
          <p:spPr>
            <a:xfrm>
              <a:off x="668862" y="142869"/>
              <a:ext cx="22500" cy="79800"/>
            </a:xfrm>
            <a:prstGeom prst="rect">
              <a:avLst/>
            </a:pr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95" name="Google Shape;295;gade6fc49ee_0_1308"/>
            <p:cNvSpPr/>
            <p:nvPr/>
          </p:nvSpPr>
          <p:spPr>
            <a:xfrm>
              <a:off x="581269" y="108158"/>
              <a:ext cx="76734" cy="114372"/>
            </a:xfrm>
            <a:custGeom>
              <a:avLst/>
              <a:gdLst/>
              <a:ahLst/>
              <a:cxnLst/>
              <a:rect l="l" t="t" r="r" b="b"/>
              <a:pathLst>
                <a:path w="21600" h="21600" extrusionOk="0">
                  <a:moveTo>
                    <a:pt x="13377" y="12530"/>
                  </a:moveTo>
                  <a:lnTo>
                    <a:pt x="21600" y="21600"/>
                  </a:lnTo>
                  <a:lnTo>
                    <a:pt x="14755" y="21600"/>
                  </a:lnTo>
                  <a:lnTo>
                    <a:pt x="9238" y="15575"/>
                  </a:lnTo>
                  <a:lnTo>
                    <a:pt x="6268" y="18111"/>
                  </a:lnTo>
                  <a:lnTo>
                    <a:pt x="6268" y="21600"/>
                  </a:lnTo>
                  <a:lnTo>
                    <a:pt x="0" y="21600"/>
                  </a:lnTo>
                  <a:lnTo>
                    <a:pt x="0" y="0"/>
                  </a:lnTo>
                  <a:lnTo>
                    <a:pt x="6268" y="0"/>
                  </a:lnTo>
                  <a:lnTo>
                    <a:pt x="6268" y="9966"/>
                  </a:lnTo>
                  <a:cubicBezTo>
                    <a:pt x="6268" y="11816"/>
                    <a:pt x="5955" y="13665"/>
                    <a:pt x="5955" y="13665"/>
                  </a:cubicBezTo>
                  <a:lnTo>
                    <a:pt x="6087" y="13665"/>
                  </a:lnTo>
                  <a:cubicBezTo>
                    <a:pt x="6087" y="13665"/>
                    <a:pt x="7555" y="12021"/>
                    <a:pt x="8800" y="10858"/>
                  </a:cubicBezTo>
                  <a:lnTo>
                    <a:pt x="13600" y="6562"/>
                  </a:lnTo>
                  <a:lnTo>
                    <a:pt x="20932" y="6562"/>
                  </a:lnTo>
                  <a:lnTo>
                    <a:pt x="13377" y="12530"/>
                  </a:lnTo>
                  <a:close/>
                </a:path>
              </a:pathLst>
            </a:cu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96" name="Google Shape;296;gade6fc49ee_0_1308"/>
            <p:cNvSpPr/>
            <p:nvPr/>
          </p:nvSpPr>
          <p:spPr>
            <a:xfrm>
              <a:off x="488345" y="141019"/>
              <a:ext cx="70416" cy="81486"/>
            </a:xfrm>
            <a:custGeom>
              <a:avLst/>
              <a:gdLst/>
              <a:ahLst/>
              <a:cxnLst/>
              <a:rect l="l" t="t" r="r" b="b"/>
              <a:pathLst>
                <a:path w="21600" h="21600" extrusionOk="0">
                  <a:moveTo>
                    <a:pt x="21600" y="8074"/>
                  </a:moveTo>
                  <a:cubicBezTo>
                    <a:pt x="21600" y="2844"/>
                    <a:pt x="18637" y="0"/>
                    <a:pt x="13945" y="0"/>
                  </a:cubicBezTo>
                  <a:cubicBezTo>
                    <a:pt x="9921" y="0"/>
                    <a:pt x="7844" y="2045"/>
                    <a:pt x="6639" y="3978"/>
                  </a:cubicBezTo>
                  <a:lnTo>
                    <a:pt x="6488" y="3978"/>
                  </a:lnTo>
                  <a:lnTo>
                    <a:pt x="6829" y="498"/>
                  </a:lnTo>
                  <a:lnTo>
                    <a:pt x="0" y="498"/>
                  </a:lnTo>
                  <a:lnTo>
                    <a:pt x="0" y="21600"/>
                  </a:lnTo>
                  <a:lnTo>
                    <a:pt x="6829" y="21600"/>
                  </a:lnTo>
                  <a:lnTo>
                    <a:pt x="6829" y="9083"/>
                  </a:lnTo>
                  <a:cubicBezTo>
                    <a:pt x="6829" y="6652"/>
                    <a:pt x="8473" y="4981"/>
                    <a:pt x="11043" y="4981"/>
                  </a:cubicBezTo>
                  <a:cubicBezTo>
                    <a:pt x="13604" y="4981"/>
                    <a:pt x="14718" y="6442"/>
                    <a:pt x="14718" y="9253"/>
                  </a:cubicBezTo>
                  <a:lnTo>
                    <a:pt x="14718" y="21600"/>
                  </a:lnTo>
                  <a:lnTo>
                    <a:pt x="21600" y="21600"/>
                  </a:lnTo>
                  <a:lnTo>
                    <a:pt x="21600" y="8074"/>
                  </a:lnTo>
                  <a:close/>
                </a:path>
              </a:pathLst>
            </a:cu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97" name="Google Shape;297;gade6fc49ee_0_1308"/>
            <p:cNvSpPr/>
            <p:nvPr/>
          </p:nvSpPr>
          <p:spPr>
            <a:xfrm>
              <a:off x="441120" y="108484"/>
              <a:ext cx="25920" cy="24894"/>
            </a:xfrm>
            <a:custGeom>
              <a:avLst/>
              <a:gdLst/>
              <a:ahLst/>
              <a:cxnLst/>
              <a:rect l="l" t="t" r="r" b="b"/>
              <a:pathLst>
                <a:path w="21600" h="21600" extrusionOk="0">
                  <a:moveTo>
                    <a:pt x="21600" y="10789"/>
                  </a:moveTo>
                  <a:cubicBezTo>
                    <a:pt x="21600" y="17083"/>
                    <a:pt x="16855" y="21600"/>
                    <a:pt x="10810" y="21600"/>
                  </a:cubicBezTo>
                  <a:cubicBezTo>
                    <a:pt x="4724" y="21600"/>
                    <a:pt x="0" y="17083"/>
                    <a:pt x="0" y="10789"/>
                  </a:cubicBezTo>
                  <a:cubicBezTo>
                    <a:pt x="0" y="4517"/>
                    <a:pt x="4724" y="0"/>
                    <a:pt x="10810" y="0"/>
                  </a:cubicBezTo>
                  <a:cubicBezTo>
                    <a:pt x="16855" y="0"/>
                    <a:pt x="21600" y="4517"/>
                    <a:pt x="21600" y="10789"/>
                  </a:cubicBezTo>
                  <a:close/>
                </a:path>
              </a:pathLst>
            </a:cu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98" name="Google Shape;298;gade6fc49ee_0_1308"/>
            <p:cNvSpPr/>
            <p:nvPr/>
          </p:nvSpPr>
          <p:spPr>
            <a:xfrm>
              <a:off x="442861" y="142869"/>
              <a:ext cx="22500" cy="79800"/>
            </a:xfrm>
            <a:prstGeom prst="rect">
              <a:avLst/>
            </a:pr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99" name="Google Shape;299;gade6fc49ee_0_1308"/>
            <p:cNvSpPr/>
            <p:nvPr/>
          </p:nvSpPr>
          <p:spPr>
            <a:xfrm>
              <a:off x="354398" y="141019"/>
              <a:ext cx="71820" cy="83376"/>
            </a:xfrm>
            <a:custGeom>
              <a:avLst/>
              <a:gdLst/>
              <a:ahLst/>
              <a:cxnLst/>
              <a:rect l="l" t="t" r="r" b="b"/>
              <a:pathLst>
                <a:path w="21600" h="21600" extrusionOk="0">
                  <a:moveTo>
                    <a:pt x="15046" y="15382"/>
                  </a:moveTo>
                  <a:cubicBezTo>
                    <a:pt x="15046" y="13743"/>
                    <a:pt x="12386" y="13378"/>
                    <a:pt x="9310" y="12641"/>
                  </a:cubicBezTo>
                  <a:cubicBezTo>
                    <a:pt x="5692" y="11821"/>
                    <a:pt x="1189" y="10265"/>
                    <a:pt x="1189" y="6340"/>
                  </a:cubicBezTo>
                  <a:cubicBezTo>
                    <a:pt x="1189" y="2453"/>
                    <a:pt x="5506" y="0"/>
                    <a:pt x="10633" y="0"/>
                  </a:cubicBezTo>
                  <a:cubicBezTo>
                    <a:pt x="15381" y="0"/>
                    <a:pt x="19750" y="1960"/>
                    <a:pt x="21600" y="4700"/>
                  </a:cubicBezTo>
                  <a:lnTo>
                    <a:pt x="15849" y="7486"/>
                  </a:lnTo>
                  <a:cubicBezTo>
                    <a:pt x="15284" y="5642"/>
                    <a:pt x="13479" y="4207"/>
                    <a:pt x="10871" y="4207"/>
                  </a:cubicBezTo>
                  <a:cubicBezTo>
                    <a:pt x="9162" y="4207"/>
                    <a:pt x="7742" y="4867"/>
                    <a:pt x="7742" y="6052"/>
                  </a:cubicBezTo>
                  <a:cubicBezTo>
                    <a:pt x="7742" y="7608"/>
                    <a:pt x="10871" y="7768"/>
                    <a:pt x="14437" y="8754"/>
                  </a:cubicBezTo>
                  <a:cubicBezTo>
                    <a:pt x="18182" y="9779"/>
                    <a:pt x="21600" y="11251"/>
                    <a:pt x="21600" y="15010"/>
                  </a:cubicBezTo>
                  <a:cubicBezTo>
                    <a:pt x="21600" y="19147"/>
                    <a:pt x="17134" y="21600"/>
                    <a:pt x="11963" y="21600"/>
                  </a:cubicBezTo>
                  <a:cubicBezTo>
                    <a:pt x="6360" y="21600"/>
                    <a:pt x="1947" y="19551"/>
                    <a:pt x="0" y="16285"/>
                  </a:cubicBezTo>
                  <a:lnTo>
                    <a:pt x="5840" y="13461"/>
                  </a:lnTo>
                  <a:cubicBezTo>
                    <a:pt x="6598" y="15709"/>
                    <a:pt x="8686" y="17386"/>
                    <a:pt x="11874" y="17386"/>
                  </a:cubicBezTo>
                  <a:cubicBezTo>
                    <a:pt x="13724" y="17386"/>
                    <a:pt x="15046" y="16688"/>
                    <a:pt x="15046" y="15382"/>
                  </a:cubicBezTo>
                  <a:close/>
                </a:path>
              </a:pathLst>
            </a:cu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00" name="Google Shape;300;gade6fc49ee_0_1308"/>
            <p:cNvSpPr/>
            <p:nvPr/>
          </p:nvSpPr>
          <p:spPr>
            <a:xfrm>
              <a:off x="311309" y="109028"/>
              <a:ext cx="38610" cy="115020"/>
            </a:xfrm>
            <a:custGeom>
              <a:avLst/>
              <a:gdLst/>
              <a:ahLst/>
              <a:cxnLst/>
              <a:rect l="l" t="t" r="r" b="b"/>
              <a:pathLst>
                <a:path w="21600" h="21600" extrusionOk="0">
                  <a:moveTo>
                    <a:pt x="12518" y="0"/>
                  </a:moveTo>
                  <a:lnTo>
                    <a:pt x="0" y="0"/>
                  </a:lnTo>
                  <a:lnTo>
                    <a:pt x="0" y="17189"/>
                  </a:lnTo>
                  <a:cubicBezTo>
                    <a:pt x="0" y="18724"/>
                    <a:pt x="980" y="19847"/>
                    <a:pt x="2954" y="20547"/>
                  </a:cubicBezTo>
                  <a:cubicBezTo>
                    <a:pt x="4927" y="21252"/>
                    <a:pt x="8047" y="21600"/>
                    <a:pt x="12339" y="21600"/>
                  </a:cubicBezTo>
                  <a:cubicBezTo>
                    <a:pt x="13816" y="21600"/>
                    <a:pt x="15306" y="21544"/>
                    <a:pt x="16838" y="21438"/>
                  </a:cubicBezTo>
                  <a:cubicBezTo>
                    <a:pt x="18370" y="21331"/>
                    <a:pt x="19599" y="21178"/>
                    <a:pt x="20537" y="20978"/>
                  </a:cubicBezTo>
                  <a:lnTo>
                    <a:pt x="21600" y="18163"/>
                  </a:lnTo>
                  <a:cubicBezTo>
                    <a:pt x="20606" y="18284"/>
                    <a:pt x="19723" y="18367"/>
                    <a:pt x="19005" y="18414"/>
                  </a:cubicBezTo>
                  <a:cubicBezTo>
                    <a:pt x="18274" y="18465"/>
                    <a:pt x="17390" y="18488"/>
                    <a:pt x="16397" y="18488"/>
                  </a:cubicBezTo>
                  <a:cubicBezTo>
                    <a:pt x="14754" y="18488"/>
                    <a:pt x="14064" y="18353"/>
                    <a:pt x="13443" y="18075"/>
                  </a:cubicBezTo>
                  <a:cubicBezTo>
                    <a:pt x="12822" y="17797"/>
                    <a:pt x="12518" y="17305"/>
                    <a:pt x="12518" y="16591"/>
                  </a:cubicBezTo>
                  <a:lnTo>
                    <a:pt x="12518" y="0"/>
                  </a:lnTo>
                  <a:close/>
                </a:path>
              </a:pathLst>
            </a:cu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01" name="Google Shape;301;gade6fc49ee_0_1308"/>
            <p:cNvSpPr/>
            <p:nvPr/>
          </p:nvSpPr>
          <p:spPr>
            <a:xfrm>
              <a:off x="221213" y="141019"/>
              <a:ext cx="73548" cy="83376"/>
            </a:xfrm>
            <a:custGeom>
              <a:avLst/>
              <a:gdLst/>
              <a:ahLst/>
              <a:cxnLst/>
              <a:rect l="l" t="t" r="r" b="b"/>
              <a:pathLst>
                <a:path w="21600" h="21600" extrusionOk="0">
                  <a:moveTo>
                    <a:pt x="11174" y="4169"/>
                  </a:moveTo>
                  <a:cubicBezTo>
                    <a:pt x="8758" y="4169"/>
                    <a:pt x="6813" y="5680"/>
                    <a:pt x="6305" y="8504"/>
                  </a:cubicBezTo>
                  <a:lnTo>
                    <a:pt x="15527" y="8504"/>
                  </a:lnTo>
                  <a:cubicBezTo>
                    <a:pt x="15527" y="6013"/>
                    <a:pt x="13720" y="4169"/>
                    <a:pt x="11174" y="4169"/>
                  </a:cubicBezTo>
                  <a:close/>
                  <a:moveTo>
                    <a:pt x="21273" y="12353"/>
                  </a:moveTo>
                  <a:lnTo>
                    <a:pt x="6167" y="12353"/>
                  </a:lnTo>
                  <a:cubicBezTo>
                    <a:pt x="6443" y="15709"/>
                    <a:pt x="8576" y="17341"/>
                    <a:pt x="11312" y="17341"/>
                  </a:cubicBezTo>
                  <a:cubicBezTo>
                    <a:pt x="13764" y="17341"/>
                    <a:pt x="15433" y="15913"/>
                    <a:pt x="15810" y="13947"/>
                  </a:cubicBezTo>
                  <a:lnTo>
                    <a:pt x="21317" y="16688"/>
                  </a:lnTo>
                  <a:cubicBezTo>
                    <a:pt x="19699" y="19307"/>
                    <a:pt x="16180" y="21600"/>
                    <a:pt x="11312" y="21600"/>
                  </a:cubicBezTo>
                  <a:cubicBezTo>
                    <a:pt x="4774" y="21600"/>
                    <a:pt x="0" y="17591"/>
                    <a:pt x="0" y="10797"/>
                  </a:cubicBezTo>
                  <a:cubicBezTo>
                    <a:pt x="0" y="4086"/>
                    <a:pt x="4869" y="0"/>
                    <a:pt x="11174" y="0"/>
                  </a:cubicBezTo>
                  <a:cubicBezTo>
                    <a:pt x="17428" y="0"/>
                    <a:pt x="21600" y="3926"/>
                    <a:pt x="21600" y="9529"/>
                  </a:cubicBezTo>
                  <a:cubicBezTo>
                    <a:pt x="21600" y="11207"/>
                    <a:pt x="21273" y="12353"/>
                    <a:pt x="21273" y="12353"/>
                  </a:cubicBezTo>
                  <a:close/>
                </a:path>
              </a:pathLst>
            </a:cu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02" name="Google Shape;302;gade6fc49ee_0_1308"/>
            <p:cNvSpPr/>
            <p:nvPr/>
          </p:nvSpPr>
          <p:spPr>
            <a:xfrm>
              <a:off x="113163" y="113272"/>
              <a:ext cx="89856" cy="109242"/>
            </a:xfrm>
            <a:custGeom>
              <a:avLst/>
              <a:gdLst/>
              <a:ahLst/>
              <a:cxnLst/>
              <a:rect l="l" t="t" r="r" b="b"/>
              <a:pathLst>
                <a:path w="21600" h="21600" extrusionOk="0">
                  <a:moveTo>
                    <a:pt x="16029" y="21600"/>
                  </a:moveTo>
                  <a:lnTo>
                    <a:pt x="21600" y="21600"/>
                  </a:lnTo>
                  <a:lnTo>
                    <a:pt x="21600" y="0"/>
                  </a:lnTo>
                  <a:lnTo>
                    <a:pt x="16029" y="0"/>
                  </a:lnTo>
                  <a:lnTo>
                    <a:pt x="16029" y="8552"/>
                  </a:lnTo>
                  <a:lnTo>
                    <a:pt x="5571" y="8552"/>
                  </a:lnTo>
                  <a:lnTo>
                    <a:pt x="5571" y="0"/>
                  </a:lnTo>
                  <a:lnTo>
                    <a:pt x="0" y="0"/>
                  </a:lnTo>
                  <a:lnTo>
                    <a:pt x="0" y="21600"/>
                  </a:lnTo>
                  <a:lnTo>
                    <a:pt x="5571" y="21600"/>
                  </a:lnTo>
                  <a:lnTo>
                    <a:pt x="5571" y="12637"/>
                  </a:lnTo>
                  <a:lnTo>
                    <a:pt x="16029" y="12637"/>
                  </a:lnTo>
                  <a:lnTo>
                    <a:pt x="16029" y="21600"/>
                  </a:lnTo>
                  <a:close/>
                </a:path>
              </a:pathLst>
            </a:cu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sp>
        <p:nvSpPr>
          <p:cNvPr id="303" name="Google Shape;303;gade6fc49ee_0_1308"/>
          <p:cNvSpPr txBox="1">
            <a:spLocks noGrp="1"/>
          </p:cNvSpPr>
          <p:nvPr>
            <p:ph type="title"/>
          </p:nvPr>
        </p:nvSpPr>
        <p:spPr>
          <a:xfrm>
            <a:off x="457200" y="407987"/>
            <a:ext cx="11234700" cy="7875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4300"/>
              <a:buFont typeface="Arial Black"/>
              <a:buNone/>
              <a:defRPr>
                <a:solidFill>
                  <a:schemeClr val="accent1"/>
                </a:solidFill>
              </a:defRPr>
            </a:lvl1pPr>
            <a:lvl2pPr lvl="1" algn="l">
              <a:lnSpc>
                <a:spcPct val="90000"/>
              </a:lnSpc>
              <a:spcBef>
                <a:spcPts val="0"/>
              </a:spcBef>
              <a:spcAft>
                <a:spcPts val="0"/>
              </a:spcAft>
              <a:buClr>
                <a:srgbClr val="000000"/>
              </a:buClr>
              <a:buSzPts val="1900"/>
              <a:buNone/>
              <a:defRPr/>
            </a:lvl2pPr>
            <a:lvl3pPr lvl="2" algn="l">
              <a:lnSpc>
                <a:spcPct val="90000"/>
              </a:lnSpc>
              <a:spcBef>
                <a:spcPts val="0"/>
              </a:spcBef>
              <a:spcAft>
                <a:spcPts val="0"/>
              </a:spcAft>
              <a:buClr>
                <a:srgbClr val="000000"/>
              </a:buClr>
              <a:buSzPts val="1900"/>
              <a:buNone/>
              <a:defRPr/>
            </a:lvl3pPr>
            <a:lvl4pPr lvl="3" algn="l">
              <a:lnSpc>
                <a:spcPct val="90000"/>
              </a:lnSpc>
              <a:spcBef>
                <a:spcPts val="0"/>
              </a:spcBef>
              <a:spcAft>
                <a:spcPts val="0"/>
              </a:spcAft>
              <a:buClr>
                <a:srgbClr val="000000"/>
              </a:buClr>
              <a:buSzPts val="1900"/>
              <a:buNone/>
              <a:defRPr/>
            </a:lvl4pPr>
            <a:lvl5pPr lvl="4" algn="l">
              <a:lnSpc>
                <a:spcPct val="90000"/>
              </a:lnSpc>
              <a:spcBef>
                <a:spcPts val="0"/>
              </a:spcBef>
              <a:spcAft>
                <a:spcPts val="0"/>
              </a:spcAft>
              <a:buClr>
                <a:srgbClr val="000000"/>
              </a:buClr>
              <a:buSzPts val="1900"/>
              <a:buNone/>
              <a:defRPr/>
            </a:lvl5pPr>
            <a:lvl6pPr lvl="5" algn="l">
              <a:lnSpc>
                <a:spcPct val="90000"/>
              </a:lnSpc>
              <a:spcBef>
                <a:spcPts val="0"/>
              </a:spcBef>
              <a:spcAft>
                <a:spcPts val="0"/>
              </a:spcAft>
              <a:buClr>
                <a:srgbClr val="000000"/>
              </a:buClr>
              <a:buSzPts val="1900"/>
              <a:buNone/>
              <a:defRPr/>
            </a:lvl6pPr>
            <a:lvl7pPr lvl="6" algn="l">
              <a:lnSpc>
                <a:spcPct val="90000"/>
              </a:lnSpc>
              <a:spcBef>
                <a:spcPts val="0"/>
              </a:spcBef>
              <a:spcAft>
                <a:spcPts val="0"/>
              </a:spcAft>
              <a:buClr>
                <a:srgbClr val="000000"/>
              </a:buClr>
              <a:buSzPts val="1900"/>
              <a:buNone/>
              <a:defRPr/>
            </a:lvl7pPr>
            <a:lvl8pPr lvl="7" algn="l">
              <a:lnSpc>
                <a:spcPct val="90000"/>
              </a:lnSpc>
              <a:spcBef>
                <a:spcPts val="0"/>
              </a:spcBef>
              <a:spcAft>
                <a:spcPts val="0"/>
              </a:spcAft>
              <a:buClr>
                <a:srgbClr val="000000"/>
              </a:buClr>
              <a:buSzPts val="1900"/>
              <a:buNone/>
              <a:defRPr/>
            </a:lvl8pPr>
            <a:lvl9pPr lvl="8" algn="l">
              <a:lnSpc>
                <a:spcPct val="90000"/>
              </a:lnSpc>
              <a:spcBef>
                <a:spcPts val="0"/>
              </a:spcBef>
              <a:spcAft>
                <a:spcPts val="0"/>
              </a:spcAft>
              <a:buClr>
                <a:srgbClr val="000000"/>
              </a:buClr>
              <a:buSzPts val="1900"/>
              <a:buNone/>
              <a:defRPr/>
            </a:lvl9pPr>
          </a:lstStyle>
          <a:p>
            <a:endParaRPr/>
          </a:p>
        </p:txBody>
      </p:sp>
      <p:sp>
        <p:nvSpPr>
          <p:cNvPr id="304" name="Google Shape;304;gade6fc49ee_0_1308"/>
          <p:cNvSpPr txBox="1">
            <a:spLocks noGrp="1"/>
          </p:cNvSpPr>
          <p:nvPr>
            <p:ph type="body" idx="1"/>
          </p:nvPr>
        </p:nvSpPr>
        <p:spPr>
          <a:xfrm>
            <a:off x="457200" y="1195200"/>
            <a:ext cx="5364000" cy="4982400"/>
          </a:xfrm>
          <a:prstGeom prst="rect">
            <a:avLst/>
          </a:prstGeom>
          <a:noFill/>
          <a:ln>
            <a:noFill/>
          </a:ln>
        </p:spPr>
        <p:txBody>
          <a:bodyPr spcFirstLastPara="1" wrap="square" lIns="0" tIns="0" rIns="0" bIns="0" anchor="t" anchorCtr="0">
            <a:noAutofit/>
          </a:bodyPr>
          <a:lstStyle>
            <a:lvl1pPr marL="457200" lvl="0" indent="-349250" algn="l">
              <a:lnSpc>
                <a:spcPct val="100000"/>
              </a:lnSpc>
              <a:spcBef>
                <a:spcPts val="0"/>
              </a:spcBef>
              <a:spcAft>
                <a:spcPts val="0"/>
              </a:spcAft>
              <a:buClr>
                <a:srgbClr val="000000"/>
              </a:buClr>
              <a:buSzPts val="1900"/>
              <a:buChar char="•"/>
              <a:defRPr/>
            </a:lvl1pPr>
            <a:lvl2pPr marL="914400" lvl="1" indent="-349250" algn="l">
              <a:lnSpc>
                <a:spcPct val="100000"/>
              </a:lnSpc>
              <a:spcBef>
                <a:spcPts val="0"/>
              </a:spcBef>
              <a:spcAft>
                <a:spcPts val="0"/>
              </a:spcAft>
              <a:buClr>
                <a:srgbClr val="000000"/>
              </a:buClr>
              <a:buSzPts val="1900"/>
              <a:buChar char="•"/>
              <a:defRPr/>
            </a:lvl2pPr>
            <a:lvl3pPr marL="1371600" lvl="2" indent="-349250" algn="l">
              <a:lnSpc>
                <a:spcPct val="100000"/>
              </a:lnSpc>
              <a:spcBef>
                <a:spcPts val="0"/>
              </a:spcBef>
              <a:spcAft>
                <a:spcPts val="0"/>
              </a:spcAft>
              <a:buClr>
                <a:srgbClr val="000000"/>
              </a:buClr>
              <a:buSzPts val="1900"/>
              <a:buChar char="•"/>
              <a:defRPr/>
            </a:lvl3pPr>
            <a:lvl4pPr marL="1828800" lvl="3" indent="-349250" algn="l">
              <a:lnSpc>
                <a:spcPct val="100000"/>
              </a:lnSpc>
              <a:spcBef>
                <a:spcPts val="0"/>
              </a:spcBef>
              <a:spcAft>
                <a:spcPts val="0"/>
              </a:spcAft>
              <a:buClr>
                <a:srgbClr val="000000"/>
              </a:buClr>
              <a:buSzPts val="1900"/>
              <a:buChar char="•"/>
              <a:defRPr/>
            </a:lvl4pPr>
            <a:lvl5pPr marL="2286000" lvl="4" indent="-349250" algn="l">
              <a:lnSpc>
                <a:spcPct val="100000"/>
              </a:lnSpc>
              <a:spcBef>
                <a:spcPts val="0"/>
              </a:spcBef>
              <a:spcAft>
                <a:spcPts val="0"/>
              </a:spcAft>
              <a:buClr>
                <a:srgbClr val="000000"/>
              </a:buClr>
              <a:buSzPts val="1900"/>
              <a:buChar char="•"/>
              <a:defRPr/>
            </a:lvl5pPr>
            <a:lvl6pPr marL="2743200" lvl="5" indent="-349250" algn="l">
              <a:lnSpc>
                <a:spcPct val="100000"/>
              </a:lnSpc>
              <a:spcBef>
                <a:spcPts val="0"/>
              </a:spcBef>
              <a:spcAft>
                <a:spcPts val="0"/>
              </a:spcAft>
              <a:buClr>
                <a:srgbClr val="000000"/>
              </a:buClr>
              <a:buSzPts val="1900"/>
              <a:buChar char="•"/>
              <a:defRPr/>
            </a:lvl6pPr>
            <a:lvl7pPr marL="3200400" lvl="6" indent="-349250" algn="l">
              <a:lnSpc>
                <a:spcPct val="100000"/>
              </a:lnSpc>
              <a:spcBef>
                <a:spcPts val="0"/>
              </a:spcBef>
              <a:spcAft>
                <a:spcPts val="0"/>
              </a:spcAft>
              <a:buClr>
                <a:srgbClr val="000000"/>
              </a:buClr>
              <a:buSzPts val="1900"/>
              <a:buChar char="•"/>
              <a:defRPr/>
            </a:lvl7pPr>
            <a:lvl8pPr marL="3657600" lvl="7" indent="-349250" algn="l">
              <a:lnSpc>
                <a:spcPct val="100000"/>
              </a:lnSpc>
              <a:spcBef>
                <a:spcPts val="0"/>
              </a:spcBef>
              <a:spcAft>
                <a:spcPts val="0"/>
              </a:spcAft>
              <a:buClr>
                <a:srgbClr val="000000"/>
              </a:buClr>
              <a:buSzPts val="1900"/>
              <a:buChar char="•"/>
              <a:defRPr/>
            </a:lvl8pPr>
            <a:lvl9pPr marL="4114800" lvl="8" indent="-349250" algn="l">
              <a:lnSpc>
                <a:spcPct val="100000"/>
              </a:lnSpc>
              <a:spcBef>
                <a:spcPts val="0"/>
              </a:spcBef>
              <a:spcAft>
                <a:spcPts val="0"/>
              </a:spcAft>
              <a:buClr>
                <a:srgbClr val="000000"/>
              </a:buClr>
              <a:buSzPts val="1900"/>
              <a:buChar char="•"/>
              <a:defRPr/>
            </a:lvl9pPr>
          </a:lstStyle>
          <a:p>
            <a:endParaRPr/>
          </a:p>
        </p:txBody>
      </p:sp>
      <p:sp>
        <p:nvSpPr>
          <p:cNvPr id="305" name="Google Shape;305;gade6fc49ee_0_1308"/>
          <p:cNvSpPr txBox="1">
            <a:spLocks noGrp="1"/>
          </p:cNvSpPr>
          <p:nvPr>
            <p:ph type="sldNum" idx="12"/>
          </p:nvPr>
        </p:nvSpPr>
        <p:spPr>
          <a:xfrm>
            <a:off x="11478134" y="6305869"/>
            <a:ext cx="195900" cy="1851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accent1"/>
              </a:buClr>
              <a:buSzPts val="1300"/>
              <a:buFont typeface="Arial"/>
              <a:buNone/>
              <a:defRPr sz="13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1300"/>
              <a:buFont typeface="Arial"/>
              <a:buNone/>
              <a:defRPr sz="13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1300"/>
              <a:buFont typeface="Arial"/>
              <a:buNone/>
              <a:defRPr sz="13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1300"/>
              <a:buFont typeface="Arial"/>
              <a:buNone/>
              <a:defRPr sz="13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1300"/>
              <a:buFont typeface="Arial"/>
              <a:buNone/>
              <a:defRPr sz="13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1300"/>
              <a:buFont typeface="Arial"/>
              <a:buNone/>
              <a:defRPr sz="13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1300"/>
              <a:buFont typeface="Arial"/>
              <a:buNone/>
              <a:defRPr sz="13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1300"/>
              <a:buFont typeface="Arial"/>
              <a:buNone/>
              <a:defRPr sz="13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1300"/>
              <a:buFont typeface="Arial"/>
              <a:buNone/>
              <a:defRPr sz="13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306"/>
        <p:cNvGrpSpPr/>
        <p:nvPr/>
      </p:nvGrpSpPr>
      <p:grpSpPr>
        <a:xfrm>
          <a:off x="0" y="0"/>
          <a:ext cx="0" cy="0"/>
          <a:chOff x="0" y="0"/>
          <a:chExt cx="0" cy="0"/>
        </a:xfrm>
      </p:grpSpPr>
      <p:sp>
        <p:nvSpPr>
          <p:cNvPr id="307" name="Google Shape;307;p29"/>
          <p:cNvSpPr txBox="1">
            <a:spLocks noGrp="1"/>
          </p:cNvSpPr>
          <p:nvPr>
            <p:ph type="ctrTitle"/>
          </p:nvPr>
        </p:nvSpPr>
        <p:spPr>
          <a:xfrm>
            <a:off x="486383" y="457200"/>
            <a:ext cx="10661515" cy="513620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08" name="Google Shape;308;p29"/>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9" name="Google Shape;309;p29"/>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0" name="Google Shape;310;p29"/>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311"/>
        <p:cNvGrpSpPr/>
        <p:nvPr/>
      </p:nvGrpSpPr>
      <p:grpSpPr>
        <a:xfrm>
          <a:off x="0" y="0"/>
          <a:ext cx="0" cy="0"/>
          <a:chOff x="0" y="0"/>
          <a:chExt cx="0" cy="0"/>
        </a:xfrm>
      </p:grpSpPr>
      <p:sp>
        <p:nvSpPr>
          <p:cNvPr id="312" name="Google Shape;312;p30"/>
          <p:cNvSpPr txBox="1">
            <a:spLocks noGrp="1"/>
          </p:cNvSpPr>
          <p:nvPr>
            <p:ph type="title"/>
          </p:nvPr>
        </p:nvSpPr>
        <p:spPr>
          <a:xfrm>
            <a:off x="457200" y="407988"/>
            <a:ext cx="11234738" cy="787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3" name="Google Shape;313;p30"/>
          <p:cNvSpPr txBox="1">
            <a:spLocks noGrp="1"/>
          </p:cNvSpPr>
          <p:nvPr>
            <p:ph type="body" idx="1"/>
          </p:nvPr>
        </p:nvSpPr>
        <p:spPr>
          <a:xfrm>
            <a:off x="457200" y="1935804"/>
            <a:ext cx="5364000" cy="4241795"/>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4" name="Google Shape;314;p30"/>
          <p:cNvSpPr txBox="1">
            <a:spLocks noGrp="1"/>
          </p:cNvSpPr>
          <p:nvPr>
            <p:ph type="body" idx="2"/>
          </p:nvPr>
        </p:nvSpPr>
        <p:spPr>
          <a:xfrm>
            <a:off x="6172200" y="1935804"/>
            <a:ext cx="5364000" cy="4241795"/>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30"/>
          <p:cNvSpPr txBox="1">
            <a:spLocks noGrp="1"/>
          </p:cNvSpPr>
          <p:nvPr>
            <p:ph type="body" idx="3"/>
          </p:nvPr>
        </p:nvSpPr>
        <p:spPr>
          <a:xfrm>
            <a:off x="457200" y="1555784"/>
            <a:ext cx="5364163" cy="40920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500"/>
              <a:buNone/>
              <a:defRPr>
                <a:latin typeface="Arial Black"/>
                <a:ea typeface="Arial Black"/>
                <a:cs typeface="Arial Black"/>
                <a:sym typeface="Arial Black"/>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6" name="Google Shape;316;p30"/>
          <p:cNvSpPr txBox="1">
            <a:spLocks noGrp="1"/>
          </p:cNvSpPr>
          <p:nvPr>
            <p:ph type="body" idx="4"/>
          </p:nvPr>
        </p:nvSpPr>
        <p:spPr>
          <a:xfrm>
            <a:off x="6174000" y="1555784"/>
            <a:ext cx="5364163" cy="40920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500"/>
              <a:buNone/>
              <a:defRPr>
                <a:latin typeface="Arial Black"/>
                <a:ea typeface="Arial Black"/>
                <a:cs typeface="Arial Black"/>
                <a:sym typeface="Arial Black"/>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7" name="Google Shape;317;p30"/>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8" name="Google Shape;318;p30"/>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p30"/>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Kansi 3">
  <p:cSld name="Kansi 3">
    <p:bg>
      <p:bgPr>
        <a:solidFill>
          <a:srgbClr val="FFC61E"/>
        </a:solidFill>
        <a:effectLst/>
      </p:bgPr>
    </p:bg>
    <p:spTree>
      <p:nvGrpSpPr>
        <p:cNvPr id="1" name="Shape 320"/>
        <p:cNvGrpSpPr/>
        <p:nvPr/>
      </p:nvGrpSpPr>
      <p:grpSpPr>
        <a:xfrm>
          <a:off x="0" y="0"/>
          <a:ext cx="0" cy="0"/>
          <a:chOff x="0" y="0"/>
          <a:chExt cx="0" cy="0"/>
        </a:xfrm>
      </p:grpSpPr>
      <p:sp>
        <p:nvSpPr>
          <p:cNvPr id="321" name="Google Shape;321;p31"/>
          <p:cNvSpPr/>
          <p:nvPr/>
        </p:nvSpPr>
        <p:spPr>
          <a:xfrm>
            <a:off x="0" y="0"/>
            <a:ext cx="7305675" cy="6858000"/>
          </a:xfrm>
          <a:custGeom>
            <a:avLst/>
            <a:gdLst/>
            <a:ahLst/>
            <a:cxnLst/>
            <a:rect l="l" t="t" r="r" b="b"/>
            <a:pathLst>
              <a:path w="15203" h="14300" extrusionOk="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22" name="Google Shape;322;p31"/>
          <p:cNvGrpSpPr/>
          <p:nvPr/>
        </p:nvGrpSpPr>
        <p:grpSpPr>
          <a:xfrm>
            <a:off x="465667" y="5813465"/>
            <a:ext cx="1295039" cy="601443"/>
            <a:chOff x="228601" y="704851"/>
            <a:chExt cx="11734800" cy="5449888"/>
          </a:xfrm>
        </p:grpSpPr>
        <p:sp>
          <p:nvSpPr>
            <p:cNvPr id="323" name="Google Shape;323;p31"/>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31"/>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31"/>
            <p:cNvSpPr/>
            <p:nvPr/>
          </p:nvSpPr>
          <p:spPr>
            <a:xfrm>
              <a:off x="9986963"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31"/>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31"/>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31"/>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31"/>
            <p:cNvSpPr/>
            <p:nvPr/>
          </p:nvSpPr>
          <p:spPr>
            <a:xfrm>
              <a:off x="6689726"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31"/>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31"/>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 name="Google Shape;332;p31"/>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3" name="Google Shape;333;p31"/>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4" name="Google Shape;334;p31"/>
          <p:cNvSpPr txBox="1">
            <a:spLocks noGrp="1"/>
          </p:cNvSpPr>
          <p:nvPr>
            <p:ph type="ctrTitle"/>
          </p:nvPr>
        </p:nvSpPr>
        <p:spPr>
          <a:xfrm>
            <a:off x="408563" y="457200"/>
            <a:ext cx="10739336" cy="2071991"/>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5" name="Google Shape;335;p31"/>
          <p:cNvSpPr txBox="1">
            <a:spLocks noGrp="1"/>
          </p:cNvSpPr>
          <p:nvPr>
            <p:ph type="body" idx="1"/>
          </p:nvPr>
        </p:nvSpPr>
        <p:spPr>
          <a:xfrm>
            <a:off x="447472" y="2665378"/>
            <a:ext cx="10709478" cy="97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tsikko ja sisältö G" type="obj">
  <p:cSld name="OBJECT">
    <p:spTree>
      <p:nvGrpSpPr>
        <p:cNvPr id="1" name="Shape 336"/>
        <p:cNvGrpSpPr/>
        <p:nvPr/>
      </p:nvGrpSpPr>
      <p:grpSpPr>
        <a:xfrm>
          <a:off x="0" y="0"/>
          <a:ext cx="0" cy="0"/>
          <a:chOff x="0" y="0"/>
          <a:chExt cx="0" cy="0"/>
        </a:xfrm>
      </p:grpSpPr>
      <p:sp>
        <p:nvSpPr>
          <p:cNvPr id="337" name="Google Shape;337;p32"/>
          <p:cNvSpPr/>
          <p:nvPr/>
        </p:nvSpPr>
        <p:spPr>
          <a:xfrm>
            <a:off x="10902950" y="0"/>
            <a:ext cx="1290638" cy="6858000"/>
          </a:xfrm>
          <a:custGeom>
            <a:avLst/>
            <a:gdLst/>
            <a:ahLst/>
            <a:cxnLst/>
            <a:rect l="l" t="t" r="r" b="b"/>
            <a:pathLst>
              <a:path w="2658" h="14271" extrusionOk="0">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8" name="Google Shape;338;p32"/>
          <p:cNvSpPr txBox="1">
            <a:spLocks noGrp="1"/>
          </p:cNvSpPr>
          <p:nvPr>
            <p:ph type="title"/>
          </p:nvPr>
        </p:nvSpPr>
        <p:spPr>
          <a:xfrm>
            <a:off x="457200" y="407988"/>
            <a:ext cx="11234738" cy="787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9" name="Google Shape;339;p32"/>
          <p:cNvSpPr txBox="1">
            <a:spLocks noGrp="1"/>
          </p:cNvSpPr>
          <p:nvPr>
            <p:ph type="body" idx="1"/>
          </p:nvPr>
        </p:nvSpPr>
        <p:spPr>
          <a:xfrm>
            <a:off x="457200" y="1196975"/>
            <a:ext cx="11234738" cy="4979988"/>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0" name="Google Shape;340;p32"/>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1" name="Google Shape;341;p32"/>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2" name="Google Shape;342;p32"/>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tsikko ja sisältö  F">
  <p:cSld name="Otsikko ja sisältö  F">
    <p:spTree>
      <p:nvGrpSpPr>
        <p:cNvPr id="1" name="Shape 343"/>
        <p:cNvGrpSpPr/>
        <p:nvPr/>
      </p:nvGrpSpPr>
      <p:grpSpPr>
        <a:xfrm>
          <a:off x="0" y="0"/>
          <a:ext cx="0" cy="0"/>
          <a:chOff x="0" y="0"/>
          <a:chExt cx="0" cy="0"/>
        </a:xfrm>
      </p:grpSpPr>
      <p:sp>
        <p:nvSpPr>
          <p:cNvPr id="344" name="Google Shape;344;p34"/>
          <p:cNvSpPr/>
          <p:nvPr/>
        </p:nvSpPr>
        <p:spPr>
          <a:xfrm>
            <a:off x="10887075" y="0"/>
            <a:ext cx="1304925" cy="6858000"/>
          </a:xfrm>
          <a:custGeom>
            <a:avLst/>
            <a:gdLst/>
            <a:ahLst/>
            <a:cxnLst/>
            <a:rect l="l" t="t" r="r" b="b"/>
            <a:pathLst>
              <a:path w="2700" h="14300" extrusionOk="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34"/>
          <p:cNvSpPr txBox="1">
            <a:spLocks noGrp="1"/>
          </p:cNvSpPr>
          <p:nvPr>
            <p:ph type="title"/>
          </p:nvPr>
        </p:nvSpPr>
        <p:spPr>
          <a:xfrm>
            <a:off x="457200" y="407988"/>
            <a:ext cx="11234738" cy="787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46" name="Google Shape;346;p34"/>
          <p:cNvSpPr txBox="1">
            <a:spLocks noGrp="1"/>
          </p:cNvSpPr>
          <p:nvPr>
            <p:ph type="body" idx="1"/>
          </p:nvPr>
        </p:nvSpPr>
        <p:spPr>
          <a:xfrm>
            <a:off x="457200" y="1196975"/>
            <a:ext cx="11234738" cy="4979988"/>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7" name="Google Shape;347;p34"/>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8" name="Google Shape;348;p34"/>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9" name="Google Shape;349;p34"/>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Kansi 4 B">
  <p:cSld name="Kansi 4 B">
    <p:bg>
      <p:bgPr>
        <a:solidFill>
          <a:srgbClr val="00D7A7"/>
        </a:solidFill>
        <a:effectLst/>
      </p:bgPr>
    </p:bg>
    <p:spTree>
      <p:nvGrpSpPr>
        <p:cNvPr id="1" name="Shape 350"/>
        <p:cNvGrpSpPr/>
        <p:nvPr/>
      </p:nvGrpSpPr>
      <p:grpSpPr>
        <a:xfrm>
          <a:off x="0" y="0"/>
          <a:ext cx="0" cy="0"/>
          <a:chOff x="0" y="0"/>
          <a:chExt cx="0" cy="0"/>
        </a:xfrm>
      </p:grpSpPr>
      <p:sp>
        <p:nvSpPr>
          <p:cNvPr id="351" name="Google Shape;351;p35"/>
          <p:cNvSpPr/>
          <p:nvPr/>
        </p:nvSpPr>
        <p:spPr>
          <a:xfrm>
            <a:off x="0" y="0"/>
            <a:ext cx="12193588" cy="6858000"/>
          </a:xfrm>
          <a:custGeom>
            <a:avLst/>
            <a:gdLst/>
            <a:ahLst/>
            <a:cxnLst/>
            <a:rect l="l" t="t" r="r" b="b"/>
            <a:pathLst>
              <a:path w="25400" h="14293" extrusionOk="0">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52" name="Google Shape;352;p35"/>
          <p:cNvGrpSpPr/>
          <p:nvPr/>
        </p:nvGrpSpPr>
        <p:grpSpPr>
          <a:xfrm>
            <a:off x="465667" y="5813465"/>
            <a:ext cx="1295039" cy="601443"/>
            <a:chOff x="228601" y="704851"/>
            <a:chExt cx="11734800" cy="5449888"/>
          </a:xfrm>
        </p:grpSpPr>
        <p:sp>
          <p:nvSpPr>
            <p:cNvPr id="353" name="Google Shape;353;p35"/>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35"/>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35"/>
            <p:cNvSpPr/>
            <p:nvPr/>
          </p:nvSpPr>
          <p:spPr>
            <a:xfrm>
              <a:off x="9986963" y="2789238"/>
              <a:ext cx="327025" cy="1162050"/>
            </a:xfrm>
            <a:prstGeom prst="rect">
              <a:avLst/>
            </a:pr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35"/>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35"/>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35"/>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35"/>
            <p:cNvSpPr/>
            <p:nvPr/>
          </p:nvSpPr>
          <p:spPr>
            <a:xfrm>
              <a:off x="6689726" y="2789238"/>
              <a:ext cx="327025" cy="1162050"/>
            </a:xfrm>
            <a:prstGeom prst="rect">
              <a:avLst/>
            </a:pr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35"/>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35"/>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35"/>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35"/>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64" name="Google Shape;364;p35"/>
          <p:cNvSpPr txBox="1">
            <a:spLocks noGrp="1"/>
          </p:cNvSpPr>
          <p:nvPr>
            <p:ph type="ctrTitle"/>
          </p:nvPr>
        </p:nvSpPr>
        <p:spPr>
          <a:xfrm>
            <a:off x="408563" y="457200"/>
            <a:ext cx="10739336" cy="2071991"/>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65" name="Google Shape;365;p35"/>
          <p:cNvSpPr txBox="1">
            <a:spLocks noGrp="1"/>
          </p:cNvSpPr>
          <p:nvPr>
            <p:ph type="body" idx="1"/>
          </p:nvPr>
        </p:nvSpPr>
        <p:spPr>
          <a:xfrm>
            <a:off x="447472" y="2665378"/>
            <a:ext cx="10709478" cy="97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Kansi 1 B">
  <p:cSld name="Kansi 1 B">
    <p:bg>
      <p:bgPr>
        <a:solidFill>
          <a:srgbClr val="9FC9EB"/>
        </a:solidFill>
        <a:effectLst/>
      </p:bgPr>
    </p:bg>
    <p:spTree>
      <p:nvGrpSpPr>
        <p:cNvPr id="1" name="Shape 59"/>
        <p:cNvGrpSpPr/>
        <p:nvPr/>
      </p:nvGrpSpPr>
      <p:grpSpPr>
        <a:xfrm>
          <a:off x="0" y="0"/>
          <a:ext cx="0" cy="0"/>
          <a:chOff x="0" y="0"/>
          <a:chExt cx="0" cy="0"/>
        </a:xfrm>
      </p:grpSpPr>
      <p:sp>
        <p:nvSpPr>
          <p:cNvPr id="60" name="Google Shape;60;p97"/>
          <p:cNvSpPr/>
          <p:nvPr/>
        </p:nvSpPr>
        <p:spPr>
          <a:xfrm>
            <a:off x="0" y="0"/>
            <a:ext cx="12192000" cy="6858000"/>
          </a:xfrm>
          <a:custGeom>
            <a:avLst/>
            <a:gdLst/>
            <a:ahLst/>
            <a:cxnLst/>
            <a:rect l="l" t="t" r="r" b="b"/>
            <a:pathLst>
              <a:path w="25400" h="14300" extrusionOk="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FD4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1" name="Google Shape;61;p97"/>
          <p:cNvGrpSpPr/>
          <p:nvPr/>
        </p:nvGrpSpPr>
        <p:grpSpPr>
          <a:xfrm>
            <a:off x="465667" y="5813465"/>
            <a:ext cx="1295039" cy="601443"/>
            <a:chOff x="228601" y="704851"/>
            <a:chExt cx="11734800" cy="5449888"/>
          </a:xfrm>
        </p:grpSpPr>
        <p:sp>
          <p:nvSpPr>
            <p:cNvPr id="62" name="Google Shape;62;p97"/>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97"/>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97"/>
            <p:cNvSpPr/>
            <p:nvPr/>
          </p:nvSpPr>
          <p:spPr>
            <a:xfrm>
              <a:off x="9986963"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97"/>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97"/>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97"/>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97"/>
            <p:cNvSpPr/>
            <p:nvPr/>
          </p:nvSpPr>
          <p:spPr>
            <a:xfrm>
              <a:off x="6689726"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97"/>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97"/>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97"/>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97"/>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73" name="Google Shape;73;p97"/>
          <p:cNvSpPr txBox="1">
            <a:spLocks noGrp="1"/>
          </p:cNvSpPr>
          <p:nvPr>
            <p:ph type="ctrTitle"/>
          </p:nvPr>
        </p:nvSpPr>
        <p:spPr>
          <a:xfrm>
            <a:off x="408563" y="457200"/>
            <a:ext cx="10739336" cy="2071991"/>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97"/>
          <p:cNvSpPr txBox="1">
            <a:spLocks noGrp="1"/>
          </p:cNvSpPr>
          <p:nvPr>
            <p:ph type="body" idx="1"/>
          </p:nvPr>
        </p:nvSpPr>
        <p:spPr>
          <a:xfrm>
            <a:off x="447472" y="2665378"/>
            <a:ext cx="10709478" cy="97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Kansi 4">
  <p:cSld name="Kansi 4">
    <p:bg>
      <p:bgPr>
        <a:solidFill>
          <a:srgbClr val="00D7A7"/>
        </a:solidFill>
        <a:effectLst/>
      </p:bgPr>
    </p:bg>
    <p:spTree>
      <p:nvGrpSpPr>
        <p:cNvPr id="1" name="Shape 366"/>
        <p:cNvGrpSpPr/>
        <p:nvPr/>
      </p:nvGrpSpPr>
      <p:grpSpPr>
        <a:xfrm>
          <a:off x="0" y="0"/>
          <a:ext cx="0" cy="0"/>
          <a:chOff x="0" y="0"/>
          <a:chExt cx="0" cy="0"/>
        </a:xfrm>
      </p:grpSpPr>
      <p:sp>
        <p:nvSpPr>
          <p:cNvPr id="367" name="Google Shape;367;p67"/>
          <p:cNvSpPr/>
          <p:nvPr/>
        </p:nvSpPr>
        <p:spPr>
          <a:xfrm>
            <a:off x="0" y="0"/>
            <a:ext cx="9815513" cy="6858000"/>
          </a:xfrm>
          <a:custGeom>
            <a:avLst/>
            <a:gdLst/>
            <a:ahLst/>
            <a:cxnLst/>
            <a:rect l="l" t="t" r="r" b="b"/>
            <a:pathLst>
              <a:path w="20470" h="14293" extrusionOk="0">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68" name="Google Shape;368;p67"/>
          <p:cNvGrpSpPr/>
          <p:nvPr/>
        </p:nvGrpSpPr>
        <p:grpSpPr>
          <a:xfrm>
            <a:off x="465667" y="5813465"/>
            <a:ext cx="1295039" cy="601443"/>
            <a:chOff x="228601" y="704851"/>
            <a:chExt cx="11734800" cy="5449888"/>
          </a:xfrm>
        </p:grpSpPr>
        <p:sp>
          <p:nvSpPr>
            <p:cNvPr id="369" name="Google Shape;369;p67"/>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67"/>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67"/>
            <p:cNvSpPr/>
            <p:nvPr/>
          </p:nvSpPr>
          <p:spPr>
            <a:xfrm>
              <a:off x="9986963" y="2789238"/>
              <a:ext cx="327025" cy="1162050"/>
            </a:xfrm>
            <a:prstGeom prst="rect">
              <a:avLst/>
            </a:pr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67"/>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67"/>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67"/>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67"/>
            <p:cNvSpPr/>
            <p:nvPr/>
          </p:nvSpPr>
          <p:spPr>
            <a:xfrm>
              <a:off x="6689726" y="2789238"/>
              <a:ext cx="327025" cy="1162050"/>
            </a:xfrm>
            <a:prstGeom prst="rect">
              <a:avLst/>
            </a:pr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67"/>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67"/>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67"/>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67"/>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80" name="Google Shape;380;p67"/>
          <p:cNvSpPr txBox="1">
            <a:spLocks noGrp="1"/>
          </p:cNvSpPr>
          <p:nvPr>
            <p:ph type="ctrTitle"/>
          </p:nvPr>
        </p:nvSpPr>
        <p:spPr>
          <a:xfrm>
            <a:off x="408563" y="457200"/>
            <a:ext cx="10739336" cy="2071991"/>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81" name="Google Shape;381;p67"/>
          <p:cNvSpPr txBox="1">
            <a:spLocks noGrp="1"/>
          </p:cNvSpPr>
          <p:nvPr>
            <p:ph type="body" idx="1"/>
          </p:nvPr>
        </p:nvSpPr>
        <p:spPr>
          <a:xfrm>
            <a:off x="447472" y="2665378"/>
            <a:ext cx="10709478" cy="97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Kansi 2">
  <p:cSld name="Kansi 2">
    <p:bg>
      <p:bgPr>
        <a:solidFill>
          <a:srgbClr val="9FC9EB"/>
        </a:solidFill>
        <a:effectLst/>
      </p:bgPr>
    </p:bg>
    <p:spTree>
      <p:nvGrpSpPr>
        <p:cNvPr id="1" name="Shape 382"/>
        <p:cNvGrpSpPr/>
        <p:nvPr/>
      </p:nvGrpSpPr>
      <p:grpSpPr>
        <a:xfrm>
          <a:off x="0" y="0"/>
          <a:ext cx="0" cy="0"/>
          <a:chOff x="0" y="0"/>
          <a:chExt cx="0" cy="0"/>
        </a:xfrm>
      </p:grpSpPr>
      <p:sp>
        <p:nvSpPr>
          <p:cNvPr id="383" name="Google Shape;383;p65"/>
          <p:cNvSpPr/>
          <p:nvPr/>
        </p:nvSpPr>
        <p:spPr>
          <a:xfrm>
            <a:off x="0" y="0"/>
            <a:ext cx="12192000" cy="3887788"/>
          </a:xfrm>
          <a:custGeom>
            <a:avLst/>
            <a:gdLst/>
            <a:ahLst/>
            <a:cxnLst/>
            <a:rect l="l" t="t" r="r" b="b"/>
            <a:pathLst>
              <a:path w="25400" h="8063" extrusionOk="0">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84" name="Google Shape;384;p65"/>
          <p:cNvGrpSpPr/>
          <p:nvPr/>
        </p:nvGrpSpPr>
        <p:grpSpPr>
          <a:xfrm>
            <a:off x="465667" y="5813465"/>
            <a:ext cx="1295039" cy="601443"/>
            <a:chOff x="228601" y="704851"/>
            <a:chExt cx="11734800" cy="5449888"/>
          </a:xfrm>
        </p:grpSpPr>
        <p:sp>
          <p:nvSpPr>
            <p:cNvPr id="385" name="Google Shape;385;p65"/>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65"/>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65"/>
            <p:cNvSpPr/>
            <p:nvPr/>
          </p:nvSpPr>
          <p:spPr>
            <a:xfrm>
              <a:off x="9986963"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65"/>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65"/>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65"/>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65"/>
            <p:cNvSpPr/>
            <p:nvPr/>
          </p:nvSpPr>
          <p:spPr>
            <a:xfrm>
              <a:off x="6689726"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65"/>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65"/>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65"/>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65"/>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6" name="Google Shape;396;p65"/>
          <p:cNvSpPr txBox="1">
            <a:spLocks noGrp="1"/>
          </p:cNvSpPr>
          <p:nvPr>
            <p:ph type="ctrTitle"/>
          </p:nvPr>
        </p:nvSpPr>
        <p:spPr>
          <a:xfrm>
            <a:off x="408563" y="457200"/>
            <a:ext cx="10739336" cy="2071991"/>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97" name="Google Shape;397;p65"/>
          <p:cNvSpPr txBox="1">
            <a:spLocks noGrp="1"/>
          </p:cNvSpPr>
          <p:nvPr>
            <p:ph type="body" idx="1"/>
          </p:nvPr>
        </p:nvSpPr>
        <p:spPr>
          <a:xfrm>
            <a:off x="447472" y="2665378"/>
            <a:ext cx="10709478" cy="97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Kansi 1 B">
  <p:cSld name="Kansi 1 B">
    <p:bg>
      <p:bgPr>
        <a:solidFill>
          <a:srgbClr val="0001BE"/>
        </a:solidFill>
        <a:effectLst/>
      </p:bgPr>
    </p:bg>
    <p:spTree>
      <p:nvGrpSpPr>
        <p:cNvPr id="1" name="Shape 398"/>
        <p:cNvGrpSpPr/>
        <p:nvPr/>
      </p:nvGrpSpPr>
      <p:grpSpPr>
        <a:xfrm>
          <a:off x="0" y="0"/>
          <a:ext cx="0" cy="0"/>
          <a:chOff x="0" y="0"/>
          <a:chExt cx="0" cy="0"/>
        </a:xfrm>
      </p:grpSpPr>
      <p:sp>
        <p:nvSpPr>
          <p:cNvPr id="399" name="Google Shape;399;p37"/>
          <p:cNvSpPr/>
          <p:nvPr/>
        </p:nvSpPr>
        <p:spPr>
          <a:xfrm>
            <a:off x="0" y="0"/>
            <a:ext cx="12192000" cy="6858000"/>
          </a:xfrm>
          <a:custGeom>
            <a:avLst/>
            <a:gdLst/>
            <a:ahLst/>
            <a:cxnLst/>
            <a:rect l="l" t="t" r="r" b="b"/>
            <a:pathLst>
              <a:path w="25400" h="14300" extrusionOk="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00" name="Google Shape;400;p37"/>
          <p:cNvGrpSpPr/>
          <p:nvPr/>
        </p:nvGrpSpPr>
        <p:grpSpPr>
          <a:xfrm>
            <a:off x="465667" y="5813465"/>
            <a:ext cx="1295039" cy="601443"/>
            <a:chOff x="228601" y="704851"/>
            <a:chExt cx="11734800" cy="5449888"/>
          </a:xfrm>
        </p:grpSpPr>
        <p:sp>
          <p:nvSpPr>
            <p:cNvPr id="401" name="Google Shape;401;p37"/>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37"/>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37"/>
            <p:cNvSpPr/>
            <p:nvPr/>
          </p:nvSpPr>
          <p:spPr>
            <a:xfrm>
              <a:off x="9986963"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37"/>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37"/>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37"/>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37"/>
            <p:cNvSpPr/>
            <p:nvPr/>
          </p:nvSpPr>
          <p:spPr>
            <a:xfrm>
              <a:off x="6689726"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37"/>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37"/>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37"/>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37"/>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12" name="Google Shape;412;p37"/>
          <p:cNvSpPr txBox="1">
            <a:spLocks noGrp="1"/>
          </p:cNvSpPr>
          <p:nvPr>
            <p:ph type="ctrTitle"/>
          </p:nvPr>
        </p:nvSpPr>
        <p:spPr>
          <a:xfrm>
            <a:off x="408563" y="457200"/>
            <a:ext cx="10739336" cy="2071991"/>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13" name="Google Shape;413;p37"/>
          <p:cNvSpPr txBox="1">
            <a:spLocks noGrp="1"/>
          </p:cNvSpPr>
          <p:nvPr>
            <p:ph type="body" idx="1"/>
          </p:nvPr>
        </p:nvSpPr>
        <p:spPr>
          <a:xfrm>
            <a:off x="447472" y="2665378"/>
            <a:ext cx="10709478" cy="97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tsikko ja sisältö D">
  <p:cSld name="Otsikko ja sisältö D">
    <p:spTree>
      <p:nvGrpSpPr>
        <p:cNvPr id="1" name="Shape 414"/>
        <p:cNvGrpSpPr/>
        <p:nvPr/>
      </p:nvGrpSpPr>
      <p:grpSpPr>
        <a:xfrm>
          <a:off x="0" y="0"/>
          <a:ext cx="0" cy="0"/>
          <a:chOff x="0" y="0"/>
          <a:chExt cx="0" cy="0"/>
        </a:xfrm>
      </p:grpSpPr>
      <p:sp>
        <p:nvSpPr>
          <p:cNvPr id="415" name="Google Shape;415;p36"/>
          <p:cNvSpPr/>
          <p:nvPr/>
        </p:nvSpPr>
        <p:spPr>
          <a:xfrm>
            <a:off x="10964863" y="0"/>
            <a:ext cx="1228725" cy="6858000"/>
          </a:xfrm>
          <a:custGeom>
            <a:avLst/>
            <a:gdLst/>
            <a:ahLst/>
            <a:cxnLst/>
            <a:rect l="l" t="t" r="r" b="b"/>
            <a:pathLst>
              <a:path w="2539" h="14300" extrusionOk="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36"/>
          <p:cNvSpPr txBox="1">
            <a:spLocks noGrp="1"/>
          </p:cNvSpPr>
          <p:nvPr>
            <p:ph type="title"/>
          </p:nvPr>
        </p:nvSpPr>
        <p:spPr>
          <a:xfrm>
            <a:off x="457200" y="407988"/>
            <a:ext cx="11234738" cy="787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17" name="Google Shape;417;p36"/>
          <p:cNvSpPr txBox="1">
            <a:spLocks noGrp="1"/>
          </p:cNvSpPr>
          <p:nvPr>
            <p:ph type="body" idx="1"/>
          </p:nvPr>
        </p:nvSpPr>
        <p:spPr>
          <a:xfrm>
            <a:off x="457200" y="1196975"/>
            <a:ext cx="11234738" cy="4979988"/>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8" name="Google Shape;418;p36"/>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9" name="Google Shape;419;p36"/>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0" name="Google Shape;420;p36"/>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tsikko ja sisältö B">
  <p:cSld name="Otsikko ja sisältö B">
    <p:spTree>
      <p:nvGrpSpPr>
        <p:cNvPr id="1" name="Shape 421"/>
        <p:cNvGrpSpPr/>
        <p:nvPr/>
      </p:nvGrpSpPr>
      <p:grpSpPr>
        <a:xfrm>
          <a:off x="0" y="0"/>
          <a:ext cx="0" cy="0"/>
          <a:chOff x="0" y="0"/>
          <a:chExt cx="0" cy="0"/>
        </a:xfrm>
      </p:grpSpPr>
      <p:sp>
        <p:nvSpPr>
          <p:cNvPr id="422" name="Google Shape;422;p38"/>
          <p:cNvSpPr/>
          <p:nvPr/>
        </p:nvSpPr>
        <p:spPr>
          <a:xfrm>
            <a:off x="11018838" y="0"/>
            <a:ext cx="1189037" cy="6858000"/>
          </a:xfrm>
          <a:custGeom>
            <a:avLst/>
            <a:gdLst/>
            <a:ahLst/>
            <a:cxnLst/>
            <a:rect l="l" t="t" r="r" b="b"/>
            <a:pathLst>
              <a:path w="2460" h="14300" extrusionOk="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38"/>
          <p:cNvSpPr txBox="1">
            <a:spLocks noGrp="1"/>
          </p:cNvSpPr>
          <p:nvPr>
            <p:ph type="title"/>
          </p:nvPr>
        </p:nvSpPr>
        <p:spPr>
          <a:xfrm>
            <a:off x="457200" y="407988"/>
            <a:ext cx="11234738" cy="787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24" name="Google Shape;424;p38"/>
          <p:cNvSpPr txBox="1">
            <a:spLocks noGrp="1"/>
          </p:cNvSpPr>
          <p:nvPr>
            <p:ph type="body" idx="1"/>
          </p:nvPr>
        </p:nvSpPr>
        <p:spPr>
          <a:xfrm>
            <a:off x="457200" y="1196975"/>
            <a:ext cx="11234738" cy="4979988"/>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5" name="Google Shape;425;p38"/>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6" name="Google Shape;426;p38"/>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7" name="Google Shape;427;p38"/>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tsikko ja sisältö C">
  <p:cSld name="Otsikko ja sisältö C">
    <p:spTree>
      <p:nvGrpSpPr>
        <p:cNvPr id="1" name="Shape 428"/>
        <p:cNvGrpSpPr/>
        <p:nvPr/>
      </p:nvGrpSpPr>
      <p:grpSpPr>
        <a:xfrm>
          <a:off x="0" y="0"/>
          <a:ext cx="0" cy="0"/>
          <a:chOff x="0" y="0"/>
          <a:chExt cx="0" cy="0"/>
        </a:xfrm>
      </p:grpSpPr>
      <p:sp>
        <p:nvSpPr>
          <p:cNvPr id="429" name="Google Shape;429;p41"/>
          <p:cNvSpPr/>
          <p:nvPr/>
        </p:nvSpPr>
        <p:spPr>
          <a:xfrm>
            <a:off x="11077575" y="0"/>
            <a:ext cx="1112838" cy="6858000"/>
          </a:xfrm>
          <a:custGeom>
            <a:avLst/>
            <a:gdLst/>
            <a:ahLst/>
            <a:cxnLst/>
            <a:rect l="l" t="t" r="r" b="b"/>
            <a:pathLst>
              <a:path w="2304" h="14300" extrusionOk="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41"/>
          <p:cNvSpPr txBox="1">
            <a:spLocks noGrp="1"/>
          </p:cNvSpPr>
          <p:nvPr>
            <p:ph type="title"/>
          </p:nvPr>
        </p:nvSpPr>
        <p:spPr>
          <a:xfrm>
            <a:off x="457200" y="407988"/>
            <a:ext cx="11234738" cy="787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31" name="Google Shape;431;p41"/>
          <p:cNvSpPr txBox="1">
            <a:spLocks noGrp="1"/>
          </p:cNvSpPr>
          <p:nvPr>
            <p:ph type="body" idx="1"/>
          </p:nvPr>
        </p:nvSpPr>
        <p:spPr>
          <a:xfrm>
            <a:off x="457200" y="1196975"/>
            <a:ext cx="11234738" cy="4979988"/>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2" name="Google Shape;432;p41"/>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3" name="Google Shape;433;p41"/>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4" name="Google Shape;434;p41"/>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Kansi 3 B">
  <p:cSld name="Kansi 3 B">
    <p:bg>
      <p:bgPr>
        <a:solidFill>
          <a:srgbClr val="FFC61E"/>
        </a:solidFill>
        <a:effectLst/>
      </p:bgPr>
    </p:bg>
    <p:spTree>
      <p:nvGrpSpPr>
        <p:cNvPr id="1" name="Shape 435"/>
        <p:cNvGrpSpPr/>
        <p:nvPr/>
      </p:nvGrpSpPr>
      <p:grpSpPr>
        <a:xfrm>
          <a:off x="0" y="0"/>
          <a:ext cx="0" cy="0"/>
          <a:chOff x="0" y="0"/>
          <a:chExt cx="0" cy="0"/>
        </a:xfrm>
      </p:grpSpPr>
      <p:sp>
        <p:nvSpPr>
          <p:cNvPr id="436" name="Google Shape;436;p33"/>
          <p:cNvSpPr/>
          <p:nvPr/>
        </p:nvSpPr>
        <p:spPr>
          <a:xfrm>
            <a:off x="0" y="0"/>
            <a:ext cx="9678988" cy="6858000"/>
          </a:xfrm>
          <a:custGeom>
            <a:avLst/>
            <a:gdLst/>
            <a:ahLst/>
            <a:cxnLst/>
            <a:rect l="l" t="t" r="r" b="b"/>
            <a:pathLst>
              <a:path w="20142" h="14300" extrusionOk="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37" name="Google Shape;437;p33"/>
          <p:cNvGrpSpPr/>
          <p:nvPr/>
        </p:nvGrpSpPr>
        <p:grpSpPr>
          <a:xfrm>
            <a:off x="465667" y="5813465"/>
            <a:ext cx="1295039" cy="601443"/>
            <a:chOff x="228601" y="704851"/>
            <a:chExt cx="11734800" cy="5449888"/>
          </a:xfrm>
        </p:grpSpPr>
        <p:sp>
          <p:nvSpPr>
            <p:cNvPr id="438" name="Google Shape;438;p33"/>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33"/>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33"/>
            <p:cNvSpPr/>
            <p:nvPr/>
          </p:nvSpPr>
          <p:spPr>
            <a:xfrm>
              <a:off x="9986963"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33"/>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33"/>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33"/>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33"/>
            <p:cNvSpPr/>
            <p:nvPr/>
          </p:nvSpPr>
          <p:spPr>
            <a:xfrm>
              <a:off x="6689726"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33"/>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33"/>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33"/>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33"/>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49" name="Google Shape;449;p33"/>
          <p:cNvSpPr txBox="1">
            <a:spLocks noGrp="1"/>
          </p:cNvSpPr>
          <p:nvPr>
            <p:ph type="ctrTitle"/>
          </p:nvPr>
        </p:nvSpPr>
        <p:spPr>
          <a:xfrm>
            <a:off x="408563" y="457200"/>
            <a:ext cx="10739336" cy="2071991"/>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50" name="Google Shape;450;p33"/>
          <p:cNvSpPr txBox="1">
            <a:spLocks noGrp="1"/>
          </p:cNvSpPr>
          <p:nvPr>
            <p:ph type="body" idx="1"/>
          </p:nvPr>
        </p:nvSpPr>
        <p:spPr>
          <a:xfrm>
            <a:off x="447472" y="2665378"/>
            <a:ext cx="10709478" cy="97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Otsikkodia nega">
  <p:cSld name="Otsikkodia nega">
    <p:bg>
      <p:bgPr>
        <a:solidFill>
          <a:srgbClr val="000000"/>
        </a:solidFill>
        <a:effectLst/>
      </p:bgPr>
    </p:bg>
    <p:spTree>
      <p:nvGrpSpPr>
        <p:cNvPr id="1" name="Shape 451"/>
        <p:cNvGrpSpPr/>
        <p:nvPr/>
      </p:nvGrpSpPr>
      <p:grpSpPr>
        <a:xfrm>
          <a:off x="0" y="0"/>
          <a:ext cx="0" cy="0"/>
          <a:chOff x="0" y="0"/>
          <a:chExt cx="0" cy="0"/>
        </a:xfrm>
      </p:grpSpPr>
      <p:grpSp>
        <p:nvGrpSpPr>
          <p:cNvPr id="452" name="Google Shape;452;p46"/>
          <p:cNvGrpSpPr/>
          <p:nvPr/>
        </p:nvGrpSpPr>
        <p:grpSpPr>
          <a:xfrm>
            <a:off x="465667" y="6222027"/>
            <a:ext cx="804333" cy="373549"/>
            <a:chOff x="228601" y="704851"/>
            <a:chExt cx="11734800" cy="5449888"/>
          </a:xfrm>
        </p:grpSpPr>
        <p:sp>
          <p:nvSpPr>
            <p:cNvPr id="453" name="Google Shape;453;p46"/>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4" name="Google Shape;454;p46"/>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5" name="Google Shape;455;p46"/>
            <p:cNvSpPr/>
            <p:nvPr/>
          </p:nvSpPr>
          <p:spPr>
            <a:xfrm>
              <a:off x="9986963"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6" name="Google Shape;456;p46"/>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7" name="Google Shape;457;p46"/>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8" name="Google Shape;458;p46"/>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46"/>
            <p:cNvSpPr/>
            <p:nvPr/>
          </p:nvSpPr>
          <p:spPr>
            <a:xfrm>
              <a:off x="6689726"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0" name="Google Shape;460;p46"/>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1" name="Google Shape;461;p46"/>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2" name="Google Shape;462;p46"/>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46"/>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4" name="Google Shape;464;p46"/>
          <p:cNvSpPr txBox="1">
            <a:spLocks noGrp="1"/>
          </p:cNvSpPr>
          <p:nvPr>
            <p:ph type="ctrTitle"/>
          </p:nvPr>
        </p:nvSpPr>
        <p:spPr>
          <a:xfrm>
            <a:off x="486383" y="457200"/>
            <a:ext cx="10661515" cy="513620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65" name="Google Shape;465;p46"/>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6" name="Google Shape;466;p46"/>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7" name="Google Shape;467;p46"/>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Väliotsikko spåra">
  <p:cSld name="Väliotsikko spåra">
    <p:bg>
      <p:bgPr>
        <a:solidFill>
          <a:srgbClr val="009246"/>
        </a:solidFill>
        <a:effectLst/>
      </p:bgPr>
    </p:bg>
    <p:spTree>
      <p:nvGrpSpPr>
        <p:cNvPr id="1" name="Shape 468"/>
        <p:cNvGrpSpPr/>
        <p:nvPr/>
      </p:nvGrpSpPr>
      <p:grpSpPr>
        <a:xfrm>
          <a:off x="0" y="0"/>
          <a:ext cx="0" cy="0"/>
          <a:chOff x="0" y="0"/>
          <a:chExt cx="0" cy="0"/>
        </a:xfrm>
      </p:grpSpPr>
      <p:grpSp>
        <p:nvGrpSpPr>
          <p:cNvPr id="469" name="Google Shape;469;p47"/>
          <p:cNvGrpSpPr/>
          <p:nvPr/>
        </p:nvGrpSpPr>
        <p:grpSpPr>
          <a:xfrm>
            <a:off x="465667" y="6222027"/>
            <a:ext cx="804333" cy="373549"/>
            <a:chOff x="228601" y="704851"/>
            <a:chExt cx="11734800" cy="5449888"/>
          </a:xfrm>
        </p:grpSpPr>
        <p:sp>
          <p:nvSpPr>
            <p:cNvPr id="470" name="Google Shape;470;p47"/>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1" name="Google Shape;471;p47"/>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47"/>
            <p:cNvSpPr/>
            <p:nvPr/>
          </p:nvSpPr>
          <p:spPr>
            <a:xfrm>
              <a:off x="9986963"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3" name="Google Shape;473;p47"/>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4" name="Google Shape;474;p47"/>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47"/>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6" name="Google Shape;476;p47"/>
            <p:cNvSpPr/>
            <p:nvPr/>
          </p:nvSpPr>
          <p:spPr>
            <a:xfrm>
              <a:off x="6689726"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47"/>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8" name="Google Shape;478;p47"/>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47"/>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47"/>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81" name="Google Shape;481;p47"/>
          <p:cNvSpPr txBox="1">
            <a:spLocks noGrp="1"/>
          </p:cNvSpPr>
          <p:nvPr>
            <p:ph type="ctrTitle"/>
          </p:nvPr>
        </p:nvSpPr>
        <p:spPr>
          <a:xfrm>
            <a:off x="486383" y="457200"/>
            <a:ext cx="10661515" cy="513620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82" name="Google Shape;482;p47"/>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3" name="Google Shape;483;p47"/>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4" name="Google Shape;484;p47"/>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Väliotsikko kupari">
  <p:cSld name="Väliotsikko kupari">
    <p:bg>
      <p:bgPr>
        <a:solidFill>
          <a:srgbClr val="00D7A6"/>
        </a:solidFill>
        <a:effectLst/>
      </p:bgPr>
    </p:bg>
    <p:spTree>
      <p:nvGrpSpPr>
        <p:cNvPr id="1" name="Shape 485"/>
        <p:cNvGrpSpPr/>
        <p:nvPr/>
      </p:nvGrpSpPr>
      <p:grpSpPr>
        <a:xfrm>
          <a:off x="0" y="0"/>
          <a:ext cx="0" cy="0"/>
          <a:chOff x="0" y="0"/>
          <a:chExt cx="0" cy="0"/>
        </a:xfrm>
      </p:grpSpPr>
      <p:grpSp>
        <p:nvGrpSpPr>
          <p:cNvPr id="486" name="Google Shape;486;p48"/>
          <p:cNvGrpSpPr/>
          <p:nvPr/>
        </p:nvGrpSpPr>
        <p:grpSpPr>
          <a:xfrm>
            <a:off x="465667" y="6222027"/>
            <a:ext cx="804333" cy="373549"/>
            <a:chOff x="228601" y="704851"/>
            <a:chExt cx="11734800" cy="5449888"/>
          </a:xfrm>
        </p:grpSpPr>
        <p:sp>
          <p:nvSpPr>
            <p:cNvPr id="487" name="Google Shape;487;p48"/>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48"/>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48"/>
            <p:cNvSpPr/>
            <p:nvPr/>
          </p:nvSpPr>
          <p:spPr>
            <a:xfrm>
              <a:off x="9986963"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48"/>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48"/>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48"/>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48"/>
            <p:cNvSpPr/>
            <p:nvPr/>
          </p:nvSpPr>
          <p:spPr>
            <a:xfrm>
              <a:off x="6689726"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48"/>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48"/>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48"/>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48"/>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98" name="Google Shape;498;p48"/>
          <p:cNvSpPr txBox="1">
            <a:spLocks noGrp="1"/>
          </p:cNvSpPr>
          <p:nvPr>
            <p:ph type="ctrTitle"/>
          </p:nvPr>
        </p:nvSpPr>
        <p:spPr>
          <a:xfrm>
            <a:off x="486383" y="457200"/>
            <a:ext cx="10661515" cy="513620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99" name="Google Shape;499;p48"/>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0" name="Google Shape;500;p48"/>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 name="Google Shape;501;p48"/>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75"/>
        <p:cNvGrpSpPr/>
        <p:nvPr/>
      </p:nvGrpSpPr>
      <p:grpSpPr>
        <a:xfrm>
          <a:off x="0" y="0"/>
          <a:ext cx="0" cy="0"/>
          <a:chOff x="0" y="0"/>
          <a:chExt cx="0" cy="0"/>
        </a:xfrm>
      </p:grpSpPr>
      <p:sp>
        <p:nvSpPr>
          <p:cNvPr id="76" name="Google Shape;76;p87"/>
          <p:cNvSpPr txBox="1">
            <a:spLocks noGrp="1"/>
          </p:cNvSpPr>
          <p:nvPr>
            <p:ph type="ctrTitle"/>
          </p:nvPr>
        </p:nvSpPr>
        <p:spPr>
          <a:xfrm>
            <a:off x="486383" y="457200"/>
            <a:ext cx="10661515" cy="513620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D4F00"/>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7" name="Google Shape;77;p87"/>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87"/>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87"/>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Väliotsikko vaakuna">
  <p:cSld name="Väliotsikko vaakuna">
    <p:bg>
      <p:bgPr>
        <a:solidFill>
          <a:srgbClr val="0001BE"/>
        </a:solidFill>
        <a:effectLst/>
      </p:bgPr>
    </p:bg>
    <p:spTree>
      <p:nvGrpSpPr>
        <p:cNvPr id="1" name="Shape 502"/>
        <p:cNvGrpSpPr/>
        <p:nvPr/>
      </p:nvGrpSpPr>
      <p:grpSpPr>
        <a:xfrm>
          <a:off x="0" y="0"/>
          <a:ext cx="0" cy="0"/>
          <a:chOff x="0" y="0"/>
          <a:chExt cx="0" cy="0"/>
        </a:xfrm>
      </p:grpSpPr>
      <p:grpSp>
        <p:nvGrpSpPr>
          <p:cNvPr id="503" name="Google Shape;503;p49"/>
          <p:cNvGrpSpPr/>
          <p:nvPr/>
        </p:nvGrpSpPr>
        <p:grpSpPr>
          <a:xfrm>
            <a:off x="465667" y="6222027"/>
            <a:ext cx="804333" cy="373549"/>
            <a:chOff x="228601" y="704851"/>
            <a:chExt cx="11734800" cy="5449888"/>
          </a:xfrm>
        </p:grpSpPr>
        <p:sp>
          <p:nvSpPr>
            <p:cNvPr id="504" name="Google Shape;504;p49"/>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49"/>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49"/>
            <p:cNvSpPr/>
            <p:nvPr/>
          </p:nvSpPr>
          <p:spPr>
            <a:xfrm>
              <a:off x="9986963"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49"/>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49"/>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49"/>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49"/>
            <p:cNvSpPr/>
            <p:nvPr/>
          </p:nvSpPr>
          <p:spPr>
            <a:xfrm>
              <a:off x="6689726"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49"/>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49"/>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49"/>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49"/>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15" name="Google Shape;515;p49"/>
          <p:cNvSpPr txBox="1">
            <a:spLocks noGrp="1"/>
          </p:cNvSpPr>
          <p:nvPr>
            <p:ph type="ctrTitle"/>
          </p:nvPr>
        </p:nvSpPr>
        <p:spPr>
          <a:xfrm>
            <a:off x="486383" y="457200"/>
            <a:ext cx="10661515" cy="513620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16" name="Google Shape;516;p49"/>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7" name="Google Shape;517;p49"/>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8" name="Google Shape;518;p49"/>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Väliotsikko tiili">
  <p:cSld name="Väliotsikko tiili">
    <p:bg>
      <p:bgPr>
        <a:solidFill>
          <a:srgbClr val="DB2719"/>
        </a:solidFill>
        <a:effectLst/>
      </p:bgPr>
    </p:bg>
    <p:spTree>
      <p:nvGrpSpPr>
        <p:cNvPr id="1" name="Shape 519"/>
        <p:cNvGrpSpPr/>
        <p:nvPr/>
      </p:nvGrpSpPr>
      <p:grpSpPr>
        <a:xfrm>
          <a:off x="0" y="0"/>
          <a:ext cx="0" cy="0"/>
          <a:chOff x="0" y="0"/>
          <a:chExt cx="0" cy="0"/>
        </a:xfrm>
      </p:grpSpPr>
      <p:grpSp>
        <p:nvGrpSpPr>
          <p:cNvPr id="520" name="Google Shape;520;p50"/>
          <p:cNvGrpSpPr/>
          <p:nvPr/>
        </p:nvGrpSpPr>
        <p:grpSpPr>
          <a:xfrm>
            <a:off x="465667" y="6222027"/>
            <a:ext cx="804333" cy="373549"/>
            <a:chOff x="228601" y="704851"/>
            <a:chExt cx="11734800" cy="5449888"/>
          </a:xfrm>
        </p:grpSpPr>
        <p:sp>
          <p:nvSpPr>
            <p:cNvPr id="521" name="Google Shape;521;p50"/>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50"/>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3" name="Google Shape;523;p50"/>
            <p:cNvSpPr/>
            <p:nvPr/>
          </p:nvSpPr>
          <p:spPr>
            <a:xfrm>
              <a:off x="9986963"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4" name="Google Shape;524;p50"/>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5" name="Google Shape;525;p50"/>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6" name="Google Shape;526;p50"/>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7" name="Google Shape;527;p50"/>
            <p:cNvSpPr/>
            <p:nvPr/>
          </p:nvSpPr>
          <p:spPr>
            <a:xfrm>
              <a:off x="6689726"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8" name="Google Shape;528;p50"/>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9" name="Google Shape;529;p50"/>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0" name="Google Shape;530;p50"/>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1" name="Google Shape;531;p50"/>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32" name="Google Shape;532;p50"/>
          <p:cNvSpPr txBox="1">
            <a:spLocks noGrp="1"/>
          </p:cNvSpPr>
          <p:nvPr>
            <p:ph type="ctrTitle"/>
          </p:nvPr>
        </p:nvSpPr>
        <p:spPr>
          <a:xfrm>
            <a:off x="486383" y="457200"/>
            <a:ext cx="10661515" cy="513620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33" name="Google Shape;533;p50"/>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4" name="Google Shape;534;p50"/>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5" name="Google Shape;535;p50"/>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Väliotsikko sumu">
  <p:cSld name="Väliotsikko sumu">
    <p:bg>
      <p:bgPr>
        <a:solidFill>
          <a:srgbClr val="9FC9EB"/>
        </a:solidFill>
        <a:effectLst/>
      </p:bgPr>
    </p:bg>
    <p:spTree>
      <p:nvGrpSpPr>
        <p:cNvPr id="1" name="Shape 536"/>
        <p:cNvGrpSpPr/>
        <p:nvPr/>
      </p:nvGrpSpPr>
      <p:grpSpPr>
        <a:xfrm>
          <a:off x="0" y="0"/>
          <a:ext cx="0" cy="0"/>
          <a:chOff x="0" y="0"/>
          <a:chExt cx="0" cy="0"/>
        </a:xfrm>
      </p:grpSpPr>
      <p:grpSp>
        <p:nvGrpSpPr>
          <p:cNvPr id="537" name="Google Shape;537;p51"/>
          <p:cNvGrpSpPr/>
          <p:nvPr/>
        </p:nvGrpSpPr>
        <p:grpSpPr>
          <a:xfrm>
            <a:off x="465667" y="6222027"/>
            <a:ext cx="804333" cy="373549"/>
            <a:chOff x="228601" y="704851"/>
            <a:chExt cx="11734800" cy="5449888"/>
          </a:xfrm>
        </p:grpSpPr>
        <p:sp>
          <p:nvSpPr>
            <p:cNvPr id="538" name="Google Shape;538;p51"/>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9" name="Google Shape;539;p51"/>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0" name="Google Shape;540;p51"/>
            <p:cNvSpPr/>
            <p:nvPr/>
          </p:nvSpPr>
          <p:spPr>
            <a:xfrm>
              <a:off x="9986963"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1" name="Google Shape;541;p51"/>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2" name="Google Shape;542;p51"/>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3" name="Google Shape;543;p51"/>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4" name="Google Shape;544;p51"/>
            <p:cNvSpPr/>
            <p:nvPr/>
          </p:nvSpPr>
          <p:spPr>
            <a:xfrm>
              <a:off x="6689726"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5" name="Google Shape;545;p51"/>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6" name="Google Shape;546;p51"/>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7" name="Google Shape;547;p51"/>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8" name="Google Shape;548;p51"/>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49" name="Google Shape;549;p51"/>
          <p:cNvSpPr txBox="1">
            <a:spLocks noGrp="1"/>
          </p:cNvSpPr>
          <p:nvPr>
            <p:ph type="ctrTitle"/>
          </p:nvPr>
        </p:nvSpPr>
        <p:spPr>
          <a:xfrm>
            <a:off x="486383" y="457200"/>
            <a:ext cx="10661515" cy="513620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50" name="Google Shape;550;p51"/>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1" name="Google Shape;551;p51"/>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2" name="Google Shape;552;p51"/>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Väliotsikko metro">
  <p:cSld name="Väliotsikko metro">
    <p:bg>
      <p:bgPr>
        <a:solidFill>
          <a:schemeClr val="accent2"/>
        </a:solidFill>
        <a:effectLst/>
      </p:bgPr>
    </p:bg>
    <p:spTree>
      <p:nvGrpSpPr>
        <p:cNvPr id="1" name="Shape 553"/>
        <p:cNvGrpSpPr/>
        <p:nvPr/>
      </p:nvGrpSpPr>
      <p:grpSpPr>
        <a:xfrm>
          <a:off x="0" y="0"/>
          <a:ext cx="0" cy="0"/>
          <a:chOff x="0" y="0"/>
          <a:chExt cx="0" cy="0"/>
        </a:xfrm>
      </p:grpSpPr>
      <p:grpSp>
        <p:nvGrpSpPr>
          <p:cNvPr id="554" name="Google Shape;554;p52"/>
          <p:cNvGrpSpPr/>
          <p:nvPr/>
        </p:nvGrpSpPr>
        <p:grpSpPr>
          <a:xfrm>
            <a:off x="465667" y="6222027"/>
            <a:ext cx="804333" cy="373549"/>
            <a:chOff x="228601" y="704851"/>
            <a:chExt cx="11734800" cy="5449888"/>
          </a:xfrm>
        </p:grpSpPr>
        <p:sp>
          <p:nvSpPr>
            <p:cNvPr id="555" name="Google Shape;555;p52"/>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6" name="Google Shape;556;p52"/>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7" name="Google Shape;557;p52"/>
            <p:cNvSpPr/>
            <p:nvPr/>
          </p:nvSpPr>
          <p:spPr>
            <a:xfrm>
              <a:off x="9986963"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8" name="Google Shape;558;p52"/>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9" name="Google Shape;559;p52"/>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0" name="Google Shape;560;p52"/>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1" name="Google Shape;561;p52"/>
            <p:cNvSpPr/>
            <p:nvPr/>
          </p:nvSpPr>
          <p:spPr>
            <a:xfrm>
              <a:off x="6689726"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2" name="Google Shape;562;p52"/>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3" name="Google Shape;563;p52"/>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4" name="Google Shape;564;p52"/>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5" name="Google Shape;565;p52"/>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66" name="Google Shape;566;p52"/>
          <p:cNvSpPr txBox="1">
            <a:spLocks noGrp="1"/>
          </p:cNvSpPr>
          <p:nvPr>
            <p:ph type="ctrTitle"/>
          </p:nvPr>
        </p:nvSpPr>
        <p:spPr>
          <a:xfrm>
            <a:off x="486383" y="457200"/>
            <a:ext cx="10661515" cy="513620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67" name="Google Shape;567;p52"/>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8" name="Google Shape;568;p52"/>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9" name="Google Shape;569;p52"/>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570"/>
        <p:cNvGrpSpPr/>
        <p:nvPr/>
      </p:nvGrpSpPr>
      <p:grpSpPr>
        <a:xfrm>
          <a:off x="0" y="0"/>
          <a:ext cx="0" cy="0"/>
          <a:chOff x="0" y="0"/>
          <a:chExt cx="0" cy="0"/>
        </a:xfrm>
      </p:grpSpPr>
      <p:sp>
        <p:nvSpPr>
          <p:cNvPr id="571" name="Google Shape;571;p53"/>
          <p:cNvSpPr txBox="1">
            <a:spLocks noGrp="1"/>
          </p:cNvSpPr>
          <p:nvPr>
            <p:ph type="title"/>
          </p:nvPr>
        </p:nvSpPr>
        <p:spPr>
          <a:xfrm>
            <a:off x="457200" y="407988"/>
            <a:ext cx="11234738" cy="787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72" name="Google Shape;572;p53"/>
          <p:cNvSpPr txBox="1">
            <a:spLocks noGrp="1"/>
          </p:cNvSpPr>
          <p:nvPr>
            <p:ph type="body" idx="1"/>
          </p:nvPr>
        </p:nvSpPr>
        <p:spPr>
          <a:xfrm>
            <a:off x="457200" y="1196975"/>
            <a:ext cx="11234738" cy="4979988"/>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3" name="Google Shape;573;p53"/>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4" name="Google Shape;574;p53"/>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5" name="Google Shape;575;p53"/>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isältö ja kuva">
  <p:cSld name="Sisältö ja kuva">
    <p:spTree>
      <p:nvGrpSpPr>
        <p:cNvPr id="1" name="Shape 576"/>
        <p:cNvGrpSpPr/>
        <p:nvPr/>
      </p:nvGrpSpPr>
      <p:grpSpPr>
        <a:xfrm>
          <a:off x="0" y="0"/>
          <a:ext cx="0" cy="0"/>
          <a:chOff x="0" y="0"/>
          <a:chExt cx="0" cy="0"/>
        </a:xfrm>
      </p:grpSpPr>
      <p:sp>
        <p:nvSpPr>
          <p:cNvPr id="577" name="Google Shape;577;p54"/>
          <p:cNvSpPr txBox="1">
            <a:spLocks noGrp="1"/>
          </p:cNvSpPr>
          <p:nvPr>
            <p:ph type="title"/>
          </p:nvPr>
        </p:nvSpPr>
        <p:spPr>
          <a:xfrm>
            <a:off x="457200" y="408562"/>
            <a:ext cx="6371618" cy="78761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78" name="Google Shape;578;p54"/>
          <p:cNvSpPr txBox="1">
            <a:spLocks noGrp="1"/>
          </p:cNvSpPr>
          <p:nvPr>
            <p:ph type="body" idx="1"/>
          </p:nvPr>
        </p:nvSpPr>
        <p:spPr>
          <a:xfrm>
            <a:off x="457200" y="1195200"/>
            <a:ext cx="6371618" cy="49824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9" name="Google Shape;579;p54"/>
          <p:cNvSpPr>
            <a:spLocks noGrp="1"/>
          </p:cNvSpPr>
          <p:nvPr>
            <p:ph type="pic" idx="2"/>
          </p:nvPr>
        </p:nvSpPr>
        <p:spPr>
          <a:xfrm>
            <a:off x="7131050" y="0"/>
            <a:ext cx="5060950" cy="6858000"/>
          </a:xfrm>
          <a:prstGeom prst="rect">
            <a:avLst/>
          </a:prstGeom>
          <a:solidFill>
            <a:srgbClr val="D8D8D8"/>
          </a:solidFill>
          <a:ln>
            <a:noFill/>
          </a:ln>
        </p:spPr>
        <p:txBody>
          <a:bodyPr spcFirstLastPara="1" wrap="square" lIns="0" tIns="0" rIns="0" bIns="0" anchor="t" anchorCtr="0">
            <a:noAutofit/>
          </a:bodyPr>
          <a:lstStyle>
            <a:lvl1pPr marR="0" lvl="0" algn="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0" name="Google Shape;580;p54"/>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1" name="Google Shape;581;p54"/>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2" name="Google Shape;582;p54"/>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Kolme kuvaa A">
  <p:cSld name="Kolme kuvaa A">
    <p:spTree>
      <p:nvGrpSpPr>
        <p:cNvPr id="1" name="Shape 583"/>
        <p:cNvGrpSpPr/>
        <p:nvPr/>
      </p:nvGrpSpPr>
      <p:grpSpPr>
        <a:xfrm>
          <a:off x="0" y="0"/>
          <a:ext cx="0" cy="0"/>
          <a:chOff x="0" y="0"/>
          <a:chExt cx="0" cy="0"/>
        </a:xfrm>
      </p:grpSpPr>
      <p:sp>
        <p:nvSpPr>
          <p:cNvPr id="584" name="Google Shape;584;p56"/>
          <p:cNvSpPr>
            <a:spLocks noGrp="1"/>
          </p:cNvSpPr>
          <p:nvPr>
            <p:ph type="pic" idx="2"/>
          </p:nvPr>
        </p:nvSpPr>
        <p:spPr>
          <a:xfrm>
            <a:off x="254000" y="431800"/>
            <a:ext cx="3683000" cy="4943084"/>
          </a:xfrm>
          <a:prstGeom prst="rect">
            <a:avLst/>
          </a:prstGeom>
          <a:solidFill>
            <a:srgbClr val="D8D8D8"/>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5" name="Google Shape;585;p56"/>
          <p:cNvSpPr txBox="1">
            <a:spLocks noGrp="1"/>
          </p:cNvSpPr>
          <p:nvPr>
            <p:ph type="title"/>
          </p:nvPr>
        </p:nvSpPr>
        <p:spPr>
          <a:xfrm>
            <a:off x="457199" y="5486400"/>
            <a:ext cx="11235447" cy="670884"/>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SzPts val="1400"/>
              <a:buNone/>
              <a:defRPr sz="2600" b="0">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86" name="Google Shape;586;p56"/>
          <p:cNvSpPr>
            <a:spLocks noGrp="1"/>
          </p:cNvSpPr>
          <p:nvPr>
            <p:ph type="pic" idx="3"/>
          </p:nvPr>
        </p:nvSpPr>
        <p:spPr>
          <a:xfrm>
            <a:off x="4258733" y="431800"/>
            <a:ext cx="3683000" cy="4943084"/>
          </a:xfrm>
          <a:prstGeom prst="rect">
            <a:avLst/>
          </a:prstGeom>
          <a:solidFill>
            <a:srgbClr val="D8D8D8"/>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7" name="Google Shape;587;p56"/>
          <p:cNvSpPr>
            <a:spLocks noGrp="1"/>
          </p:cNvSpPr>
          <p:nvPr>
            <p:ph type="pic" idx="4"/>
          </p:nvPr>
        </p:nvSpPr>
        <p:spPr>
          <a:xfrm>
            <a:off x="8271933" y="431800"/>
            <a:ext cx="3683000" cy="4943084"/>
          </a:xfrm>
          <a:prstGeom prst="rect">
            <a:avLst/>
          </a:prstGeom>
          <a:solidFill>
            <a:srgbClr val="D8D8D8"/>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8" name="Google Shape;588;p56"/>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9" name="Google Shape;589;p56"/>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0" name="Google Shape;590;p56"/>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Kolme kuvaa B">
  <p:cSld name="Kolme kuvaa B">
    <p:spTree>
      <p:nvGrpSpPr>
        <p:cNvPr id="1" name="Shape 591"/>
        <p:cNvGrpSpPr/>
        <p:nvPr/>
      </p:nvGrpSpPr>
      <p:grpSpPr>
        <a:xfrm>
          <a:off x="0" y="0"/>
          <a:ext cx="0" cy="0"/>
          <a:chOff x="0" y="0"/>
          <a:chExt cx="0" cy="0"/>
        </a:xfrm>
      </p:grpSpPr>
      <p:sp>
        <p:nvSpPr>
          <p:cNvPr id="592" name="Google Shape;592;p57"/>
          <p:cNvSpPr>
            <a:spLocks noGrp="1"/>
          </p:cNvSpPr>
          <p:nvPr>
            <p:ph type="pic" idx="2"/>
          </p:nvPr>
        </p:nvSpPr>
        <p:spPr>
          <a:xfrm>
            <a:off x="0" y="0"/>
            <a:ext cx="4046538" cy="5428642"/>
          </a:xfrm>
          <a:prstGeom prst="rect">
            <a:avLst/>
          </a:prstGeom>
          <a:solidFill>
            <a:srgbClr val="D8D8D8"/>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93" name="Google Shape;593;p57"/>
          <p:cNvSpPr>
            <a:spLocks noGrp="1"/>
          </p:cNvSpPr>
          <p:nvPr>
            <p:ph type="pic" idx="3"/>
          </p:nvPr>
        </p:nvSpPr>
        <p:spPr>
          <a:xfrm>
            <a:off x="8132324" y="0"/>
            <a:ext cx="4059676" cy="5428642"/>
          </a:xfrm>
          <a:prstGeom prst="rect">
            <a:avLst/>
          </a:prstGeom>
          <a:solidFill>
            <a:srgbClr val="D8D8D8"/>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94" name="Google Shape;594;p57"/>
          <p:cNvSpPr>
            <a:spLocks noGrp="1"/>
          </p:cNvSpPr>
          <p:nvPr>
            <p:ph type="pic" idx="4"/>
          </p:nvPr>
        </p:nvSpPr>
        <p:spPr>
          <a:xfrm>
            <a:off x="4046537" y="0"/>
            <a:ext cx="4085785" cy="5428642"/>
          </a:xfrm>
          <a:prstGeom prst="rect">
            <a:avLst/>
          </a:prstGeom>
          <a:solidFill>
            <a:srgbClr val="D8D8D8"/>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95" name="Google Shape;595;p57"/>
          <p:cNvSpPr txBox="1">
            <a:spLocks noGrp="1"/>
          </p:cNvSpPr>
          <p:nvPr>
            <p:ph type="title"/>
          </p:nvPr>
        </p:nvSpPr>
        <p:spPr>
          <a:xfrm>
            <a:off x="457199" y="5486400"/>
            <a:ext cx="11235447" cy="670884"/>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SzPts val="1400"/>
              <a:buNone/>
              <a:defRPr sz="2600" b="0">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6" name="Google Shape;596;p57"/>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7" name="Google Shape;597;p57"/>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8" name="Google Shape;598;p57"/>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Kuusi kuvaa">
  <p:cSld name="Kuusi kuvaa">
    <p:spTree>
      <p:nvGrpSpPr>
        <p:cNvPr id="1" name="Shape 599"/>
        <p:cNvGrpSpPr/>
        <p:nvPr/>
      </p:nvGrpSpPr>
      <p:grpSpPr>
        <a:xfrm>
          <a:off x="0" y="0"/>
          <a:ext cx="0" cy="0"/>
          <a:chOff x="0" y="0"/>
          <a:chExt cx="0" cy="0"/>
        </a:xfrm>
      </p:grpSpPr>
      <p:sp>
        <p:nvSpPr>
          <p:cNvPr id="600" name="Google Shape;600;p58"/>
          <p:cNvSpPr>
            <a:spLocks noGrp="1"/>
          </p:cNvSpPr>
          <p:nvPr>
            <p:ph type="pic" idx="2"/>
          </p:nvPr>
        </p:nvSpPr>
        <p:spPr>
          <a:xfrm>
            <a:off x="0" y="0"/>
            <a:ext cx="4046538" cy="2714625"/>
          </a:xfrm>
          <a:prstGeom prst="rect">
            <a:avLst/>
          </a:prstGeom>
          <a:solidFill>
            <a:srgbClr val="D8D8D8"/>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01" name="Google Shape;601;p58"/>
          <p:cNvSpPr>
            <a:spLocks noGrp="1"/>
          </p:cNvSpPr>
          <p:nvPr>
            <p:ph type="pic" idx="3"/>
          </p:nvPr>
        </p:nvSpPr>
        <p:spPr>
          <a:xfrm>
            <a:off x="8132324" y="0"/>
            <a:ext cx="4059676" cy="2714625"/>
          </a:xfrm>
          <a:prstGeom prst="rect">
            <a:avLst/>
          </a:prstGeom>
          <a:solidFill>
            <a:srgbClr val="D8D8D8"/>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02" name="Google Shape;602;p58"/>
          <p:cNvSpPr>
            <a:spLocks noGrp="1"/>
          </p:cNvSpPr>
          <p:nvPr>
            <p:ph type="pic" idx="4"/>
          </p:nvPr>
        </p:nvSpPr>
        <p:spPr>
          <a:xfrm>
            <a:off x="4046537" y="0"/>
            <a:ext cx="4085785" cy="2714625"/>
          </a:xfrm>
          <a:prstGeom prst="rect">
            <a:avLst/>
          </a:prstGeom>
          <a:solidFill>
            <a:srgbClr val="D8D8D8"/>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03" name="Google Shape;603;p58"/>
          <p:cNvSpPr>
            <a:spLocks noGrp="1"/>
          </p:cNvSpPr>
          <p:nvPr>
            <p:ph type="pic" idx="5"/>
          </p:nvPr>
        </p:nvSpPr>
        <p:spPr>
          <a:xfrm>
            <a:off x="0" y="2714017"/>
            <a:ext cx="4046538" cy="2714625"/>
          </a:xfrm>
          <a:prstGeom prst="rect">
            <a:avLst/>
          </a:prstGeom>
          <a:solidFill>
            <a:srgbClr val="D8D8D8"/>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04" name="Google Shape;604;p58"/>
          <p:cNvSpPr>
            <a:spLocks noGrp="1"/>
          </p:cNvSpPr>
          <p:nvPr>
            <p:ph type="pic" idx="6"/>
          </p:nvPr>
        </p:nvSpPr>
        <p:spPr>
          <a:xfrm>
            <a:off x="8132324" y="2714017"/>
            <a:ext cx="4059676" cy="2714625"/>
          </a:xfrm>
          <a:prstGeom prst="rect">
            <a:avLst/>
          </a:prstGeom>
          <a:solidFill>
            <a:srgbClr val="D8D8D8"/>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05" name="Google Shape;605;p58"/>
          <p:cNvSpPr>
            <a:spLocks noGrp="1"/>
          </p:cNvSpPr>
          <p:nvPr>
            <p:ph type="pic" idx="7"/>
          </p:nvPr>
        </p:nvSpPr>
        <p:spPr>
          <a:xfrm>
            <a:off x="4046537" y="2714017"/>
            <a:ext cx="4085785" cy="2714625"/>
          </a:xfrm>
          <a:prstGeom prst="rect">
            <a:avLst/>
          </a:prstGeom>
          <a:solidFill>
            <a:srgbClr val="D8D8D8"/>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06" name="Google Shape;606;p58"/>
          <p:cNvSpPr txBox="1">
            <a:spLocks noGrp="1"/>
          </p:cNvSpPr>
          <p:nvPr>
            <p:ph type="title"/>
          </p:nvPr>
        </p:nvSpPr>
        <p:spPr>
          <a:xfrm>
            <a:off x="457199" y="5486400"/>
            <a:ext cx="11235447" cy="670884"/>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SzPts val="1400"/>
              <a:buNone/>
              <a:defRPr sz="2600" b="0">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7" name="Google Shape;607;p58"/>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8" name="Google Shape;608;p58"/>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9" name="Google Shape;609;p58"/>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Kuva aaltokuviolla">
  <p:cSld name="Kuva aaltokuviolla">
    <p:bg>
      <p:bgPr>
        <a:solidFill>
          <a:srgbClr val="D9D9D9"/>
        </a:solidFill>
        <a:effectLst/>
      </p:bgPr>
    </p:bg>
    <p:spTree>
      <p:nvGrpSpPr>
        <p:cNvPr id="1" name="Shape 610"/>
        <p:cNvGrpSpPr/>
        <p:nvPr/>
      </p:nvGrpSpPr>
      <p:grpSpPr>
        <a:xfrm>
          <a:off x="0" y="0"/>
          <a:ext cx="0" cy="0"/>
          <a:chOff x="0" y="0"/>
          <a:chExt cx="0" cy="0"/>
        </a:xfrm>
      </p:grpSpPr>
      <p:sp>
        <p:nvSpPr>
          <p:cNvPr id="611" name="Google Shape;611;p59"/>
          <p:cNvSpPr/>
          <p:nvPr/>
        </p:nvSpPr>
        <p:spPr>
          <a:xfrm>
            <a:off x="0" y="5199063"/>
            <a:ext cx="12193588" cy="1646237"/>
          </a:xfrm>
          <a:custGeom>
            <a:avLst/>
            <a:gdLst/>
            <a:ahLst/>
            <a:cxnLst/>
            <a:rect l="l" t="t" r="r" b="b"/>
            <a:pathLst>
              <a:path w="25400" h="3411" extrusionOk="0">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12" name="Google Shape;612;p59"/>
          <p:cNvGrpSpPr/>
          <p:nvPr/>
        </p:nvGrpSpPr>
        <p:grpSpPr>
          <a:xfrm>
            <a:off x="465138" y="6221413"/>
            <a:ext cx="804862" cy="374650"/>
            <a:chOff x="228601" y="704851"/>
            <a:chExt cx="11734800" cy="5449888"/>
          </a:xfrm>
        </p:grpSpPr>
        <p:sp>
          <p:nvSpPr>
            <p:cNvPr id="613" name="Google Shape;613;p59"/>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4" name="Google Shape;614;p59"/>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5" name="Google Shape;615;p59"/>
            <p:cNvSpPr/>
            <p:nvPr/>
          </p:nvSpPr>
          <p:spPr>
            <a:xfrm>
              <a:off x="9996034" y="2783198"/>
              <a:ext cx="324038" cy="1177723"/>
            </a:xfrm>
            <a:prstGeom prst="rect">
              <a:avLst/>
            </a:pr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6" name="Google Shape;616;p59"/>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7" name="Google Shape;617;p59"/>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8" name="Google Shape;618;p59"/>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9" name="Google Shape;619;p59"/>
            <p:cNvSpPr/>
            <p:nvPr/>
          </p:nvSpPr>
          <p:spPr>
            <a:xfrm>
              <a:off x="6686210" y="2783198"/>
              <a:ext cx="324038" cy="1177723"/>
            </a:xfrm>
            <a:prstGeom prst="rect">
              <a:avLst/>
            </a:pr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0" name="Google Shape;620;p59"/>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1" name="Google Shape;621;p59"/>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2" name="Google Shape;622;p59"/>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3" name="Google Shape;623;p59"/>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24" name="Google Shape;624;p59"/>
          <p:cNvSpPr txBox="1">
            <a:spLocks noGrp="1"/>
          </p:cNvSpPr>
          <p:nvPr>
            <p:ph type="title"/>
          </p:nvPr>
        </p:nvSpPr>
        <p:spPr>
          <a:xfrm>
            <a:off x="457199" y="5486400"/>
            <a:ext cx="11235447" cy="670884"/>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SzPts val="1400"/>
              <a:buNone/>
              <a:defRPr sz="2600" b="0">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25" name="Google Shape;625;p59"/>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6" name="Google Shape;626;p59"/>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7" name="Google Shape;627;p59"/>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Väliotsikko">
  <p:cSld name="Väliotsikko">
    <p:bg>
      <p:bgPr>
        <a:solidFill>
          <a:schemeClr val="accent2"/>
        </a:solidFill>
        <a:effectLst/>
      </p:bgPr>
    </p:bg>
    <p:spTree>
      <p:nvGrpSpPr>
        <p:cNvPr id="1" name="Shape 80"/>
        <p:cNvGrpSpPr/>
        <p:nvPr/>
      </p:nvGrpSpPr>
      <p:grpSpPr>
        <a:xfrm>
          <a:off x="0" y="0"/>
          <a:ext cx="0" cy="0"/>
          <a:chOff x="0" y="0"/>
          <a:chExt cx="0" cy="0"/>
        </a:xfrm>
      </p:grpSpPr>
      <p:grpSp>
        <p:nvGrpSpPr>
          <p:cNvPr id="81" name="Google Shape;81;p88"/>
          <p:cNvGrpSpPr/>
          <p:nvPr/>
        </p:nvGrpSpPr>
        <p:grpSpPr>
          <a:xfrm>
            <a:off x="465667" y="6222027"/>
            <a:ext cx="804333" cy="373549"/>
            <a:chOff x="228601" y="704851"/>
            <a:chExt cx="11734800" cy="5449888"/>
          </a:xfrm>
        </p:grpSpPr>
        <p:sp>
          <p:nvSpPr>
            <p:cNvPr id="82" name="Google Shape;82;p88"/>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88"/>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88"/>
            <p:cNvSpPr/>
            <p:nvPr/>
          </p:nvSpPr>
          <p:spPr>
            <a:xfrm>
              <a:off x="9986963"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88"/>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88"/>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88"/>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88"/>
            <p:cNvSpPr/>
            <p:nvPr/>
          </p:nvSpPr>
          <p:spPr>
            <a:xfrm>
              <a:off x="6689726"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88"/>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88"/>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88"/>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88"/>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93" name="Google Shape;93;p88"/>
          <p:cNvSpPr txBox="1">
            <a:spLocks noGrp="1"/>
          </p:cNvSpPr>
          <p:nvPr>
            <p:ph type="ctrTitle"/>
          </p:nvPr>
        </p:nvSpPr>
        <p:spPr>
          <a:xfrm>
            <a:off x="486383" y="457200"/>
            <a:ext cx="10661515" cy="513620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4" name="Google Shape;94;p88"/>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88"/>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88"/>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Kuva aaltokuviolla B">
  <p:cSld name="Kuva aaltokuviolla B">
    <p:bg>
      <p:bgPr>
        <a:solidFill>
          <a:srgbClr val="D9D9D9"/>
        </a:solidFill>
        <a:effectLst/>
      </p:bgPr>
    </p:bg>
    <p:spTree>
      <p:nvGrpSpPr>
        <p:cNvPr id="1" name="Shape 628"/>
        <p:cNvGrpSpPr/>
        <p:nvPr/>
      </p:nvGrpSpPr>
      <p:grpSpPr>
        <a:xfrm>
          <a:off x="0" y="0"/>
          <a:ext cx="0" cy="0"/>
          <a:chOff x="0" y="0"/>
          <a:chExt cx="0" cy="0"/>
        </a:xfrm>
      </p:grpSpPr>
      <p:sp>
        <p:nvSpPr>
          <p:cNvPr id="629" name="Google Shape;629;p60"/>
          <p:cNvSpPr/>
          <p:nvPr/>
        </p:nvSpPr>
        <p:spPr>
          <a:xfrm>
            <a:off x="8715375" y="3384550"/>
            <a:ext cx="3460750" cy="3475038"/>
          </a:xfrm>
          <a:custGeom>
            <a:avLst/>
            <a:gdLst/>
            <a:ahLst/>
            <a:cxnLst/>
            <a:rect l="l" t="t" r="r" b="b"/>
            <a:pathLst>
              <a:path w="7208" h="7249" extrusionOk="0">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30" name="Google Shape;630;p60"/>
          <p:cNvGrpSpPr/>
          <p:nvPr/>
        </p:nvGrpSpPr>
        <p:grpSpPr>
          <a:xfrm>
            <a:off x="472152" y="6228511"/>
            <a:ext cx="804333" cy="373549"/>
            <a:chOff x="228601" y="704851"/>
            <a:chExt cx="11734800" cy="5449888"/>
          </a:xfrm>
        </p:grpSpPr>
        <p:sp>
          <p:nvSpPr>
            <p:cNvPr id="631" name="Google Shape;631;p60"/>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2" name="Google Shape;632;p60"/>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3" name="Google Shape;633;p60"/>
            <p:cNvSpPr/>
            <p:nvPr/>
          </p:nvSpPr>
          <p:spPr>
            <a:xfrm>
              <a:off x="9986963" y="2789238"/>
              <a:ext cx="327025" cy="1162050"/>
            </a:xfrm>
            <a:prstGeom prst="rect">
              <a:avLst/>
            </a:pr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4" name="Google Shape;634;p60"/>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5" name="Google Shape;635;p60"/>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6" name="Google Shape;636;p60"/>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7" name="Google Shape;637;p60"/>
            <p:cNvSpPr/>
            <p:nvPr/>
          </p:nvSpPr>
          <p:spPr>
            <a:xfrm>
              <a:off x="6689726" y="2789238"/>
              <a:ext cx="327025" cy="1162050"/>
            </a:xfrm>
            <a:prstGeom prst="rect">
              <a:avLst/>
            </a:pr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8" name="Google Shape;638;p60"/>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9" name="Google Shape;639;p60"/>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0" name="Google Shape;640;p60"/>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1" name="Google Shape;641;p60"/>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42" name="Google Shape;642;p60"/>
          <p:cNvSpPr txBox="1">
            <a:spLocks noGrp="1"/>
          </p:cNvSpPr>
          <p:nvPr>
            <p:ph type="title"/>
          </p:nvPr>
        </p:nvSpPr>
        <p:spPr>
          <a:xfrm>
            <a:off x="10408599" y="5457217"/>
            <a:ext cx="1420237" cy="670884"/>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SzPts val="1400"/>
              <a:buNone/>
              <a:defRPr sz="1400" b="0">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643"/>
        <p:cNvGrpSpPr/>
        <p:nvPr/>
      </p:nvGrpSpPr>
      <p:grpSpPr>
        <a:xfrm>
          <a:off x="0" y="0"/>
          <a:ext cx="0" cy="0"/>
          <a:chOff x="0" y="0"/>
          <a:chExt cx="0" cy="0"/>
        </a:xfrm>
      </p:grpSpPr>
      <p:sp>
        <p:nvSpPr>
          <p:cNvPr id="644" name="Google Shape;644;p61"/>
          <p:cNvSpPr>
            <a:spLocks noGrp="1"/>
          </p:cNvSpPr>
          <p:nvPr>
            <p:ph type="pic" idx="2"/>
          </p:nvPr>
        </p:nvSpPr>
        <p:spPr>
          <a:xfrm>
            <a:off x="0" y="0"/>
            <a:ext cx="12192000" cy="6858000"/>
          </a:xfrm>
          <a:prstGeom prst="rect">
            <a:avLst/>
          </a:prstGeom>
          <a:solidFill>
            <a:srgbClr val="D8D8D8"/>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45" name="Google Shape;645;p61"/>
          <p:cNvSpPr txBox="1">
            <a:spLocks noGrp="1"/>
          </p:cNvSpPr>
          <p:nvPr>
            <p:ph type="title"/>
          </p:nvPr>
        </p:nvSpPr>
        <p:spPr>
          <a:xfrm>
            <a:off x="457200" y="407988"/>
            <a:ext cx="11234738" cy="787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yhjä" type="blank">
  <p:cSld name="BLANK">
    <p:spTree>
      <p:nvGrpSpPr>
        <p:cNvPr id="1" name="Shape 646"/>
        <p:cNvGrpSpPr/>
        <p:nvPr/>
      </p:nvGrpSpPr>
      <p:grpSpPr>
        <a:xfrm>
          <a:off x="0" y="0"/>
          <a:ext cx="0" cy="0"/>
          <a:chOff x="0" y="0"/>
          <a:chExt cx="0" cy="0"/>
        </a:xfrm>
      </p:grpSpPr>
      <p:sp>
        <p:nvSpPr>
          <p:cNvPr id="647" name="Google Shape;647;p63"/>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8" name="Google Shape;648;p63"/>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9" name="Google Shape;649;p63"/>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Kansi 1">
  <p:cSld name="Kansi 1">
    <p:bg>
      <p:bgPr>
        <a:solidFill>
          <a:srgbClr val="0001BE"/>
        </a:solidFill>
        <a:effectLst/>
      </p:bgPr>
    </p:bg>
    <p:spTree>
      <p:nvGrpSpPr>
        <p:cNvPr id="1" name="Shape 650"/>
        <p:cNvGrpSpPr/>
        <p:nvPr/>
      </p:nvGrpSpPr>
      <p:grpSpPr>
        <a:xfrm>
          <a:off x="0" y="0"/>
          <a:ext cx="0" cy="0"/>
          <a:chOff x="0" y="0"/>
          <a:chExt cx="0" cy="0"/>
        </a:xfrm>
      </p:grpSpPr>
      <p:sp>
        <p:nvSpPr>
          <p:cNvPr id="651" name="Google Shape;651;p64"/>
          <p:cNvSpPr/>
          <p:nvPr/>
        </p:nvSpPr>
        <p:spPr>
          <a:xfrm>
            <a:off x="0" y="0"/>
            <a:ext cx="9393238" cy="6858000"/>
          </a:xfrm>
          <a:custGeom>
            <a:avLst/>
            <a:gdLst/>
            <a:ahLst/>
            <a:cxnLst/>
            <a:rect l="l" t="t" r="r" b="b"/>
            <a:pathLst>
              <a:path w="19559" h="14300" extrusionOk="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52" name="Google Shape;652;p64"/>
          <p:cNvGrpSpPr/>
          <p:nvPr/>
        </p:nvGrpSpPr>
        <p:grpSpPr>
          <a:xfrm>
            <a:off x="465667" y="5813465"/>
            <a:ext cx="1295039" cy="601443"/>
            <a:chOff x="228601" y="704851"/>
            <a:chExt cx="11734800" cy="5449888"/>
          </a:xfrm>
        </p:grpSpPr>
        <p:sp>
          <p:nvSpPr>
            <p:cNvPr id="653" name="Google Shape;653;p64"/>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4" name="Google Shape;654;p64"/>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5" name="Google Shape;655;p64"/>
            <p:cNvSpPr/>
            <p:nvPr/>
          </p:nvSpPr>
          <p:spPr>
            <a:xfrm>
              <a:off x="9986963"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6" name="Google Shape;656;p64"/>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7" name="Google Shape;657;p64"/>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8" name="Google Shape;658;p64"/>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9" name="Google Shape;659;p64"/>
            <p:cNvSpPr/>
            <p:nvPr/>
          </p:nvSpPr>
          <p:spPr>
            <a:xfrm>
              <a:off x="6689726"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0" name="Google Shape;660;p64"/>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1" name="Google Shape;661;p64"/>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2" name="Google Shape;662;p64"/>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3" name="Google Shape;663;p64"/>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64" name="Google Shape;664;p64"/>
          <p:cNvSpPr txBox="1">
            <a:spLocks noGrp="1"/>
          </p:cNvSpPr>
          <p:nvPr>
            <p:ph type="ctrTitle"/>
          </p:nvPr>
        </p:nvSpPr>
        <p:spPr>
          <a:xfrm>
            <a:off x="408563" y="457200"/>
            <a:ext cx="10739336" cy="2071991"/>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65" name="Google Shape;665;p64"/>
          <p:cNvSpPr txBox="1">
            <a:spLocks noGrp="1"/>
          </p:cNvSpPr>
          <p:nvPr>
            <p:ph type="body" idx="1"/>
          </p:nvPr>
        </p:nvSpPr>
        <p:spPr>
          <a:xfrm>
            <a:off x="447472" y="2665378"/>
            <a:ext cx="10709478" cy="97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Kansi 2 B">
  <p:cSld name="Kansi 2 B">
    <p:bg>
      <p:bgPr>
        <a:solidFill>
          <a:srgbClr val="9FC9EB"/>
        </a:solidFill>
        <a:effectLst/>
      </p:bgPr>
    </p:bg>
    <p:spTree>
      <p:nvGrpSpPr>
        <p:cNvPr id="1" name="Shape 666"/>
        <p:cNvGrpSpPr/>
        <p:nvPr/>
      </p:nvGrpSpPr>
      <p:grpSpPr>
        <a:xfrm>
          <a:off x="0" y="0"/>
          <a:ext cx="0" cy="0"/>
          <a:chOff x="0" y="0"/>
          <a:chExt cx="0" cy="0"/>
        </a:xfrm>
      </p:grpSpPr>
      <p:sp>
        <p:nvSpPr>
          <p:cNvPr id="667" name="Google Shape;667;p66"/>
          <p:cNvSpPr/>
          <p:nvPr/>
        </p:nvSpPr>
        <p:spPr>
          <a:xfrm>
            <a:off x="0" y="0"/>
            <a:ext cx="12193588" cy="5572125"/>
          </a:xfrm>
          <a:custGeom>
            <a:avLst/>
            <a:gdLst/>
            <a:ahLst/>
            <a:cxnLst/>
            <a:rect l="l" t="t" r="r" b="b"/>
            <a:pathLst>
              <a:path w="25400" h="11590" extrusionOk="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68" name="Google Shape;668;p66"/>
          <p:cNvGrpSpPr/>
          <p:nvPr/>
        </p:nvGrpSpPr>
        <p:grpSpPr>
          <a:xfrm>
            <a:off x="465667" y="5813465"/>
            <a:ext cx="1295039" cy="601443"/>
            <a:chOff x="228601" y="704851"/>
            <a:chExt cx="11734800" cy="5449888"/>
          </a:xfrm>
        </p:grpSpPr>
        <p:sp>
          <p:nvSpPr>
            <p:cNvPr id="669" name="Google Shape;669;p66"/>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0" name="Google Shape;670;p66"/>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1" name="Google Shape;671;p66"/>
            <p:cNvSpPr/>
            <p:nvPr/>
          </p:nvSpPr>
          <p:spPr>
            <a:xfrm>
              <a:off x="9986963"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2" name="Google Shape;672;p66"/>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3" name="Google Shape;673;p66"/>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4" name="Google Shape;674;p66"/>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5" name="Google Shape;675;p66"/>
            <p:cNvSpPr/>
            <p:nvPr/>
          </p:nvSpPr>
          <p:spPr>
            <a:xfrm>
              <a:off x="6689726"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6" name="Google Shape;676;p66"/>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7" name="Google Shape;677;p66"/>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8" name="Google Shape;678;p66"/>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9" name="Google Shape;679;p66"/>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80" name="Google Shape;680;p66"/>
          <p:cNvSpPr txBox="1">
            <a:spLocks noGrp="1"/>
          </p:cNvSpPr>
          <p:nvPr>
            <p:ph type="ctrTitle"/>
          </p:nvPr>
        </p:nvSpPr>
        <p:spPr>
          <a:xfrm>
            <a:off x="408563" y="457200"/>
            <a:ext cx="10739336" cy="2071991"/>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81" name="Google Shape;681;p66"/>
          <p:cNvSpPr txBox="1">
            <a:spLocks noGrp="1"/>
          </p:cNvSpPr>
          <p:nvPr>
            <p:ph type="body" idx="1"/>
          </p:nvPr>
        </p:nvSpPr>
        <p:spPr>
          <a:xfrm>
            <a:off x="447472" y="2665378"/>
            <a:ext cx="10709478" cy="97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Kansi 5">
  <p:cSld name="Kansi 5">
    <p:bg>
      <p:bgPr>
        <a:solidFill>
          <a:srgbClr val="9FC9EB"/>
        </a:solidFill>
        <a:effectLst/>
      </p:bgPr>
    </p:bg>
    <p:spTree>
      <p:nvGrpSpPr>
        <p:cNvPr id="1" name="Shape 682"/>
        <p:cNvGrpSpPr/>
        <p:nvPr/>
      </p:nvGrpSpPr>
      <p:grpSpPr>
        <a:xfrm>
          <a:off x="0" y="0"/>
          <a:ext cx="0" cy="0"/>
          <a:chOff x="0" y="0"/>
          <a:chExt cx="0" cy="0"/>
        </a:xfrm>
      </p:grpSpPr>
      <p:sp>
        <p:nvSpPr>
          <p:cNvPr id="683" name="Google Shape;683;p68"/>
          <p:cNvSpPr/>
          <p:nvPr/>
        </p:nvSpPr>
        <p:spPr>
          <a:xfrm>
            <a:off x="-17463" y="-17463"/>
            <a:ext cx="9726613" cy="6875463"/>
          </a:xfrm>
          <a:custGeom>
            <a:avLst/>
            <a:gdLst/>
            <a:ahLst/>
            <a:cxnLst/>
            <a:rect l="l" t="t" r="r" b="b"/>
            <a:pathLst>
              <a:path w="20233" h="14300" extrusionOk="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84" name="Google Shape;684;p68"/>
          <p:cNvGrpSpPr/>
          <p:nvPr/>
        </p:nvGrpSpPr>
        <p:grpSpPr>
          <a:xfrm>
            <a:off x="465667" y="5813465"/>
            <a:ext cx="1295039" cy="601443"/>
            <a:chOff x="228601" y="704851"/>
            <a:chExt cx="11734800" cy="5449888"/>
          </a:xfrm>
        </p:grpSpPr>
        <p:sp>
          <p:nvSpPr>
            <p:cNvPr id="685" name="Google Shape;685;p68"/>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6" name="Google Shape;686;p68"/>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7" name="Google Shape;687;p68"/>
            <p:cNvSpPr/>
            <p:nvPr/>
          </p:nvSpPr>
          <p:spPr>
            <a:xfrm>
              <a:off x="9986963" y="2789238"/>
              <a:ext cx="327025" cy="1162050"/>
            </a:xfrm>
            <a:prstGeom prst="rect">
              <a:avLst/>
            </a:pr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8" name="Google Shape;688;p68"/>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9" name="Google Shape;689;p68"/>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0" name="Google Shape;690;p68"/>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1" name="Google Shape;691;p68"/>
            <p:cNvSpPr/>
            <p:nvPr/>
          </p:nvSpPr>
          <p:spPr>
            <a:xfrm>
              <a:off x="6689726" y="2789238"/>
              <a:ext cx="327025" cy="1162050"/>
            </a:xfrm>
            <a:prstGeom prst="rect">
              <a:avLst/>
            </a:pr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2" name="Google Shape;692;p68"/>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3" name="Google Shape;693;p68"/>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4" name="Google Shape;694;p68"/>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5" name="Google Shape;695;p68"/>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96" name="Google Shape;696;p68"/>
          <p:cNvSpPr txBox="1">
            <a:spLocks noGrp="1"/>
          </p:cNvSpPr>
          <p:nvPr>
            <p:ph type="ctrTitle"/>
          </p:nvPr>
        </p:nvSpPr>
        <p:spPr>
          <a:xfrm>
            <a:off x="408563" y="457200"/>
            <a:ext cx="10739336" cy="2071991"/>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97" name="Google Shape;697;p68"/>
          <p:cNvSpPr txBox="1">
            <a:spLocks noGrp="1"/>
          </p:cNvSpPr>
          <p:nvPr>
            <p:ph type="body" idx="1"/>
          </p:nvPr>
        </p:nvSpPr>
        <p:spPr>
          <a:xfrm>
            <a:off x="447472" y="2665378"/>
            <a:ext cx="10709478" cy="97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Kansi 5 B">
  <p:cSld name="Kansi 5 B">
    <p:bg>
      <p:bgPr>
        <a:solidFill>
          <a:srgbClr val="9FC9EB"/>
        </a:solidFill>
        <a:effectLst/>
      </p:bgPr>
    </p:bg>
    <p:spTree>
      <p:nvGrpSpPr>
        <p:cNvPr id="1" name="Shape 698"/>
        <p:cNvGrpSpPr/>
        <p:nvPr/>
      </p:nvGrpSpPr>
      <p:grpSpPr>
        <a:xfrm>
          <a:off x="0" y="0"/>
          <a:ext cx="0" cy="0"/>
          <a:chOff x="0" y="0"/>
          <a:chExt cx="0" cy="0"/>
        </a:xfrm>
      </p:grpSpPr>
      <p:sp>
        <p:nvSpPr>
          <p:cNvPr id="699" name="Google Shape;699;p69"/>
          <p:cNvSpPr/>
          <p:nvPr/>
        </p:nvSpPr>
        <p:spPr>
          <a:xfrm>
            <a:off x="0" y="0"/>
            <a:ext cx="12193588" cy="6858000"/>
          </a:xfrm>
          <a:custGeom>
            <a:avLst/>
            <a:gdLst/>
            <a:ahLst/>
            <a:cxnLst/>
            <a:rect l="l" t="t" r="r" b="b"/>
            <a:pathLst>
              <a:path w="25400" h="14300" extrusionOk="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700" name="Google Shape;700;p69"/>
          <p:cNvGrpSpPr/>
          <p:nvPr/>
        </p:nvGrpSpPr>
        <p:grpSpPr>
          <a:xfrm>
            <a:off x="465667" y="5813465"/>
            <a:ext cx="1295039" cy="601443"/>
            <a:chOff x="228601" y="704851"/>
            <a:chExt cx="11734800" cy="5449888"/>
          </a:xfrm>
        </p:grpSpPr>
        <p:sp>
          <p:nvSpPr>
            <p:cNvPr id="701" name="Google Shape;701;p69"/>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2" name="Google Shape;702;p69"/>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3" name="Google Shape;703;p69"/>
            <p:cNvSpPr/>
            <p:nvPr/>
          </p:nvSpPr>
          <p:spPr>
            <a:xfrm>
              <a:off x="9986963" y="2789238"/>
              <a:ext cx="327025" cy="1162050"/>
            </a:xfrm>
            <a:prstGeom prst="rect">
              <a:avLst/>
            </a:pr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4" name="Google Shape;704;p69"/>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5" name="Google Shape;705;p69"/>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6" name="Google Shape;706;p69"/>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7" name="Google Shape;707;p69"/>
            <p:cNvSpPr/>
            <p:nvPr/>
          </p:nvSpPr>
          <p:spPr>
            <a:xfrm>
              <a:off x="6689726" y="2789238"/>
              <a:ext cx="327025" cy="1162050"/>
            </a:xfrm>
            <a:prstGeom prst="rect">
              <a:avLst/>
            </a:pr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8" name="Google Shape;708;p69"/>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9" name="Google Shape;709;p69"/>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0" name="Google Shape;710;p69"/>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1" name="Google Shape;711;p69"/>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712" name="Google Shape;712;p69"/>
          <p:cNvSpPr txBox="1">
            <a:spLocks noGrp="1"/>
          </p:cNvSpPr>
          <p:nvPr>
            <p:ph type="ctrTitle"/>
          </p:nvPr>
        </p:nvSpPr>
        <p:spPr>
          <a:xfrm>
            <a:off x="408563" y="457200"/>
            <a:ext cx="10739336" cy="2071991"/>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13" name="Google Shape;713;p69"/>
          <p:cNvSpPr txBox="1">
            <a:spLocks noGrp="1"/>
          </p:cNvSpPr>
          <p:nvPr>
            <p:ph type="body" idx="1"/>
          </p:nvPr>
        </p:nvSpPr>
        <p:spPr>
          <a:xfrm>
            <a:off x="447472" y="2665378"/>
            <a:ext cx="10709478" cy="97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97"/>
        <p:cNvGrpSpPr/>
        <p:nvPr/>
      </p:nvGrpSpPr>
      <p:grpSpPr>
        <a:xfrm>
          <a:off x="0" y="0"/>
          <a:ext cx="0" cy="0"/>
          <a:chOff x="0" y="0"/>
          <a:chExt cx="0" cy="0"/>
        </a:xfrm>
      </p:grpSpPr>
      <p:sp>
        <p:nvSpPr>
          <p:cNvPr id="98" name="Google Shape;98;p89"/>
          <p:cNvSpPr txBox="1">
            <a:spLocks noGrp="1"/>
          </p:cNvSpPr>
          <p:nvPr>
            <p:ph type="title"/>
          </p:nvPr>
        </p:nvSpPr>
        <p:spPr>
          <a:xfrm>
            <a:off x="457200" y="407988"/>
            <a:ext cx="11234738" cy="787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9" name="Google Shape;99;p89"/>
          <p:cNvSpPr txBox="1">
            <a:spLocks noGrp="1"/>
          </p:cNvSpPr>
          <p:nvPr>
            <p:ph type="body" idx="1"/>
          </p:nvPr>
        </p:nvSpPr>
        <p:spPr>
          <a:xfrm>
            <a:off x="457200" y="1196975"/>
            <a:ext cx="11234738" cy="4979988"/>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89"/>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89"/>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89"/>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tsikko ja sisältö B">
  <p:cSld name="Otsikko ja sisältö B">
    <p:spTree>
      <p:nvGrpSpPr>
        <p:cNvPr id="1" name="Shape 103"/>
        <p:cNvGrpSpPr/>
        <p:nvPr/>
      </p:nvGrpSpPr>
      <p:grpSpPr>
        <a:xfrm>
          <a:off x="0" y="0"/>
          <a:ext cx="0" cy="0"/>
          <a:chOff x="0" y="0"/>
          <a:chExt cx="0" cy="0"/>
        </a:xfrm>
      </p:grpSpPr>
      <p:sp>
        <p:nvSpPr>
          <p:cNvPr id="104" name="Google Shape;104;p90"/>
          <p:cNvSpPr/>
          <p:nvPr/>
        </p:nvSpPr>
        <p:spPr>
          <a:xfrm>
            <a:off x="10806113" y="0"/>
            <a:ext cx="1395412" cy="6858000"/>
          </a:xfrm>
          <a:custGeom>
            <a:avLst/>
            <a:gdLst/>
            <a:ahLst/>
            <a:cxnLst/>
            <a:rect l="l" t="t" r="r" b="b"/>
            <a:pathLst>
              <a:path w="2885" h="14300" extrusionOk="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885" y="14300"/>
                </a:lnTo>
                <a:cubicBezTo>
                  <a:pt x="2885" y="9533"/>
                  <a:pt x="2885" y="4767"/>
                  <a:pt x="2885" y="0"/>
                </a:cubicBezTo>
                <a:lnTo>
                  <a:pt x="63" y="0"/>
                </a:lnTo>
                <a:close/>
              </a:path>
            </a:pathLst>
          </a:custGeom>
          <a:solidFill>
            <a:srgbClr val="FD4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90"/>
          <p:cNvSpPr txBox="1">
            <a:spLocks noGrp="1"/>
          </p:cNvSpPr>
          <p:nvPr>
            <p:ph type="title"/>
          </p:nvPr>
        </p:nvSpPr>
        <p:spPr>
          <a:xfrm>
            <a:off x="457200" y="407988"/>
            <a:ext cx="11234738" cy="787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6" name="Google Shape;106;p90"/>
          <p:cNvSpPr txBox="1">
            <a:spLocks noGrp="1"/>
          </p:cNvSpPr>
          <p:nvPr>
            <p:ph type="body" idx="1"/>
          </p:nvPr>
        </p:nvSpPr>
        <p:spPr>
          <a:xfrm>
            <a:off x="457200" y="1196975"/>
            <a:ext cx="11234738" cy="4979988"/>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90"/>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90"/>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90"/>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aksi sisältökohdetta" type="twoObj">
  <p:cSld name="TWO_OBJECTS">
    <p:spTree>
      <p:nvGrpSpPr>
        <p:cNvPr id="1" name="Shape 110"/>
        <p:cNvGrpSpPr/>
        <p:nvPr/>
      </p:nvGrpSpPr>
      <p:grpSpPr>
        <a:xfrm>
          <a:off x="0" y="0"/>
          <a:ext cx="0" cy="0"/>
          <a:chOff x="0" y="0"/>
          <a:chExt cx="0" cy="0"/>
        </a:xfrm>
      </p:grpSpPr>
      <p:sp>
        <p:nvSpPr>
          <p:cNvPr id="111" name="Google Shape;111;p91"/>
          <p:cNvSpPr txBox="1">
            <a:spLocks noGrp="1"/>
          </p:cNvSpPr>
          <p:nvPr>
            <p:ph type="title"/>
          </p:nvPr>
        </p:nvSpPr>
        <p:spPr>
          <a:xfrm>
            <a:off x="457200" y="407988"/>
            <a:ext cx="11234738" cy="787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2" name="Google Shape;112;p91"/>
          <p:cNvSpPr txBox="1">
            <a:spLocks noGrp="1"/>
          </p:cNvSpPr>
          <p:nvPr>
            <p:ph type="body" idx="1"/>
          </p:nvPr>
        </p:nvSpPr>
        <p:spPr>
          <a:xfrm>
            <a:off x="457200" y="1195200"/>
            <a:ext cx="5364000" cy="49824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91"/>
          <p:cNvSpPr txBox="1">
            <a:spLocks noGrp="1"/>
          </p:cNvSpPr>
          <p:nvPr>
            <p:ph type="body" idx="2"/>
          </p:nvPr>
        </p:nvSpPr>
        <p:spPr>
          <a:xfrm>
            <a:off x="6172200" y="1195200"/>
            <a:ext cx="5364000" cy="49824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91"/>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91"/>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91"/>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17"/>
        <p:cNvGrpSpPr/>
        <p:nvPr/>
      </p:nvGrpSpPr>
      <p:grpSpPr>
        <a:xfrm>
          <a:off x="0" y="0"/>
          <a:ext cx="0" cy="0"/>
          <a:chOff x="0" y="0"/>
          <a:chExt cx="0" cy="0"/>
        </a:xfrm>
      </p:grpSpPr>
      <p:sp>
        <p:nvSpPr>
          <p:cNvPr id="118" name="Google Shape;118;p92"/>
          <p:cNvSpPr txBox="1">
            <a:spLocks noGrp="1"/>
          </p:cNvSpPr>
          <p:nvPr>
            <p:ph type="title"/>
          </p:nvPr>
        </p:nvSpPr>
        <p:spPr>
          <a:xfrm>
            <a:off x="457200" y="407988"/>
            <a:ext cx="11234738" cy="787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9" name="Google Shape;119;p92"/>
          <p:cNvSpPr txBox="1">
            <a:spLocks noGrp="1"/>
          </p:cNvSpPr>
          <p:nvPr>
            <p:ph type="body" idx="1"/>
          </p:nvPr>
        </p:nvSpPr>
        <p:spPr>
          <a:xfrm>
            <a:off x="457200" y="1935804"/>
            <a:ext cx="5364000" cy="4241795"/>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92"/>
          <p:cNvSpPr txBox="1">
            <a:spLocks noGrp="1"/>
          </p:cNvSpPr>
          <p:nvPr>
            <p:ph type="body" idx="2"/>
          </p:nvPr>
        </p:nvSpPr>
        <p:spPr>
          <a:xfrm>
            <a:off x="6172200" y="1935804"/>
            <a:ext cx="5364000" cy="4241795"/>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92"/>
          <p:cNvSpPr txBox="1">
            <a:spLocks noGrp="1"/>
          </p:cNvSpPr>
          <p:nvPr>
            <p:ph type="body" idx="3"/>
          </p:nvPr>
        </p:nvSpPr>
        <p:spPr>
          <a:xfrm>
            <a:off x="457200" y="1555784"/>
            <a:ext cx="5364163" cy="40920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500"/>
              <a:buNone/>
              <a:defRPr>
                <a:latin typeface="Arial Black"/>
                <a:ea typeface="Arial Black"/>
                <a:cs typeface="Arial Black"/>
                <a:sym typeface="Arial Black"/>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92"/>
          <p:cNvSpPr txBox="1">
            <a:spLocks noGrp="1"/>
          </p:cNvSpPr>
          <p:nvPr>
            <p:ph type="body" idx="4"/>
          </p:nvPr>
        </p:nvSpPr>
        <p:spPr>
          <a:xfrm>
            <a:off x="6174000" y="1555784"/>
            <a:ext cx="5364163" cy="40920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500"/>
              <a:buNone/>
              <a:defRPr>
                <a:latin typeface="Arial Black"/>
                <a:ea typeface="Arial Black"/>
                <a:cs typeface="Arial Black"/>
                <a:sym typeface="Arial Black"/>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92"/>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92"/>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92"/>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8" Type="http://schemas.openxmlformats.org/officeDocument/2006/relationships/slideLayout" Target="../slideLayouts/slideLayout27.xml"/><Relationship Id="rId3"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457200" y="407988"/>
            <a:ext cx="11234738" cy="7874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400"/>
              <a:buFont typeface="Arial"/>
              <a:buNone/>
              <a:defRPr sz="4200" b="1" i="0" u="none" strike="noStrike" cap="none">
                <a:solidFill>
                  <a:srgbClr val="FD4F00"/>
                </a:solidFill>
                <a:latin typeface="Arial Black"/>
                <a:ea typeface="Arial Black"/>
                <a:cs typeface="Arial Black"/>
                <a:sym typeface="Arial Black"/>
              </a:defRPr>
            </a:lvl1pPr>
            <a:lvl2pPr marR="0" lvl="1" algn="l" rtl="0">
              <a:lnSpc>
                <a:spcPct val="90000"/>
              </a:lnSpc>
              <a:spcBef>
                <a:spcPts val="0"/>
              </a:spcBef>
              <a:spcAft>
                <a:spcPts val="0"/>
              </a:spcAft>
              <a:buClr>
                <a:srgbClr val="000000"/>
              </a:buClr>
              <a:buSzPts val="1400"/>
              <a:buFont typeface="Arial"/>
              <a:buNone/>
              <a:defRPr sz="4200" b="1" i="0" u="none" strike="noStrike" cap="none">
                <a:solidFill>
                  <a:srgbClr val="FD4F00"/>
                </a:solidFill>
                <a:latin typeface="Arial Black"/>
                <a:ea typeface="Arial Black"/>
                <a:cs typeface="Arial Black"/>
                <a:sym typeface="Arial Black"/>
              </a:defRPr>
            </a:lvl2pPr>
            <a:lvl3pPr marR="0" lvl="2" algn="l" rtl="0">
              <a:lnSpc>
                <a:spcPct val="90000"/>
              </a:lnSpc>
              <a:spcBef>
                <a:spcPts val="0"/>
              </a:spcBef>
              <a:spcAft>
                <a:spcPts val="0"/>
              </a:spcAft>
              <a:buClr>
                <a:srgbClr val="000000"/>
              </a:buClr>
              <a:buSzPts val="1400"/>
              <a:buFont typeface="Arial"/>
              <a:buNone/>
              <a:defRPr sz="4200" b="1" i="0" u="none" strike="noStrike" cap="none">
                <a:solidFill>
                  <a:srgbClr val="FD4F00"/>
                </a:solidFill>
                <a:latin typeface="Arial Black"/>
                <a:ea typeface="Arial Black"/>
                <a:cs typeface="Arial Black"/>
                <a:sym typeface="Arial Black"/>
              </a:defRPr>
            </a:lvl3pPr>
            <a:lvl4pPr marR="0" lvl="3" algn="l" rtl="0">
              <a:lnSpc>
                <a:spcPct val="90000"/>
              </a:lnSpc>
              <a:spcBef>
                <a:spcPts val="0"/>
              </a:spcBef>
              <a:spcAft>
                <a:spcPts val="0"/>
              </a:spcAft>
              <a:buClr>
                <a:srgbClr val="000000"/>
              </a:buClr>
              <a:buSzPts val="1400"/>
              <a:buFont typeface="Arial"/>
              <a:buNone/>
              <a:defRPr sz="4200" b="1" i="0" u="none" strike="noStrike" cap="none">
                <a:solidFill>
                  <a:srgbClr val="FD4F00"/>
                </a:solidFill>
                <a:latin typeface="Arial Black"/>
                <a:ea typeface="Arial Black"/>
                <a:cs typeface="Arial Black"/>
                <a:sym typeface="Arial Black"/>
              </a:defRPr>
            </a:lvl4pPr>
            <a:lvl5pPr marR="0" lvl="4" algn="l" rtl="0">
              <a:lnSpc>
                <a:spcPct val="90000"/>
              </a:lnSpc>
              <a:spcBef>
                <a:spcPts val="0"/>
              </a:spcBef>
              <a:spcAft>
                <a:spcPts val="0"/>
              </a:spcAft>
              <a:buClr>
                <a:srgbClr val="000000"/>
              </a:buClr>
              <a:buSzPts val="1400"/>
              <a:buFont typeface="Arial"/>
              <a:buNone/>
              <a:defRPr sz="4200" b="1" i="0" u="none" strike="noStrike" cap="none">
                <a:solidFill>
                  <a:srgbClr val="FD4F00"/>
                </a:solidFill>
                <a:latin typeface="Arial Black"/>
                <a:ea typeface="Arial Black"/>
                <a:cs typeface="Arial Black"/>
                <a:sym typeface="Arial Black"/>
              </a:defRPr>
            </a:lvl5pPr>
            <a:lvl6pPr marR="0" lvl="5" algn="l" rtl="0">
              <a:lnSpc>
                <a:spcPct val="90000"/>
              </a:lnSpc>
              <a:spcBef>
                <a:spcPts val="0"/>
              </a:spcBef>
              <a:spcAft>
                <a:spcPts val="0"/>
              </a:spcAft>
              <a:buClr>
                <a:srgbClr val="000000"/>
              </a:buClr>
              <a:buSzPts val="1400"/>
              <a:buFont typeface="Arial"/>
              <a:buNone/>
              <a:defRPr sz="4200" b="1" i="0" u="none" strike="noStrike" cap="none">
                <a:solidFill>
                  <a:srgbClr val="FD4F00"/>
                </a:solidFill>
                <a:latin typeface="Arial Black"/>
                <a:ea typeface="Arial Black"/>
                <a:cs typeface="Arial Black"/>
                <a:sym typeface="Arial Black"/>
              </a:defRPr>
            </a:lvl6pPr>
            <a:lvl7pPr marR="0" lvl="6" algn="l" rtl="0">
              <a:lnSpc>
                <a:spcPct val="90000"/>
              </a:lnSpc>
              <a:spcBef>
                <a:spcPts val="0"/>
              </a:spcBef>
              <a:spcAft>
                <a:spcPts val="0"/>
              </a:spcAft>
              <a:buClr>
                <a:srgbClr val="000000"/>
              </a:buClr>
              <a:buSzPts val="1400"/>
              <a:buFont typeface="Arial"/>
              <a:buNone/>
              <a:defRPr sz="4200" b="1" i="0" u="none" strike="noStrike" cap="none">
                <a:solidFill>
                  <a:srgbClr val="FD4F00"/>
                </a:solidFill>
                <a:latin typeface="Arial Black"/>
                <a:ea typeface="Arial Black"/>
                <a:cs typeface="Arial Black"/>
                <a:sym typeface="Arial Black"/>
              </a:defRPr>
            </a:lvl7pPr>
            <a:lvl8pPr marR="0" lvl="7" algn="l" rtl="0">
              <a:lnSpc>
                <a:spcPct val="90000"/>
              </a:lnSpc>
              <a:spcBef>
                <a:spcPts val="0"/>
              </a:spcBef>
              <a:spcAft>
                <a:spcPts val="0"/>
              </a:spcAft>
              <a:buClr>
                <a:srgbClr val="000000"/>
              </a:buClr>
              <a:buSzPts val="1400"/>
              <a:buFont typeface="Arial"/>
              <a:buNone/>
              <a:defRPr sz="4200" b="1" i="0" u="none" strike="noStrike" cap="none">
                <a:solidFill>
                  <a:srgbClr val="FD4F00"/>
                </a:solidFill>
                <a:latin typeface="Arial Black"/>
                <a:ea typeface="Arial Black"/>
                <a:cs typeface="Arial Black"/>
                <a:sym typeface="Arial Black"/>
              </a:defRPr>
            </a:lvl8pPr>
            <a:lvl9pPr marR="0" lvl="8" algn="l" rtl="0">
              <a:lnSpc>
                <a:spcPct val="90000"/>
              </a:lnSpc>
              <a:spcBef>
                <a:spcPts val="0"/>
              </a:spcBef>
              <a:spcAft>
                <a:spcPts val="0"/>
              </a:spcAft>
              <a:buClr>
                <a:srgbClr val="000000"/>
              </a:buClr>
              <a:buSzPts val="1400"/>
              <a:buFont typeface="Arial"/>
              <a:buNone/>
              <a:defRPr sz="4200" b="1" i="0" u="none" strike="noStrike" cap="none">
                <a:solidFill>
                  <a:srgbClr val="FD4F00"/>
                </a:solidFill>
                <a:latin typeface="Arial Black"/>
                <a:ea typeface="Arial Black"/>
                <a:cs typeface="Arial Black"/>
                <a:sym typeface="Arial Black"/>
              </a:defRPr>
            </a:lvl9pPr>
          </a:lstStyle>
          <a:p>
            <a:endParaRPr/>
          </a:p>
        </p:txBody>
      </p:sp>
      <p:sp>
        <p:nvSpPr>
          <p:cNvPr id="11" name="Google Shape;11;p25"/>
          <p:cNvSpPr txBox="1">
            <a:spLocks noGrp="1"/>
          </p:cNvSpPr>
          <p:nvPr>
            <p:ph type="body" idx="1"/>
          </p:nvPr>
        </p:nvSpPr>
        <p:spPr>
          <a:xfrm>
            <a:off x="457200" y="1196975"/>
            <a:ext cx="11234738" cy="4979988"/>
          </a:xfrm>
          <a:prstGeom prst="rect">
            <a:avLst/>
          </a:prstGeom>
          <a:noFill/>
          <a:ln>
            <a:noFill/>
          </a:ln>
        </p:spPr>
        <p:txBody>
          <a:bodyPr spcFirstLastPara="1" wrap="square" lIns="0" tIns="0" rIns="0" bIns="0" anchor="t" anchorCtr="0">
            <a:noAutofit/>
          </a:bodyPr>
          <a:lstStyle>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1400"/>
              <a:buFont typeface="Arial"/>
              <a:buNone/>
              <a:defRPr sz="1300" b="0" i="0" u="none" strike="noStrike" cap="none">
                <a:solidFill>
                  <a:srgbClr val="FD4F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rgbClr val="FD4F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FD4F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grpSp>
        <p:nvGrpSpPr>
          <p:cNvPr id="15" name="Google Shape;15;p25"/>
          <p:cNvGrpSpPr/>
          <p:nvPr/>
        </p:nvGrpSpPr>
        <p:grpSpPr>
          <a:xfrm>
            <a:off x="465667" y="6222027"/>
            <a:ext cx="804333" cy="373549"/>
            <a:chOff x="228601" y="704851"/>
            <a:chExt cx="11734800" cy="5449888"/>
          </a:xfrm>
        </p:grpSpPr>
        <p:sp>
          <p:nvSpPr>
            <p:cNvPr id="16" name="Google Shape;16;p25"/>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FD4F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17;p25"/>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FD4F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5"/>
            <p:cNvSpPr/>
            <p:nvPr/>
          </p:nvSpPr>
          <p:spPr>
            <a:xfrm>
              <a:off x="9986963" y="2789238"/>
              <a:ext cx="327025" cy="1162050"/>
            </a:xfrm>
            <a:prstGeom prst="rect">
              <a:avLst/>
            </a:prstGeom>
            <a:solidFill>
              <a:srgbClr val="FD4F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19;p25"/>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FD4F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20;p25"/>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FD4F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5"/>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FD4F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22;p25"/>
            <p:cNvSpPr/>
            <p:nvPr/>
          </p:nvSpPr>
          <p:spPr>
            <a:xfrm>
              <a:off x="6689726" y="2789238"/>
              <a:ext cx="327025" cy="1162050"/>
            </a:xfrm>
            <a:prstGeom prst="rect">
              <a:avLst/>
            </a:prstGeom>
            <a:solidFill>
              <a:srgbClr val="FD4F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23;p25"/>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FD4F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5"/>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FD4F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 name="Google Shape;25;p25"/>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FD4F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 name="Google Shape;26;p25"/>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FD4F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Google Shape;255;p27"/>
          <p:cNvSpPr txBox="1">
            <a:spLocks noGrp="1"/>
          </p:cNvSpPr>
          <p:nvPr>
            <p:ph type="title"/>
          </p:nvPr>
        </p:nvSpPr>
        <p:spPr>
          <a:xfrm>
            <a:off x="457200" y="407988"/>
            <a:ext cx="11234738" cy="7874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1pPr>
            <a:lvl2pPr marR="0" lvl="1"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2pPr>
            <a:lvl3pPr marR="0" lvl="2"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3pPr>
            <a:lvl4pPr marR="0" lvl="3"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4pPr>
            <a:lvl5pPr marR="0" lvl="4"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5pPr>
            <a:lvl6pPr marR="0" lvl="5"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6pPr>
            <a:lvl7pPr marR="0" lvl="6"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7pPr>
            <a:lvl8pPr marR="0" lvl="7"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8pPr>
            <a:lvl9pPr marR="0" lvl="8"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9pPr>
          </a:lstStyle>
          <a:p>
            <a:endParaRPr/>
          </a:p>
        </p:txBody>
      </p:sp>
      <p:sp>
        <p:nvSpPr>
          <p:cNvPr id="256" name="Google Shape;256;p27"/>
          <p:cNvSpPr txBox="1">
            <a:spLocks noGrp="1"/>
          </p:cNvSpPr>
          <p:nvPr>
            <p:ph type="body" idx="1"/>
          </p:nvPr>
        </p:nvSpPr>
        <p:spPr>
          <a:xfrm>
            <a:off x="457200" y="1196975"/>
            <a:ext cx="11234738" cy="4979988"/>
          </a:xfrm>
          <a:prstGeom prst="rect">
            <a:avLst/>
          </a:prstGeom>
          <a:noFill/>
          <a:ln>
            <a:noFill/>
          </a:ln>
        </p:spPr>
        <p:txBody>
          <a:bodyPr spcFirstLastPara="1" wrap="square" lIns="0" tIns="0" rIns="0" bIns="0" anchor="t" anchorCtr="0">
            <a:noAutofit/>
          </a:bodyPr>
          <a:lstStyle>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7" name="Google Shape;257;p27"/>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58" name="Google Shape;258;p27"/>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59" name="Google Shape;259;p27"/>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grpSp>
        <p:nvGrpSpPr>
          <p:cNvPr id="260" name="Google Shape;260;p27"/>
          <p:cNvGrpSpPr/>
          <p:nvPr/>
        </p:nvGrpSpPr>
        <p:grpSpPr>
          <a:xfrm>
            <a:off x="465138" y="6221413"/>
            <a:ext cx="804862" cy="374650"/>
            <a:chOff x="228601" y="704851"/>
            <a:chExt cx="11734800" cy="5449888"/>
          </a:xfrm>
        </p:grpSpPr>
        <p:sp>
          <p:nvSpPr>
            <p:cNvPr id="261" name="Google Shape;261;p27"/>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2" name="Google Shape;262;p27"/>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3" name="Google Shape;263;p27"/>
            <p:cNvSpPr/>
            <p:nvPr/>
          </p:nvSpPr>
          <p:spPr>
            <a:xfrm>
              <a:off x="9996034" y="2783198"/>
              <a:ext cx="324038" cy="1177723"/>
            </a:xfrm>
            <a:prstGeom prst="rect">
              <a:avLst/>
            </a:pr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7"/>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5" name="Google Shape;265;p27"/>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6" name="Google Shape;266;p27"/>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7"/>
            <p:cNvSpPr/>
            <p:nvPr/>
          </p:nvSpPr>
          <p:spPr>
            <a:xfrm>
              <a:off x="6686210" y="2783198"/>
              <a:ext cx="324038" cy="1177723"/>
            </a:xfrm>
            <a:prstGeom prst="rect">
              <a:avLst/>
            </a:pr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8" name="Google Shape;268;p27"/>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7"/>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 name="Google Shape;270;p27"/>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7"/>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 id="2147483699" r:id="rId31"/>
    <p:sldLayoutId id="2147483700" r:id="rId32"/>
    <p:sldLayoutId id="2147483701" r:id="rId33"/>
    <p:sldLayoutId id="2147483702" r:id="rId34"/>
    <p:sldLayoutId id="2147483703" r:id="rId35"/>
    <p:sldLayoutId id="2147483704" r:id="rId36"/>
    <p:sldLayoutId id="2147483705" r:id="rId3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hyperlink" Target="https://pelikirja.hel.fi/kehittamisenpolku/" TargetMode="External"/><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hyperlink" Target="https://digi.hel.fi/projektit/digitalisaation-tyokalut/" TargetMode="External"/><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hyperlink" Target="mailto:etunimi.sukunimi@hel.fi"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s://pelikirja.hel.fi"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hyperlink" Target="mailto:anni.leppanen@hel.fi"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8"/>
        <p:cNvGrpSpPr/>
        <p:nvPr/>
      </p:nvGrpSpPr>
      <p:grpSpPr>
        <a:xfrm>
          <a:off x="0" y="0"/>
          <a:ext cx="0" cy="0"/>
          <a:chOff x="0" y="0"/>
          <a:chExt cx="0" cy="0"/>
        </a:xfrm>
      </p:grpSpPr>
      <p:sp>
        <p:nvSpPr>
          <p:cNvPr id="719" name="Google Shape;719;p1"/>
          <p:cNvSpPr txBox="1">
            <a:spLocks noGrp="1"/>
          </p:cNvSpPr>
          <p:nvPr>
            <p:ph type="ctrTitle"/>
          </p:nvPr>
        </p:nvSpPr>
        <p:spPr>
          <a:xfrm>
            <a:off x="407988" y="457200"/>
            <a:ext cx="10739437" cy="2071688"/>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1400"/>
              <a:buNone/>
            </a:pPr>
            <a:r>
              <a:rPr lang="fi-FI"/>
              <a:t>Muotoilubriiffi</a:t>
            </a:r>
            <a:br>
              <a:rPr lang="fi-FI"/>
            </a:br>
            <a:r>
              <a:rPr lang="fi-FI"/>
              <a:t>-työpohja</a:t>
            </a:r>
            <a:endParaRPr/>
          </a:p>
        </p:txBody>
      </p:sp>
      <p:sp>
        <p:nvSpPr>
          <p:cNvPr id="720" name="Google Shape;720;p1"/>
          <p:cNvSpPr txBox="1">
            <a:spLocks noGrp="1"/>
          </p:cNvSpPr>
          <p:nvPr>
            <p:ph type="body" idx="1"/>
          </p:nvPr>
        </p:nvSpPr>
        <p:spPr>
          <a:xfrm>
            <a:off x="423013" y="2457288"/>
            <a:ext cx="10709400" cy="971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2500"/>
              <a:buNone/>
            </a:pPr>
            <a:r>
              <a:rPr lang="fi-FI"/>
              <a:t>Kaupungin muotoilutoiminnan </a:t>
            </a:r>
            <a:br>
              <a:rPr lang="fi-FI"/>
            </a:br>
            <a:r>
              <a:rPr lang="fi-FI"/>
              <a:t>ja (digi)palveluiden kehittämiseen</a:t>
            </a:r>
            <a:endParaRPr/>
          </a:p>
        </p:txBody>
      </p:sp>
      <p:sp>
        <p:nvSpPr>
          <p:cNvPr id="721" name="Google Shape;721;p1"/>
          <p:cNvSpPr txBox="1">
            <a:spLocks noGrp="1"/>
          </p:cNvSpPr>
          <p:nvPr>
            <p:ph type="body" idx="1"/>
          </p:nvPr>
        </p:nvSpPr>
        <p:spPr>
          <a:xfrm>
            <a:off x="423025" y="3878000"/>
            <a:ext cx="3207600" cy="170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2500"/>
              <a:buNone/>
            </a:pPr>
            <a:r>
              <a:rPr lang="fi-FI" sz="2000"/>
              <a:t>02/2021</a:t>
            </a:r>
            <a:endParaRPr sz="2000"/>
          </a:p>
          <a:p>
            <a:pPr marL="0" lvl="0" indent="0" algn="l" rtl="0">
              <a:lnSpc>
                <a:spcPct val="100000"/>
              </a:lnSpc>
              <a:spcBef>
                <a:spcPts val="0"/>
              </a:spcBef>
              <a:spcAft>
                <a:spcPts val="0"/>
              </a:spcAft>
              <a:buClr>
                <a:srgbClr val="FFFFFF"/>
              </a:buClr>
              <a:buSzPts val="2500"/>
              <a:buNone/>
            </a:pPr>
            <a:endParaRPr sz="2000" b="0"/>
          </a:p>
          <a:p>
            <a:pPr marL="0" lvl="0" indent="0" algn="l" rtl="0">
              <a:lnSpc>
                <a:spcPct val="100000"/>
              </a:lnSpc>
              <a:spcBef>
                <a:spcPts val="0"/>
              </a:spcBef>
              <a:spcAft>
                <a:spcPts val="0"/>
              </a:spcAft>
              <a:buClr>
                <a:srgbClr val="FFFFFF"/>
              </a:buClr>
              <a:buSzPts val="2500"/>
              <a:buNone/>
            </a:pPr>
            <a:r>
              <a:rPr lang="fi-FI" sz="2000" b="0"/>
              <a:t>Digitalisaatio-ohjelma</a:t>
            </a:r>
            <a:endParaRPr sz="2000" b="0"/>
          </a:p>
          <a:p>
            <a:pPr marL="0" lvl="0" indent="0" algn="l" rtl="0">
              <a:lnSpc>
                <a:spcPct val="100000"/>
              </a:lnSpc>
              <a:spcBef>
                <a:spcPts val="0"/>
              </a:spcBef>
              <a:spcAft>
                <a:spcPts val="0"/>
              </a:spcAft>
              <a:buClr>
                <a:srgbClr val="FFFFFF"/>
              </a:buClr>
              <a:buSzPts val="2500"/>
              <a:buNone/>
            </a:pPr>
            <a:r>
              <a:rPr lang="fi-FI" sz="2000" b="0"/>
              <a:t>Strategiaosasto</a:t>
            </a:r>
            <a:endParaRPr sz="2000" b="0"/>
          </a:p>
          <a:p>
            <a:pPr marL="0" lvl="0" indent="0" algn="l" rtl="0">
              <a:lnSpc>
                <a:spcPct val="100000"/>
              </a:lnSpc>
              <a:spcBef>
                <a:spcPts val="0"/>
              </a:spcBef>
              <a:spcAft>
                <a:spcPts val="0"/>
              </a:spcAft>
              <a:buClr>
                <a:srgbClr val="FFFFFF"/>
              </a:buClr>
              <a:buSzPts val="2500"/>
              <a:buNone/>
            </a:pPr>
            <a:r>
              <a:rPr lang="fi-FI" sz="2000" b="0"/>
              <a:t>Kaupunginkanslia</a:t>
            </a:r>
            <a:endParaRPr sz="20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ga9ba11daf4_0_271"/>
          <p:cNvSpPr txBox="1">
            <a:spLocks noGrp="1"/>
          </p:cNvSpPr>
          <p:nvPr>
            <p:ph type="sldNum" idx="12"/>
          </p:nvPr>
        </p:nvSpPr>
        <p:spPr>
          <a:xfrm>
            <a:off x="10437813" y="6269038"/>
            <a:ext cx="1236600" cy="258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fi-FI"/>
              <a:t>10</a:t>
            </a:fld>
            <a:endParaRPr/>
          </a:p>
        </p:txBody>
      </p:sp>
      <p:sp>
        <p:nvSpPr>
          <p:cNvPr id="816" name="Google Shape;816;ga9ba11daf4_0_271"/>
          <p:cNvSpPr txBox="1">
            <a:spLocks noGrp="1"/>
          </p:cNvSpPr>
          <p:nvPr>
            <p:ph type="title"/>
          </p:nvPr>
        </p:nvSpPr>
        <p:spPr>
          <a:xfrm>
            <a:off x="457200" y="407988"/>
            <a:ext cx="11234700" cy="787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fi-FI"/>
              <a:t>Muutosajurit</a:t>
            </a:r>
            <a:endParaRPr/>
          </a:p>
        </p:txBody>
      </p:sp>
      <p:sp>
        <p:nvSpPr>
          <p:cNvPr id="817" name="Google Shape;817;ga9ba11daf4_0_271"/>
          <p:cNvSpPr txBox="1">
            <a:spLocks noGrp="1"/>
          </p:cNvSpPr>
          <p:nvPr>
            <p:ph type="body" idx="4294967295"/>
          </p:nvPr>
        </p:nvSpPr>
        <p:spPr>
          <a:xfrm>
            <a:off x="457200" y="1332625"/>
            <a:ext cx="9377700" cy="4433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600"/>
              </a:spcAft>
              <a:buSzPts val="2400"/>
              <a:buChar char="•"/>
            </a:pPr>
            <a:r>
              <a:rPr lang="fi-FI" sz="2400"/>
              <a:t>...</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ga9ba11daf4_0_281"/>
          <p:cNvSpPr txBox="1">
            <a:spLocks noGrp="1"/>
          </p:cNvSpPr>
          <p:nvPr>
            <p:ph type="sldNum" idx="12"/>
          </p:nvPr>
        </p:nvSpPr>
        <p:spPr>
          <a:xfrm>
            <a:off x="10437813" y="6269038"/>
            <a:ext cx="1236600" cy="258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fi-FI"/>
              <a:t>11</a:t>
            </a:fld>
            <a:endParaRPr/>
          </a:p>
        </p:txBody>
      </p:sp>
      <p:sp>
        <p:nvSpPr>
          <p:cNvPr id="824" name="Google Shape;824;ga9ba11daf4_0_281"/>
          <p:cNvSpPr txBox="1">
            <a:spLocks noGrp="1"/>
          </p:cNvSpPr>
          <p:nvPr>
            <p:ph type="title"/>
          </p:nvPr>
        </p:nvSpPr>
        <p:spPr>
          <a:xfrm>
            <a:off x="457200" y="407988"/>
            <a:ext cx="11234700" cy="787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fi-FI"/>
              <a:t>Keskeiset haasteet</a:t>
            </a:r>
            <a:endParaRPr/>
          </a:p>
        </p:txBody>
      </p:sp>
      <p:sp>
        <p:nvSpPr>
          <p:cNvPr id="825" name="Google Shape;825;ga9ba11daf4_0_281"/>
          <p:cNvSpPr txBox="1">
            <a:spLocks noGrp="1"/>
          </p:cNvSpPr>
          <p:nvPr>
            <p:ph type="body" idx="4294967295"/>
          </p:nvPr>
        </p:nvSpPr>
        <p:spPr>
          <a:xfrm>
            <a:off x="457200" y="1332625"/>
            <a:ext cx="9377700" cy="4433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600"/>
              </a:spcAft>
              <a:buSzPts val="2400"/>
              <a:buChar char="•"/>
            </a:pPr>
            <a:r>
              <a:rPr lang="fi-FI" sz="2400"/>
              <a:t>...</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ga9ba11daf4_0_288"/>
          <p:cNvSpPr txBox="1">
            <a:spLocks noGrp="1"/>
          </p:cNvSpPr>
          <p:nvPr>
            <p:ph type="sldNum" idx="12"/>
          </p:nvPr>
        </p:nvSpPr>
        <p:spPr>
          <a:xfrm>
            <a:off x="10437813" y="6269038"/>
            <a:ext cx="1236600" cy="258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fi-FI"/>
              <a:t>12</a:t>
            </a:fld>
            <a:endParaRPr/>
          </a:p>
        </p:txBody>
      </p:sp>
      <p:sp>
        <p:nvSpPr>
          <p:cNvPr id="832" name="Google Shape;832;ga9ba11daf4_0_288"/>
          <p:cNvSpPr txBox="1">
            <a:spLocks noGrp="1"/>
          </p:cNvSpPr>
          <p:nvPr>
            <p:ph type="title"/>
          </p:nvPr>
        </p:nvSpPr>
        <p:spPr>
          <a:xfrm>
            <a:off x="457200" y="407988"/>
            <a:ext cx="11234700" cy="787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fi-FI"/>
              <a:t>Tavoitteet</a:t>
            </a:r>
            <a:endParaRPr/>
          </a:p>
        </p:txBody>
      </p:sp>
      <p:sp>
        <p:nvSpPr>
          <p:cNvPr id="833" name="Google Shape;833;ga9ba11daf4_0_288"/>
          <p:cNvSpPr txBox="1">
            <a:spLocks noGrp="1"/>
          </p:cNvSpPr>
          <p:nvPr>
            <p:ph type="body" idx="4294967295"/>
          </p:nvPr>
        </p:nvSpPr>
        <p:spPr>
          <a:xfrm>
            <a:off x="457200" y="1332625"/>
            <a:ext cx="9377700" cy="4433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600"/>
              </a:spcAft>
              <a:buSzPts val="2400"/>
              <a:buChar char="•"/>
            </a:pPr>
            <a:r>
              <a:rPr lang="fi-FI" sz="2400"/>
              <a:t>...</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ga9ba11daf4_0_337"/>
          <p:cNvSpPr txBox="1">
            <a:spLocks noGrp="1"/>
          </p:cNvSpPr>
          <p:nvPr>
            <p:ph type="title"/>
          </p:nvPr>
        </p:nvSpPr>
        <p:spPr>
          <a:xfrm>
            <a:off x="457200" y="408000"/>
            <a:ext cx="3172800" cy="787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fi-FI" sz="3200" dirty="0"/>
              <a:t>Palvelun kohderyhmät</a:t>
            </a:r>
            <a:endParaRPr sz="3200" dirty="0"/>
          </a:p>
        </p:txBody>
      </p:sp>
      <p:graphicFrame>
        <p:nvGraphicFramePr>
          <p:cNvPr id="840" name="Google Shape;840;ga9ba11daf4_0_337"/>
          <p:cNvGraphicFramePr/>
          <p:nvPr>
            <p:extLst>
              <p:ext uri="{D42A27DB-BD31-4B8C-83A1-F6EECF244321}">
                <p14:modId xmlns:p14="http://schemas.microsoft.com/office/powerpoint/2010/main" val="317945343"/>
              </p:ext>
            </p:extLst>
          </p:nvPr>
        </p:nvGraphicFramePr>
        <p:xfrm>
          <a:off x="4155900" y="147488"/>
          <a:ext cx="7910775" cy="6548975"/>
        </p:xfrm>
        <a:graphic>
          <a:graphicData uri="http://schemas.openxmlformats.org/drawingml/2006/table">
            <a:tbl>
              <a:tblPr>
                <a:noFill/>
                <a:tableStyleId>{D623305B-0A75-4A5C-99DB-20B896AF9E2D}</a:tableStyleId>
              </a:tblPr>
              <a:tblGrid>
                <a:gridCol w="2265950">
                  <a:extLst>
                    <a:ext uri="{9D8B030D-6E8A-4147-A177-3AD203B41FA5}">
                      <a16:colId xmlns:a16="http://schemas.microsoft.com/office/drawing/2014/main" val="20000"/>
                    </a:ext>
                  </a:extLst>
                </a:gridCol>
                <a:gridCol w="1963300">
                  <a:extLst>
                    <a:ext uri="{9D8B030D-6E8A-4147-A177-3AD203B41FA5}">
                      <a16:colId xmlns:a16="http://schemas.microsoft.com/office/drawing/2014/main" val="20001"/>
                    </a:ext>
                  </a:extLst>
                </a:gridCol>
                <a:gridCol w="3681525">
                  <a:extLst>
                    <a:ext uri="{9D8B030D-6E8A-4147-A177-3AD203B41FA5}">
                      <a16:colId xmlns:a16="http://schemas.microsoft.com/office/drawing/2014/main" val="20002"/>
                    </a:ext>
                  </a:extLst>
                </a:gridCol>
              </a:tblGrid>
              <a:tr h="683450">
                <a:tc>
                  <a:txBody>
                    <a:bodyPr/>
                    <a:lstStyle/>
                    <a:p>
                      <a:pPr marL="0" marR="0" lvl="0" indent="0" algn="l" rtl="0">
                        <a:lnSpc>
                          <a:spcPct val="100000"/>
                        </a:lnSpc>
                        <a:spcBef>
                          <a:spcPts val="0"/>
                        </a:spcBef>
                        <a:spcAft>
                          <a:spcPts val="0"/>
                        </a:spcAft>
                        <a:buClr>
                          <a:srgbClr val="000000"/>
                        </a:buClr>
                        <a:buSzPts val="1400"/>
                        <a:buFont typeface="Arial"/>
                        <a:buNone/>
                      </a:pPr>
                      <a:r>
                        <a:rPr lang="fi-FI" sz="1400" b="1" u="none" strike="noStrike" cap="none" dirty="0"/>
                        <a:t>Tärkeimmät käyttäjä- </a:t>
                      </a:r>
                      <a:br>
                        <a:rPr lang="fi-FI" sz="1400" b="1" u="none" strike="noStrike" cap="none" dirty="0"/>
                      </a:br>
                      <a:r>
                        <a:rPr lang="fi-FI" sz="1400" b="1" u="none" strike="noStrike" cap="none" dirty="0"/>
                        <a:t>/ kohderyhmät</a:t>
                      </a:r>
                      <a:endParaRPr sz="1400" b="1" u="none" strike="noStrike" cap="none" dirty="0"/>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fi-FI" sz="1400" b="1" u="none" strike="noStrike" cap="none" dirty="0"/>
                        <a:t>Arvioitu määrä</a:t>
                      </a:r>
                      <a:br>
                        <a:rPr lang="fi-FI" sz="1400" b="1" u="none" strike="noStrike" cap="none" dirty="0"/>
                      </a:br>
                      <a:r>
                        <a:rPr lang="fi-FI" sz="1400" b="1" u="none" strike="noStrike" cap="none" dirty="0"/>
                        <a:t>(hlöä)</a:t>
                      </a:r>
                      <a:endParaRPr sz="1400" b="1" u="none" strike="noStrike" cap="none" dirty="0"/>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fi-FI" sz="1400" b="1" u="none" strike="noStrike" cap="none" dirty="0"/>
                        <a:t>Tunnistetut tarpeet</a:t>
                      </a:r>
                      <a:endParaRPr sz="1400" b="1" u="none" strike="noStrike" cap="none" dirty="0"/>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solidFill>
                  </a:tcPr>
                </a:tc>
                <a:extLst>
                  <a:ext uri="{0D108BD9-81ED-4DB2-BD59-A6C34878D82A}">
                    <a16:rowId xmlns:a16="http://schemas.microsoft.com/office/drawing/2014/main" val="10000"/>
                  </a:ext>
                </a:extLst>
              </a:tr>
              <a:tr h="1955175">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45720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extLst>
                  <a:ext uri="{0D108BD9-81ED-4DB2-BD59-A6C34878D82A}">
                    <a16:rowId xmlns:a16="http://schemas.microsoft.com/office/drawing/2014/main" val="10001"/>
                  </a:ext>
                </a:extLst>
              </a:tr>
              <a:tr h="1955175">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extLst>
                  <a:ext uri="{0D108BD9-81ED-4DB2-BD59-A6C34878D82A}">
                    <a16:rowId xmlns:a16="http://schemas.microsoft.com/office/drawing/2014/main" val="10002"/>
                  </a:ext>
                </a:extLst>
              </a:tr>
              <a:tr h="1955175">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extLst>
                  <a:ext uri="{0D108BD9-81ED-4DB2-BD59-A6C34878D82A}">
                    <a16:rowId xmlns:a16="http://schemas.microsoft.com/office/drawing/2014/main" val="10003"/>
                  </a:ext>
                </a:extLst>
              </a:tr>
            </a:tbl>
          </a:graphicData>
        </a:graphic>
      </p:graphicFrame>
      <p:sp>
        <p:nvSpPr>
          <p:cNvPr id="841" name="Google Shape;841;ga9ba11daf4_0_337"/>
          <p:cNvSpPr txBox="1"/>
          <p:nvPr/>
        </p:nvSpPr>
        <p:spPr>
          <a:xfrm>
            <a:off x="457200" y="1807525"/>
            <a:ext cx="3132300" cy="3693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1200"/>
              </a:spcBef>
              <a:spcAft>
                <a:spcPts val="0"/>
              </a:spcAft>
              <a:buClr>
                <a:schemeClr val="dk1"/>
              </a:buClr>
              <a:buSzPts val="2500"/>
              <a:buFont typeface="Arial"/>
              <a:buNone/>
            </a:pPr>
            <a:r>
              <a:rPr lang="fi-FI" sz="2300" dirty="0">
                <a:solidFill>
                  <a:schemeClr val="dk1"/>
                </a:solidFill>
              </a:rPr>
              <a:t>Toimeksiantoa edistettäessä</a:t>
            </a:r>
            <a:r>
              <a:rPr lang="fi-FI" sz="2300" b="0" i="0" u="none" strike="noStrike" cap="none" dirty="0">
                <a:solidFill>
                  <a:schemeClr val="dk1"/>
                </a:solidFill>
                <a:latin typeface="Arial"/>
                <a:ea typeface="Arial"/>
                <a:cs typeface="Arial"/>
                <a:sym typeface="Arial"/>
              </a:rPr>
              <a:t> tulisi huomioida erityisesti seuraavat kohderyhmät (loppukäyttäjät). </a:t>
            </a:r>
            <a:endParaRPr sz="1500" dirty="0">
              <a:solidFill>
                <a:srgbClr val="434343"/>
              </a:solidFill>
            </a:endParaRPr>
          </a:p>
          <a:p>
            <a:pPr marL="0" marR="0" lvl="0" indent="0" algn="l" rtl="0">
              <a:lnSpc>
                <a:spcPct val="100000"/>
              </a:lnSpc>
              <a:spcBef>
                <a:spcPts val="1200"/>
              </a:spcBef>
              <a:spcAft>
                <a:spcPts val="0"/>
              </a:spcAft>
              <a:buClr>
                <a:schemeClr val="dk1"/>
              </a:buClr>
              <a:buSzPts val="2500"/>
              <a:buFont typeface="Arial"/>
              <a:buNone/>
            </a:pPr>
            <a:r>
              <a:rPr lang="fi-FI" sz="1500" dirty="0">
                <a:solidFill>
                  <a:srgbClr val="434343"/>
                </a:solidFill>
              </a:rPr>
              <a:t>Kaupunkilaisten tarpeiden tunnistaminen ja suora osallistaminen on osa toimintaamme. Tähän liittyvistä mahdollisuuksista ja työmääristä on sovittava, esim. tarkempaa työsuunnitelmaa laatiessa.</a:t>
            </a:r>
            <a:endParaRPr sz="1000" dirty="0">
              <a:solidFill>
                <a:srgbClr val="434343"/>
              </a:solidFill>
            </a:endParaRPr>
          </a:p>
        </p:txBody>
      </p:sp>
      <p:sp>
        <p:nvSpPr>
          <p:cNvPr id="842" name="Google Shape;842;ga9ba11daf4_0_337"/>
          <p:cNvSpPr/>
          <p:nvPr/>
        </p:nvSpPr>
        <p:spPr>
          <a:xfrm>
            <a:off x="3408950" y="87350"/>
            <a:ext cx="847200" cy="8472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43" name="Google Shape;843;ga9ba11daf4_0_337"/>
          <p:cNvPicPr preferRelativeResize="0"/>
          <p:nvPr/>
        </p:nvPicPr>
        <p:blipFill rotWithShape="1">
          <a:blip r:embed="rId3">
            <a:alphaModFix/>
          </a:blip>
          <a:srcRect/>
          <a:stretch/>
        </p:blipFill>
        <p:spPr>
          <a:xfrm>
            <a:off x="3537999" y="216401"/>
            <a:ext cx="589100" cy="589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ga9ba11daf4_0_370"/>
          <p:cNvSpPr txBox="1">
            <a:spLocks noGrp="1"/>
          </p:cNvSpPr>
          <p:nvPr>
            <p:ph type="title"/>
          </p:nvPr>
        </p:nvSpPr>
        <p:spPr>
          <a:xfrm>
            <a:off x="457200" y="408000"/>
            <a:ext cx="3172800" cy="787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fi-FI" sz="3200"/>
              <a:t>Palvelun-</a:t>
            </a:r>
            <a:br>
              <a:rPr lang="fi-FI" sz="3200"/>
            </a:br>
            <a:r>
              <a:rPr lang="fi-FI" sz="3200"/>
              <a:t>tuottajat</a:t>
            </a:r>
            <a:endParaRPr sz="3200"/>
          </a:p>
        </p:txBody>
      </p:sp>
      <p:graphicFrame>
        <p:nvGraphicFramePr>
          <p:cNvPr id="850" name="Google Shape;850;ga9ba11daf4_0_370"/>
          <p:cNvGraphicFramePr/>
          <p:nvPr/>
        </p:nvGraphicFramePr>
        <p:xfrm>
          <a:off x="4155900" y="147488"/>
          <a:ext cx="7910775" cy="6548975"/>
        </p:xfrm>
        <a:graphic>
          <a:graphicData uri="http://schemas.openxmlformats.org/drawingml/2006/table">
            <a:tbl>
              <a:tblPr>
                <a:noFill/>
                <a:tableStyleId>{D623305B-0A75-4A5C-99DB-20B896AF9E2D}</a:tableStyleId>
              </a:tblPr>
              <a:tblGrid>
                <a:gridCol w="2265950">
                  <a:extLst>
                    <a:ext uri="{9D8B030D-6E8A-4147-A177-3AD203B41FA5}">
                      <a16:colId xmlns:a16="http://schemas.microsoft.com/office/drawing/2014/main" val="20000"/>
                    </a:ext>
                  </a:extLst>
                </a:gridCol>
                <a:gridCol w="1963300">
                  <a:extLst>
                    <a:ext uri="{9D8B030D-6E8A-4147-A177-3AD203B41FA5}">
                      <a16:colId xmlns:a16="http://schemas.microsoft.com/office/drawing/2014/main" val="20001"/>
                    </a:ext>
                  </a:extLst>
                </a:gridCol>
                <a:gridCol w="3681525">
                  <a:extLst>
                    <a:ext uri="{9D8B030D-6E8A-4147-A177-3AD203B41FA5}">
                      <a16:colId xmlns:a16="http://schemas.microsoft.com/office/drawing/2014/main" val="20002"/>
                    </a:ext>
                  </a:extLst>
                </a:gridCol>
              </a:tblGrid>
              <a:tr h="683450">
                <a:tc>
                  <a:txBody>
                    <a:bodyPr/>
                    <a:lstStyle/>
                    <a:p>
                      <a:pPr marL="0" marR="0" lvl="0" indent="0" algn="l" rtl="0">
                        <a:lnSpc>
                          <a:spcPct val="100000"/>
                        </a:lnSpc>
                        <a:spcBef>
                          <a:spcPts val="0"/>
                        </a:spcBef>
                        <a:spcAft>
                          <a:spcPts val="0"/>
                        </a:spcAft>
                        <a:buClr>
                          <a:srgbClr val="000000"/>
                        </a:buClr>
                        <a:buSzPts val="1400"/>
                        <a:buFont typeface="Arial"/>
                        <a:buNone/>
                      </a:pPr>
                      <a:r>
                        <a:rPr lang="fi-FI" sz="1400" b="1" u="none" strike="noStrike" cap="none"/>
                        <a:t>Tärkeimmät taustavoimat</a:t>
                      </a: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fi-FI" sz="1400" b="1" u="none" strike="noStrike" cap="none"/>
                        <a:t>Arvioitu määrä</a:t>
                      </a:r>
                      <a:br>
                        <a:rPr lang="fi-FI" sz="1400" b="1" u="none" strike="noStrike" cap="none"/>
                      </a:br>
                      <a:r>
                        <a:rPr lang="fi-FI" sz="1400" b="1" u="none" strike="noStrike" cap="none"/>
                        <a:t>(hlöä)</a:t>
                      </a: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fi-FI" sz="1400" b="1" u="none" strike="noStrike" cap="none"/>
                        <a:t>Tunnistetut tarpeet</a:t>
                      </a: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solidFill>
                  </a:tcPr>
                </a:tc>
                <a:extLst>
                  <a:ext uri="{0D108BD9-81ED-4DB2-BD59-A6C34878D82A}">
                    <a16:rowId xmlns:a16="http://schemas.microsoft.com/office/drawing/2014/main" val="10000"/>
                  </a:ext>
                </a:extLst>
              </a:tr>
              <a:tr h="1955175">
                <a:tc>
                  <a:txBody>
                    <a:bodyPr/>
                    <a:lstStyle/>
                    <a:p>
                      <a:pPr marL="0" marR="0" lvl="0" indent="0" algn="l" rtl="0">
                        <a:lnSpc>
                          <a:spcPct val="100000"/>
                        </a:lnSpc>
                        <a:spcBef>
                          <a:spcPts val="0"/>
                        </a:spcBef>
                        <a:spcAft>
                          <a:spcPts val="0"/>
                        </a:spcAft>
                        <a:buClr>
                          <a:srgbClr val="000000"/>
                        </a:buClr>
                        <a:buSzPts val="1400"/>
                        <a:buFont typeface="Arial"/>
                        <a:buNone/>
                      </a:pPr>
                      <a:r>
                        <a:rPr lang="fi-FI" sz="1400" b="1" u="none" strike="noStrike" cap="none"/>
                        <a:t>...</a:t>
                      </a: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extLst>
                  <a:ext uri="{0D108BD9-81ED-4DB2-BD59-A6C34878D82A}">
                    <a16:rowId xmlns:a16="http://schemas.microsoft.com/office/drawing/2014/main" val="10001"/>
                  </a:ext>
                </a:extLst>
              </a:tr>
              <a:tr h="1955175">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extLst>
                  <a:ext uri="{0D108BD9-81ED-4DB2-BD59-A6C34878D82A}">
                    <a16:rowId xmlns:a16="http://schemas.microsoft.com/office/drawing/2014/main" val="10002"/>
                  </a:ext>
                </a:extLst>
              </a:tr>
              <a:tr h="1955175">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extLst>
                  <a:ext uri="{0D108BD9-81ED-4DB2-BD59-A6C34878D82A}">
                    <a16:rowId xmlns:a16="http://schemas.microsoft.com/office/drawing/2014/main" val="10003"/>
                  </a:ext>
                </a:extLst>
              </a:tr>
            </a:tbl>
          </a:graphicData>
        </a:graphic>
      </p:graphicFrame>
      <p:sp>
        <p:nvSpPr>
          <p:cNvPr id="851" name="Google Shape;851;ga9ba11daf4_0_370"/>
          <p:cNvSpPr txBox="1"/>
          <p:nvPr/>
        </p:nvSpPr>
        <p:spPr>
          <a:xfrm>
            <a:off x="457200" y="2467825"/>
            <a:ext cx="3317400" cy="2786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1200"/>
              </a:spcBef>
              <a:spcAft>
                <a:spcPts val="0"/>
              </a:spcAft>
              <a:buClr>
                <a:schemeClr val="dk1"/>
              </a:buClr>
              <a:buSzPts val="2500"/>
              <a:buFont typeface="Arial"/>
              <a:buNone/>
            </a:pPr>
            <a:r>
              <a:rPr lang="fi-FI" sz="2300" b="0" i="0" u="none" strike="noStrike" cap="none">
                <a:solidFill>
                  <a:schemeClr val="dk1"/>
                </a:solidFill>
                <a:latin typeface="Arial"/>
                <a:ea typeface="Arial"/>
                <a:cs typeface="Arial"/>
                <a:sym typeface="Arial"/>
              </a:rPr>
              <a:t>Lisäksi tulisi huomioida päivittäisestä toiminnasta (palvelun tuottamisesta) vastaavat henkilöt ja ryhmät.</a:t>
            </a:r>
            <a:endParaRPr sz="2300" b="0" i="0" u="none" strike="noStrike" cap="none">
              <a:solidFill>
                <a:schemeClr val="dk1"/>
              </a:solidFill>
              <a:latin typeface="Arial"/>
              <a:ea typeface="Arial"/>
              <a:cs typeface="Arial"/>
              <a:sym typeface="Arial"/>
            </a:endParaRPr>
          </a:p>
          <a:p>
            <a:pPr marL="0" lvl="0" indent="0" algn="l" rtl="0">
              <a:spcBef>
                <a:spcPts val="1200"/>
              </a:spcBef>
              <a:spcAft>
                <a:spcPts val="0"/>
              </a:spcAft>
              <a:buClr>
                <a:schemeClr val="dk1"/>
              </a:buClr>
              <a:buSzPts val="2500"/>
              <a:buFont typeface="Arial"/>
              <a:buNone/>
            </a:pPr>
            <a:r>
              <a:rPr lang="fi-FI" sz="1500">
                <a:solidFill>
                  <a:srgbClr val="434343"/>
                </a:solidFill>
              </a:rPr>
              <a:t>Haluamme tarjota maailman parhaan kaupungin kokemuksen myös työntekijöillemme ja muille sidosryhmillemme. Tähän liittyvistä mahdollisuuksista ja työmääristä on sovittava, esim. tarkempaa työsuunnitelmaa laatiessa.</a:t>
            </a:r>
            <a:endParaRPr sz="1000">
              <a:solidFill>
                <a:srgbClr val="434343"/>
              </a:solidFill>
            </a:endParaRPr>
          </a:p>
          <a:p>
            <a:pPr marL="0" lvl="0" indent="0" algn="l" rtl="0">
              <a:spcBef>
                <a:spcPts val="1200"/>
              </a:spcBef>
              <a:spcAft>
                <a:spcPts val="0"/>
              </a:spcAft>
              <a:buClr>
                <a:schemeClr val="dk1"/>
              </a:buClr>
              <a:buSzPts val="2500"/>
              <a:buFont typeface="Arial"/>
              <a:buNone/>
            </a:pPr>
            <a:endParaRPr sz="1800">
              <a:solidFill>
                <a:srgbClr val="434343"/>
              </a:solidFill>
            </a:endParaRPr>
          </a:p>
        </p:txBody>
      </p:sp>
      <p:sp>
        <p:nvSpPr>
          <p:cNvPr id="852" name="Google Shape;852;ga9ba11daf4_0_370"/>
          <p:cNvSpPr/>
          <p:nvPr/>
        </p:nvSpPr>
        <p:spPr>
          <a:xfrm>
            <a:off x="3408950" y="87350"/>
            <a:ext cx="847200" cy="8472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53" name="Google Shape;853;ga9ba11daf4_0_370"/>
          <p:cNvPicPr preferRelativeResize="0"/>
          <p:nvPr/>
        </p:nvPicPr>
        <p:blipFill rotWithShape="1">
          <a:blip r:embed="rId3">
            <a:alphaModFix/>
          </a:blip>
          <a:srcRect/>
          <a:stretch/>
        </p:blipFill>
        <p:spPr>
          <a:xfrm>
            <a:off x="3537999" y="216401"/>
            <a:ext cx="589100" cy="589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ga9ba11daf4_0_377"/>
          <p:cNvSpPr txBox="1">
            <a:spLocks noGrp="1"/>
          </p:cNvSpPr>
          <p:nvPr>
            <p:ph type="title"/>
          </p:nvPr>
        </p:nvSpPr>
        <p:spPr>
          <a:xfrm>
            <a:off x="457200" y="408000"/>
            <a:ext cx="3543300" cy="787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fi-FI" sz="3500"/>
              <a:t>Reunaehdot</a:t>
            </a:r>
            <a:endParaRPr sz="3500"/>
          </a:p>
        </p:txBody>
      </p:sp>
      <p:graphicFrame>
        <p:nvGraphicFramePr>
          <p:cNvPr id="860" name="Google Shape;860;ga9ba11daf4_0_377"/>
          <p:cNvGraphicFramePr/>
          <p:nvPr/>
        </p:nvGraphicFramePr>
        <p:xfrm>
          <a:off x="4624725" y="86563"/>
          <a:ext cx="7475700" cy="6607625"/>
        </p:xfrm>
        <a:graphic>
          <a:graphicData uri="http://schemas.openxmlformats.org/drawingml/2006/table">
            <a:tbl>
              <a:tblPr>
                <a:noFill/>
                <a:tableStyleId>{D623305B-0A75-4A5C-99DB-20B896AF9E2D}</a:tableStyleId>
              </a:tblPr>
              <a:tblGrid>
                <a:gridCol w="2597625">
                  <a:extLst>
                    <a:ext uri="{9D8B030D-6E8A-4147-A177-3AD203B41FA5}">
                      <a16:colId xmlns:a16="http://schemas.microsoft.com/office/drawing/2014/main" val="20000"/>
                    </a:ext>
                  </a:extLst>
                </a:gridCol>
                <a:gridCol w="4878075">
                  <a:extLst>
                    <a:ext uri="{9D8B030D-6E8A-4147-A177-3AD203B41FA5}">
                      <a16:colId xmlns:a16="http://schemas.microsoft.com/office/drawing/2014/main" val="20001"/>
                    </a:ext>
                  </a:extLst>
                </a:gridCol>
              </a:tblGrid>
              <a:tr h="431750">
                <a:tc>
                  <a:txBody>
                    <a:bodyPr/>
                    <a:lstStyle/>
                    <a:p>
                      <a:pPr marL="0" marR="0" lvl="0" indent="0" algn="l" rtl="0">
                        <a:lnSpc>
                          <a:spcPct val="100000"/>
                        </a:lnSpc>
                        <a:spcBef>
                          <a:spcPts val="0"/>
                        </a:spcBef>
                        <a:spcAft>
                          <a:spcPts val="0"/>
                        </a:spcAft>
                        <a:buClr>
                          <a:srgbClr val="000000"/>
                        </a:buClr>
                        <a:buSzPts val="1400"/>
                        <a:buFont typeface="Arial"/>
                        <a:buNone/>
                      </a:pPr>
                      <a:r>
                        <a:rPr lang="fi-FI" sz="1400" b="1" u="none" strike="noStrike" cap="none"/>
                        <a:t>Reunaehdot</a:t>
                      </a: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fi-FI" sz="1400" b="1" u="none" strike="noStrike" cap="none"/>
                        <a:t>Lyhyt kuvaus / perustelu</a:t>
                      </a: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solidFill>
                  </a:tcPr>
                </a:tc>
                <a:extLst>
                  <a:ext uri="{0D108BD9-81ED-4DB2-BD59-A6C34878D82A}">
                    <a16:rowId xmlns:a16="http://schemas.microsoft.com/office/drawing/2014/main" val="10000"/>
                  </a:ext>
                </a:extLst>
              </a:tr>
              <a:tr h="1235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extLst>
                  <a:ext uri="{0D108BD9-81ED-4DB2-BD59-A6C34878D82A}">
                    <a16:rowId xmlns:a16="http://schemas.microsoft.com/office/drawing/2014/main" val="10001"/>
                  </a:ext>
                </a:extLst>
              </a:tr>
              <a:tr h="1235175">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extLst>
                  <a:ext uri="{0D108BD9-81ED-4DB2-BD59-A6C34878D82A}">
                    <a16:rowId xmlns:a16="http://schemas.microsoft.com/office/drawing/2014/main" val="10002"/>
                  </a:ext>
                </a:extLst>
              </a:tr>
              <a:tr h="1235175">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extLst>
                  <a:ext uri="{0D108BD9-81ED-4DB2-BD59-A6C34878D82A}">
                    <a16:rowId xmlns:a16="http://schemas.microsoft.com/office/drawing/2014/main" val="10003"/>
                  </a:ext>
                </a:extLst>
              </a:tr>
              <a:tr h="1235175">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extLst>
                  <a:ext uri="{0D108BD9-81ED-4DB2-BD59-A6C34878D82A}">
                    <a16:rowId xmlns:a16="http://schemas.microsoft.com/office/drawing/2014/main" val="10004"/>
                  </a:ext>
                </a:extLst>
              </a:tr>
              <a:tr h="1235175">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extLst>
                  <a:ext uri="{0D108BD9-81ED-4DB2-BD59-A6C34878D82A}">
                    <a16:rowId xmlns:a16="http://schemas.microsoft.com/office/drawing/2014/main" val="10005"/>
                  </a:ext>
                </a:extLst>
              </a:tr>
            </a:tbl>
          </a:graphicData>
        </a:graphic>
      </p:graphicFrame>
      <p:sp>
        <p:nvSpPr>
          <p:cNvPr id="861" name="Google Shape;861;ga9ba11daf4_0_377"/>
          <p:cNvSpPr txBox="1"/>
          <p:nvPr/>
        </p:nvSpPr>
        <p:spPr>
          <a:xfrm>
            <a:off x="457200" y="2290725"/>
            <a:ext cx="3290700" cy="321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1200"/>
              </a:spcBef>
              <a:spcAft>
                <a:spcPts val="0"/>
              </a:spcAft>
              <a:buClr>
                <a:schemeClr val="dk1"/>
              </a:buClr>
              <a:buSzPts val="2500"/>
              <a:buFont typeface="Arial"/>
              <a:buNone/>
            </a:pPr>
            <a:r>
              <a:rPr lang="fi-FI" sz="2300" b="0" i="0" u="none" strike="noStrike" cap="none">
                <a:solidFill>
                  <a:schemeClr val="dk1"/>
                </a:solidFill>
                <a:latin typeface="Arial"/>
                <a:ea typeface="Arial"/>
                <a:cs typeface="Arial"/>
                <a:sym typeface="Arial"/>
              </a:rPr>
              <a:t>Suunnittelua ja toteutusta tulee edistää mm. oheiset reunaehdot huomioiden.</a:t>
            </a:r>
            <a:endParaRPr sz="23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2500"/>
              <a:buFont typeface="Arial"/>
              <a:buNone/>
            </a:pPr>
            <a:endParaRPr sz="2000" b="0" i="0" u="none" strike="noStrike" cap="none">
              <a:solidFill>
                <a:schemeClr val="dk1"/>
              </a:solidFill>
              <a:latin typeface="Arial"/>
              <a:ea typeface="Arial"/>
              <a:cs typeface="Arial"/>
              <a:sym typeface="Arial"/>
            </a:endParaRPr>
          </a:p>
        </p:txBody>
      </p:sp>
      <p:sp>
        <p:nvSpPr>
          <p:cNvPr id="862" name="Google Shape;862;ga9ba11daf4_0_377"/>
          <p:cNvSpPr/>
          <p:nvPr/>
        </p:nvSpPr>
        <p:spPr>
          <a:xfrm>
            <a:off x="3889000" y="86575"/>
            <a:ext cx="847200" cy="8472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63" name="Google Shape;863;ga9ba11daf4_0_377"/>
          <p:cNvPicPr preferRelativeResize="0"/>
          <p:nvPr/>
        </p:nvPicPr>
        <p:blipFill rotWithShape="1">
          <a:blip r:embed="rId3">
            <a:alphaModFix/>
          </a:blip>
          <a:srcRect/>
          <a:stretch/>
        </p:blipFill>
        <p:spPr>
          <a:xfrm>
            <a:off x="4068539" y="225950"/>
            <a:ext cx="488150" cy="488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ga9ba11daf4_0_259"/>
          <p:cNvSpPr txBox="1">
            <a:spLocks noGrp="1"/>
          </p:cNvSpPr>
          <p:nvPr>
            <p:ph type="ctrTitle"/>
          </p:nvPr>
        </p:nvSpPr>
        <p:spPr>
          <a:xfrm>
            <a:off x="408574" y="457200"/>
            <a:ext cx="9854400" cy="20721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1400"/>
              <a:buNone/>
            </a:pPr>
            <a:r>
              <a:rPr lang="fi-FI"/>
              <a:t>Työn edistäminen</a:t>
            </a:r>
            <a:endParaRPr/>
          </a:p>
        </p:txBody>
      </p:sp>
      <p:sp>
        <p:nvSpPr>
          <p:cNvPr id="870" name="Google Shape;870;ga9ba11daf4_0_259"/>
          <p:cNvSpPr txBox="1">
            <a:spLocks noGrp="1"/>
          </p:cNvSpPr>
          <p:nvPr>
            <p:ph type="ctrTitle"/>
          </p:nvPr>
        </p:nvSpPr>
        <p:spPr>
          <a:xfrm>
            <a:off x="408575" y="1712000"/>
            <a:ext cx="7007700" cy="13782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1400"/>
              <a:buNone/>
            </a:pPr>
            <a:r>
              <a:rPr lang="fi-FI" sz="3400"/>
              <a:t>Eväitä tarkemman työsuunnitelman laatimiseen </a:t>
            </a:r>
            <a:br>
              <a:rPr lang="fi-FI" sz="3400"/>
            </a:br>
            <a:r>
              <a:rPr lang="fi-FI" sz="3400"/>
              <a:t>ja käytännön asioista sopimiseen</a:t>
            </a:r>
            <a:endParaRPr sz="3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ga9ba11daf4_0_330"/>
          <p:cNvSpPr txBox="1">
            <a:spLocks noGrp="1"/>
          </p:cNvSpPr>
          <p:nvPr>
            <p:ph type="sldNum" idx="12"/>
          </p:nvPr>
        </p:nvSpPr>
        <p:spPr>
          <a:xfrm>
            <a:off x="10437813" y="6269038"/>
            <a:ext cx="1236600" cy="258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fi-FI"/>
              <a:t>17</a:t>
            </a:fld>
            <a:endParaRPr/>
          </a:p>
        </p:txBody>
      </p:sp>
      <p:sp>
        <p:nvSpPr>
          <p:cNvPr id="877" name="Google Shape;877;ga9ba11daf4_0_330"/>
          <p:cNvSpPr txBox="1">
            <a:spLocks noGrp="1"/>
          </p:cNvSpPr>
          <p:nvPr>
            <p:ph type="title"/>
          </p:nvPr>
        </p:nvSpPr>
        <p:spPr>
          <a:xfrm>
            <a:off x="457200" y="407988"/>
            <a:ext cx="11234700" cy="787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fi-FI"/>
              <a:t>Kehittämisen kokonaisaikataulu</a:t>
            </a:r>
            <a:endParaRPr/>
          </a:p>
        </p:txBody>
      </p:sp>
      <p:graphicFrame>
        <p:nvGraphicFramePr>
          <p:cNvPr id="878" name="Google Shape;878;ga9ba11daf4_0_330"/>
          <p:cNvGraphicFramePr/>
          <p:nvPr/>
        </p:nvGraphicFramePr>
        <p:xfrm>
          <a:off x="541325" y="1195500"/>
          <a:ext cx="11109350" cy="3986575"/>
        </p:xfrm>
        <a:graphic>
          <a:graphicData uri="http://schemas.openxmlformats.org/drawingml/2006/table">
            <a:tbl>
              <a:tblPr>
                <a:noFill/>
                <a:tableStyleId>{D623305B-0A75-4A5C-99DB-20B896AF9E2D}</a:tableStyleId>
              </a:tblPr>
              <a:tblGrid>
                <a:gridCol w="1661025">
                  <a:extLst>
                    <a:ext uri="{9D8B030D-6E8A-4147-A177-3AD203B41FA5}">
                      <a16:colId xmlns:a16="http://schemas.microsoft.com/office/drawing/2014/main" val="20000"/>
                    </a:ext>
                  </a:extLst>
                </a:gridCol>
                <a:gridCol w="1176850">
                  <a:extLst>
                    <a:ext uri="{9D8B030D-6E8A-4147-A177-3AD203B41FA5}">
                      <a16:colId xmlns:a16="http://schemas.microsoft.com/office/drawing/2014/main" val="20001"/>
                    </a:ext>
                  </a:extLst>
                </a:gridCol>
                <a:gridCol w="1176850">
                  <a:extLst>
                    <a:ext uri="{9D8B030D-6E8A-4147-A177-3AD203B41FA5}">
                      <a16:colId xmlns:a16="http://schemas.microsoft.com/office/drawing/2014/main" val="20002"/>
                    </a:ext>
                  </a:extLst>
                </a:gridCol>
                <a:gridCol w="1418925">
                  <a:extLst>
                    <a:ext uri="{9D8B030D-6E8A-4147-A177-3AD203B41FA5}">
                      <a16:colId xmlns:a16="http://schemas.microsoft.com/office/drawing/2014/main" val="20003"/>
                    </a:ext>
                  </a:extLst>
                </a:gridCol>
                <a:gridCol w="1418925">
                  <a:extLst>
                    <a:ext uri="{9D8B030D-6E8A-4147-A177-3AD203B41FA5}">
                      <a16:colId xmlns:a16="http://schemas.microsoft.com/office/drawing/2014/main" val="20004"/>
                    </a:ext>
                  </a:extLst>
                </a:gridCol>
                <a:gridCol w="1418925">
                  <a:extLst>
                    <a:ext uri="{9D8B030D-6E8A-4147-A177-3AD203B41FA5}">
                      <a16:colId xmlns:a16="http://schemas.microsoft.com/office/drawing/2014/main" val="20005"/>
                    </a:ext>
                  </a:extLst>
                </a:gridCol>
                <a:gridCol w="1418925">
                  <a:extLst>
                    <a:ext uri="{9D8B030D-6E8A-4147-A177-3AD203B41FA5}">
                      <a16:colId xmlns:a16="http://schemas.microsoft.com/office/drawing/2014/main" val="20006"/>
                    </a:ext>
                  </a:extLst>
                </a:gridCol>
                <a:gridCol w="1418925">
                  <a:extLst>
                    <a:ext uri="{9D8B030D-6E8A-4147-A177-3AD203B41FA5}">
                      <a16:colId xmlns:a16="http://schemas.microsoft.com/office/drawing/2014/main" val="20007"/>
                    </a:ext>
                  </a:extLst>
                </a:gridCol>
              </a:tblGrid>
              <a:tr h="4148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tc>
                <a:extLst>
                  <a:ext uri="{0D108BD9-81ED-4DB2-BD59-A6C34878D82A}">
                    <a16:rowId xmlns:a16="http://schemas.microsoft.com/office/drawing/2014/main" val="10000"/>
                  </a:ext>
                </a:extLst>
              </a:tr>
              <a:tr h="4188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extLst>
                  <a:ext uri="{0D108BD9-81ED-4DB2-BD59-A6C34878D82A}">
                    <a16:rowId xmlns:a16="http://schemas.microsoft.com/office/drawing/2014/main" val="10001"/>
                  </a:ext>
                </a:extLst>
              </a:tr>
              <a:tr h="4188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extLst>
                  <a:ext uri="{0D108BD9-81ED-4DB2-BD59-A6C34878D82A}">
                    <a16:rowId xmlns:a16="http://schemas.microsoft.com/office/drawing/2014/main" val="10002"/>
                  </a:ext>
                </a:extLst>
              </a:tr>
              <a:tr h="546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extLst>
                  <a:ext uri="{0D108BD9-81ED-4DB2-BD59-A6C34878D82A}">
                    <a16:rowId xmlns:a16="http://schemas.microsoft.com/office/drawing/2014/main" val="10003"/>
                  </a:ext>
                </a:extLst>
              </a:tr>
              <a:tr h="546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extLst>
                  <a:ext uri="{0D108BD9-81ED-4DB2-BD59-A6C34878D82A}">
                    <a16:rowId xmlns:a16="http://schemas.microsoft.com/office/drawing/2014/main" val="10004"/>
                  </a:ext>
                </a:extLst>
              </a:tr>
              <a:tr h="546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extLst>
                  <a:ext uri="{0D108BD9-81ED-4DB2-BD59-A6C34878D82A}">
                    <a16:rowId xmlns:a16="http://schemas.microsoft.com/office/drawing/2014/main" val="10005"/>
                  </a:ext>
                </a:extLst>
              </a:tr>
              <a:tr h="546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extLst>
                  <a:ext uri="{0D108BD9-81ED-4DB2-BD59-A6C34878D82A}">
                    <a16:rowId xmlns:a16="http://schemas.microsoft.com/office/drawing/2014/main" val="10006"/>
                  </a:ext>
                </a:extLst>
              </a:tr>
              <a:tr h="546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extLst>
                  <a:ext uri="{0D108BD9-81ED-4DB2-BD59-A6C34878D82A}">
                    <a16:rowId xmlns:a16="http://schemas.microsoft.com/office/drawing/2014/main" val="10007"/>
                  </a:ext>
                </a:extLst>
              </a:tr>
            </a:tbl>
          </a:graphicData>
        </a:graphic>
      </p:graphicFrame>
      <p:sp>
        <p:nvSpPr>
          <p:cNvPr id="879" name="Google Shape;879;ga9ba11daf4_0_330"/>
          <p:cNvSpPr txBox="1"/>
          <p:nvPr/>
        </p:nvSpPr>
        <p:spPr>
          <a:xfrm>
            <a:off x="4827175" y="5694275"/>
            <a:ext cx="821100" cy="32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i-FI"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cxnSp>
        <p:nvCxnSpPr>
          <p:cNvPr id="880" name="Google Shape;880;ga9ba11daf4_0_330"/>
          <p:cNvCxnSpPr>
            <a:endCxn id="879" idx="0"/>
          </p:cNvCxnSpPr>
          <p:nvPr/>
        </p:nvCxnSpPr>
        <p:spPr>
          <a:xfrm>
            <a:off x="5237725" y="1806275"/>
            <a:ext cx="0" cy="3888000"/>
          </a:xfrm>
          <a:prstGeom prst="straightConnector1">
            <a:avLst/>
          </a:prstGeom>
          <a:noFill/>
          <a:ln w="28575" cap="flat" cmpd="sng">
            <a:solidFill>
              <a:schemeClr val="dk2"/>
            </a:solidFill>
            <a:prstDash val="solid"/>
            <a:round/>
            <a:headEnd type="oval" w="med" len="med"/>
            <a:tailEnd type="diamond" w="med" len="med"/>
          </a:ln>
        </p:spPr>
      </p:cxnSp>
      <p:sp>
        <p:nvSpPr>
          <p:cNvPr id="881" name="Google Shape;881;ga9ba11daf4_0_330"/>
          <p:cNvSpPr txBox="1"/>
          <p:nvPr/>
        </p:nvSpPr>
        <p:spPr>
          <a:xfrm>
            <a:off x="465775" y="5522300"/>
            <a:ext cx="1467600" cy="43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i-FI" sz="1400" b="0" i="1" u="none" strike="noStrike" cap="none">
                <a:solidFill>
                  <a:srgbClr val="000000"/>
                </a:solidFill>
                <a:latin typeface="Arial"/>
                <a:ea typeface="Arial"/>
                <a:cs typeface="Arial"/>
                <a:sym typeface="Arial"/>
              </a:rPr>
              <a:t>Isoimmat päätöskohdat</a:t>
            </a:r>
            <a:endParaRPr sz="1400" b="0" i="1" u="none" strike="noStrike" cap="none">
              <a:solidFill>
                <a:srgbClr val="000000"/>
              </a:solidFill>
              <a:latin typeface="Arial"/>
              <a:ea typeface="Arial"/>
              <a:cs typeface="Arial"/>
              <a:sym typeface="Arial"/>
            </a:endParaRPr>
          </a:p>
        </p:txBody>
      </p:sp>
      <p:sp>
        <p:nvSpPr>
          <p:cNvPr id="882" name="Google Shape;882;ga9ba11daf4_0_330"/>
          <p:cNvSpPr/>
          <p:nvPr/>
        </p:nvSpPr>
        <p:spPr>
          <a:xfrm>
            <a:off x="4556050" y="1195500"/>
            <a:ext cx="4256700" cy="39867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ga9ba11daf4_0_330"/>
          <p:cNvSpPr txBox="1"/>
          <p:nvPr/>
        </p:nvSpPr>
        <p:spPr>
          <a:xfrm>
            <a:off x="5406250" y="5182200"/>
            <a:ext cx="3406500" cy="2589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fi-FI" sz="1400" b="0" i="1" u="none" strike="noStrike" cap="none">
                <a:solidFill>
                  <a:schemeClr val="accent2"/>
                </a:solidFill>
                <a:latin typeface="Arial"/>
                <a:ea typeface="Arial"/>
                <a:cs typeface="Arial"/>
                <a:sym typeface="Arial"/>
              </a:rPr>
              <a:t>Tässä toimeksiannossa</a:t>
            </a:r>
            <a:endParaRPr sz="1400" b="0" i="1" u="none" strike="noStrike" cap="none">
              <a:solidFill>
                <a:schemeClr val="accent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888"/>
        <p:cNvGrpSpPr/>
        <p:nvPr/>
      </p:nvGrpSpPr>
      <p:grpSpPr>
        <a:xfrm>
          <a:off x="0" y="0"/>
          <a:ext cx="0" cy="0"/>
          <a:chOff x="0" y="0"/>
          <a:chExt cx="0" cy="0"/>
        </a:xfrm>
      </p:grpSpPr>
      <p:sp>
        <p:nvSpPr>
          <p:cNvPr id="889" name="Google Shape;889;ga327065982_2_0"/>
          <p:cNvSpPr txBox="1">
            <a:spLocks noGrp="1"/>
          </p:cNvSpPr>
          <p:nvPr>
            <p:ph type="sldNum" idx="12"/>
          </p:nvPr>
        </p:nvSpPr>
        <p:spPr>
          <a:xfrm>
            <a:off x="10437813" y="6269038"/>
            <a:ext cx="1236600" cy="258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fi-FI"/>
              <a:t>18</a:t>
            </a:fld>
            <a:endParaRPr/>
          </a:p>
        </p:txBody>
      </p:sp>
      <p:sp>
        <p:nvSpPr>
          <p:cNvPr id="890" name="Google Shape;890;ga327065982_2_0"/>
          <p:cNvSpPr txBox="1">
            <a:spLocks noGrp="1"/>
          </p:cNvSpPr>
          <p:nvPr>
            <p:ph type="title"/>
          </p:nvPr>
        </p:nvSpPr>
        <p:spPr>
          <a:xfrm>
            <a:off x="457200" y="407988"/>
            <a:ext cx="11234700" cy="787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fi-FI"/>
              <a:t>Kehittämisen kokonaisaikataulu</a:t>
            </a:r>
            <a:endParaRPr/>
          </a:p>
        </p:txBody>
      </p:sp>
      <p:graphicFrame>
        <p:nvGraphicFramePr>
          <p:cNvPr id="891" name="Google Shape;891;ga327065982_2_0"/>
          <p:cNvGraphicFramePr/>
          <p:nvPr/>
        </p:nvGraphicFramePr>
        <p:xfrm>
          <a:off x="541325" y="1195500"/>
          <a:ext cx="11109350" cy="4300425"/>
        </p:xfrm>
        <a:graphic>
          <a:graphicData uri="http://schemas.openxmlformats.org/drawingml/2006/table">
            <a:tbl>
              <a:tblPr>
                <a:noFill/>
                <a:tableStyleId>{D623305B-0A75-4A5C-99DB-20B896AF9E2D}</a:tableStyleId>
              </a:tblPr>
              <a:tblGrid>
                <a:gridCol w="1661025">
                  <a:extLst>
                    <a:ext uri="{9D8B030D-6E8A-4147-A177-3AD203B41FA5}">
                      <a16:colId xmlns:a16="http://schemas.microsoft.com/office/drawing/2014/main" val="20000"/>
                    </a:ext>
                  </a:extLst>
                </a:gridCol>
                <a:gridCol w="1176850">
                  <a:extLst>
                    <a:ext uri="{9D8B030D-6E8A-4147-A177-3AD203B41FA5}">
                      <a16:colId xmlns:a16="http://schemas.microsoft.com/office/drawing/2014/main" val="20001"/>
                    </a:ext>
                  </a:extLst>
                </a:gridCol>
                <a:gridCol w="1176850">
                  <a:extLst>
                    <a:ext uri="{9D8B030D-6E8A-4147-A177-3AD203B41FA5}">
                      <a16:colId xmlns:a16="http://schemas.microsoft.com/office/drawing/2014/main" val="20002"/>
                    </a:ext>
                  </a:extLst>
                </a:gridCol>
                <a:gridCol w="1418925">
                  <a:extLst>
                    <a:ext uri="{9D8B030D-6E8A-4147-A177-3AD203B41FA5}">
                      <a16:colId xmlns:a16="http://schemas.microsoft.com/office/drawing/2014/main" val="20003"/>
                    </a:ext>
                  </a:extLst>
                </a:gridCol>
                <a:gridCol w="1418925">
                  <a:extLst>
                    <a:ext uri="{9D8B030D-6E8A-4147-A177-3AD203B41FA5}">
                      <a16:colId xmlns:a16="http://schemas.microsoft.com/office/drawing/2014/main" val="20004"/>
                    </a:ext>
                  </a:extLst>
                </a:gridCol>
                <a:gridCol w="1418925">
                  <a:extLst>
                    <a:ext uri="{9D8B030D-6E8A-4147-A177-3AD203B41FA5}">
                      <a16:colId xmlns:a16="http://schemas.microsoft.com/office/drawing/2014/main" val="20005"/>
                    </a:ext>
                  </a:extLst>
                </a:gridCol>
                <a:gridCol w="1418925">
                  <a:extLst>
                    <a:ext uri="{9D8B030D-6E8A-4147-A177-3AD203B41FA5}">
                      <a16:colId xmlns:a16="http://schemas.microsoft.com/office/drawing/2014/main" val="20006"/>
                    </a:ext>
                  </a:extLst>
                </a:gridCol>
                <a:gridCol w="1418925">
                  <a:extLst>
                    <a:ext uri="{9D8B030D-6E8A-4147-A177-3AD203B41FA5}">
                      <a16:colId xmlns:a16="http://schemas.microsoft.com/office/drawing/2014/main" val="20007"/>
                    </a:ext>
                  </a:extLst>
                </a:gridCol>
              </a:tblGrid>
              <a:tr h="414825">
                <a:tc>
                  <a:txBody>
                    <a:bodyPr/>
                    <a:lstStyle/>
                    <a:p>
                      <a:pPr marL="0" marR="0" lvl="0" indent="0" algn="l" rtl="0">
                        <a:lnSpc>
                          <a:spcPct val="100000"/>
                        </a:lnSpc>
                        <a:spcBef>
                          <a:spcPts val="0"/>
                        </a:spcBef>
                        <a:spcAft>
                          <a:spcPts val="0"/>
                        </a:spcAft>
                        <a:buClr>
                          <a:srgbClr val="000000"/>
                        </a:buClr>
                        <a:buSzPts val="1400"/>
                        <a:buFont typeface="Arial"/>
                        <a:buNone/>
                      </a:pPr>
                      <a:endParaRPr sz="1400" i="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fi-FI" sz="1400" b="1" u="none" strike="noStrike" cap="none"/>
                        <a:t>joulukuu</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fi-FI" sz="1400" b="1" u="none" strike="noStrike" cap="none"/>
                        <a:t>tammikuu</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fi-FI" sz="1400" b="1" u="none" strike="noStrike" cap="none"/>
                        <a:t>helmikuu</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fi-FI" sz="1400" b="1" u="none" strike="noStrike" cap="none"/>
                        <a:t>maaliskuu</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fi-FI" sz="1400" b="1" u="none" strike="noStrike" cap="none"/>
                        <a:t>Q2</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fi-FI" sz="1400" b="1" u="none" strike="noStrike" cap="none"/>
                        <a:t>Q3</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fi-FI" sz="1400" b="1" u="none" strike="noStrike" cap="none"/>
                        <a:t>Q4</a:t>
                      </a:r>
                      <a:endParaRPr sz="1400" b="1" u="none" strike="noStrike" cap="none"/>
                    </a:p>
                  </a:txBody>
                  <a:tcPr marL="91425" marR="91425" marT="91425" marB="91425"/>
                </a:tc>
                <a:extLst>
                  <a:ext uri="{0D108BD9-81ED-4DB2-BD59-A6C34878D82A}">
                    <a16:rowId xmlns:a16="http://schemas.microsoft.com/office/drawing/2014/main" val="10000"/>
                  </a:ext>
                </a:extLst>
              </a:tr>
              <a:tr h="418875">
                <a:tc>
                  <a:txBody>
                    <a:bodyPr/>
                    <a:lstStyle/>
                    <a:p>
                      <a:pPr marL="0" marR="0" lvl="0" indent="0" algn="l" rtl="0">
                        <a:lnSpc>
                          <a:spcPct val="100000"/>
                        </a:lnSpc>
                        <a:spcBef>
                          <a:spcPts val="0"/>
                        </a:spcBef>
                        <a:spcAft>
                          <a:spcPts val="0"/>
                        </a:spcAft>
                        <a:buClr>
                          <a:srgbClr val="000000"/>
                        </a:buClr>
                        <a:buSzPts val="1400"/>
                        <a:buFont typeface="Arial"/>
                        <a:buNone/>
                      </a:pPr>
                      <a:r>
                        <a:rPr lang="fi-FI" sz="1400" u="none" strike="noStrike" cap="none"/>
                        <a:t>Valmistelu</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solidFill>
                      <a:schemeClr val="accent5"/>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extLst>
                  <a:ext uri="{0D108BD9-81ED-4DB2-BD59-A6C34878D82A}">
                    <a16:rowId xmlns:a16="http://schemas.microsoft.com/office/drawing/2014/main" val="10001"/>
                  </a:ext>
                </a:extLst>
              </a:tr>
              <a:tr h="418875">
                <a:tc>
                  <a:txBody>
                    <a:bodyPr/>
                    <a:lstStyle/>
                    <a:p>
                      <a:pPr marL="0" marR="0" lvl="0" indent="0" algn="l" rtl="0">
                        <a:lnSpc>
                          <a:spcPct val="100000"/>
                        </a:lnSpc>
                        <a:spcBef>
                          <a:spcPts val="0"/>
                        </a:spcBef>
                        <a:spcAft>
                          <a:spcPts val="0"/>
                        </a:spcAft>
                        <a:buClr>
                          <a:srgbClr val="000000"/>
                        </a:buClr>
                        <a:buSzPts val="1400"/>
                        <a:buFont typeface="Arial"/>
                        <a:buNone/>
                      </a:pPr>
                      <a:r>
                        <a:rPr lang="fi-FI" sz="1400" u="none" strike="noStrike" cap="none"/>
                        <a:t>Asiakastutkimus</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fi-FI" sz="1400" u="none" strike="noStrike" cap="none"/>
                        <a:t>Ymmärrys</a:t>
                      </a:r>
                      <a:endParaRPr sz="1400" u="none" strike="noStrike" cap="none"/>
                    </a:p>
                  </a:txBody>
                  <a:tcPr marL="91425" marR="91425" marT="91425" marB="91425" anchor="ctr">
                    <a:solidFill>
                      <a:schemeClr val="accent4"/>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fi-FI" sz="1400" u="none" strike="noStrike" cap="none"/>
                        <a:t>Validointi</a:t>
                      </a:r>
                      <a:endParaRPr sz="1400" u="none" strike="noStrike" cap="none"/>
                    </a:p>
                  </a:txBody>
                  <a:tcPr marL="91425" marR="91425" marT="91425" marB="91425" anchor="ctr">
                    <a:solidFill>
                      <a:srgbClr val="F5A3C7"/>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fi-FI" sz="1400" u="none" strike="noStrike" cap="none"/>
                        <a:t>Validoinnit</a:t>
                      </a:r>
                      <a:endParaRPr sz="1400" u="none" strike="noStrike" cap="none"/>
                    </a:p>
                  </a:txBody>
                  <a:tcPr marL="91425" marR="91425" marT="91425" marB="91425" anchor="ctr">
                    <a:solidFill>
                      <a:srgbClr val="F5A4C7"/>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solidFill>
                      <a:srgbClr val="F5A3C7"/>
                    </a:solidFill>
                  </a:tcPr>
                </a:tc>
                <a:extLst>
                  <a:ext uri="{0D108BD9-81ED-4DB2-BD59-A6C34878D82A}">
                    <a16:rowId xmlns:a16="http://schemas.microsoft.com/office/drawing/2014/main" val="10002"/>
                  </a:ext>
                </a:extLst>
              </a:tr>
              <a:tr h="546800">
                <a:tc>
                  <a:txBody>
                    <a:bodyPr/>
                    <a:lstStyle/>
                    <a:p>
                      <a:pPr marL="0" marR="0" lvl="0" indent="0" algn="l" rtl="0">
                        <a:lnSpc>
                          <a:spcPct val="100000"/>
                        </a:lnSpc>
                        <a:spcBef>
                          <a:spcPts val="0"/>
                        </a:spcBef>
                        <a:spcAft>
                          <a:spcPts val="0"/>
                        </a:spcAft>
                        <a:buClr>
                          <a:srgbClr val="000000"/>
                        </a:buClr>
                        <a:buSzPts val="1400"/>
                        <a:buFont typeface="Arial"/>
                        <a:buNone/>
                      </a:pPr>
                      <a:r>
                        <a:rPr lang="fi-FI" sz="1400" u="none" strike="noStrike" cap="none"/>
                        <a:t>Konseptointi ja yhteiskehittäminen</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solidFill>
                      <a:schemeClr val="accent3"/>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solidFill>
                      <a:schemeClr val="accent3"/>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extLst>
                  <a:ext uri="{0D108BD9-81ED-4DB2-BD59-A6C34878D82A}">
                    <a16:rowId xmlns:a16="http://schemas.microsoft.com/office/drawing/2014/main" val="10003"/>
                  </a:ext>
                </a:extLst>
              </a:tr>
              <a:tr h="546800">
                <a:tc>
                  <a:txBody>
                    <a:bodyPr/>
                    <a:lstStyle/>
                    <a:p>
                      <a:pPr marL="0" marR="0" lvl="0" indent="0" algn="l" rtl="0">
                        <a:lnSpc>
                          <a:spcPct val="100000"/>
                        </a:lnSpc>
                        <a:spcBef>
                          <a:spcPts val="0"/>
                        </a:spcBef>
                        <a:spcAft>
                          <a:spcPts val="0"/>
                        </a:spcAft>
                        <a:buClr>
                          <a:srgbClr val="000000"/>
                        </a:buClr>
                        <a:buSzPts val="1400"/>
                        <a:buFont typeface="Arial"/>
                        <a:buNone/>
                      </a:pPr>
                      <a:r>
                        <a:rPr lang="fi-FI" sz="1400" u="none" strike="noStrike" cap="none"/>
                        <a:t>Prototyyppi ja tuotevisio</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solidFill>
                      <a:schemeClr val="accent6"/>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extLst>
                  <a:ext uri="{0D108BD9-81ED-4DB2-BD59-A6C34878D82A}">
                    <a16:rowId xmlns:a16="http://schemas.microsoft.com/office/drawing/2014/main" val="10004"/>
                  </a:ext>
                </a:extLst>
              </a:tr>
              <a:tr h="546800">
                <a:tc>
                  <a:txBody>
                    <a:bodyPr/>
                    <a:lstStyle/>
                    <a:p>
                      <a:pPr marL="0" marR="0" lvl="0" indent="0" algn="l" rtl="0">
                        <a:lnSpc>
                          <a:spcPct val="100000"/>
                        </a:lnSpc>
                        <a:spcBef>
                          <a:spcPts val="0"/>
                        </a:spcBef>
                        <a:spcAft>
                          <a:spcPts val="0"/>
                        </a:spcAft>
                        <a:buClr>
                          <a:srgbClr val="000000"/>
                        </a:buClr>
                        <a:buSzPts val="1400"/>
                        <a:buFont typeface="Arial"/>
                        <a:buNone/>
                      </a:pPr>
                      <a:r>
                        <a:rPr lang="fi-FI" sz="1400" u="none" strike="noStrike" cap="none"/>
                        <a:t>Kehitysjonon muodostaminen</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solidFill>
                      <a:schemeClr val="accent5"/>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extLst>
                  <a:ext uri="{0D108BD9-81ED-4DB2-BD59-A6C34878D82A}">
                    <a16:rowId xmlns:a16="http://schemas.microsoft.com/office/drawing/2014/main" val="10005"/>
                  </a:ext>
                </a:extLst>
              </a:tr>
              <a:tr h="546800">
                <a:tc>
                  <a:txBody>
                    <a:bodyPr/>
                    <a:lstStyle/>
                    <a:p>
                      <a:pPr marL="0" marR="0" lvl="0" indent="0" algn="l" rtl="0">
                        <a:lnSpc>
                          <a:spcPct val="100000"/>
                        </a:lnSpc>
                        <a:spcBef>
                          <a:spcPts val="0"/>
                        </a:spcBef>
                        <a:spcAft>
                          <a:spcPts val="0"/>
                        </a:spcAft>
                        <a:buClr>
                          <a:srgbClr val="000000"/>
                        </a:buClr>
                        <a:buSzPts val="1400"/>
                        <a:buFont typeface="Arial"/>
                        <a:buNone/>
                      </a:pPr>
                      <a:r>
                        <a:rPr lang="fi-FI" sz="1400" u="none" strike="noStrike" cap="none"/>
                        <a:t>MVP-käyttöliittymä -suunnittelu</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solidFill>
                      <a:schemeClr val="accent5"/>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i-FI" sz="1400" u="none" strike="noStrike" cap="none"/>
                        <a:t>(Toteutuksen tuki)</a:t>
                      </a:r>
                      <a:endParaRPr sz="1400" u="none" strike="noStrike" cap="none"/>
                    </a:p>
                  </a:txBody>
                  <a:tcPr marL="91425" marR="91425" marT="91425" marB="91425" anchor="ctr">
                    <a:solidFill>
                      <a:srgbClr val="FFC61E">
                        <a:alpha val="45098"/>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i-FI" sz="1400" u="none" strike="noStrike" cap="none">
                          <a:solidFill>
                            <a:schemeClr val="dk1"/>
                          </a:solidFill>
                        </a:rPr>
                        <a:t>(Toteutuksen tuki)</a:t>
                      </a:r>
                      <a:endParaRPr sz="1400" u="none" strike="noStrike" cap="none"/>
                    </a:p>
                  </a:txBody>
                  <a:tcPr marL="91425" marR="91425" marT="91425" marB="91425" anchor="ctr">
                    <a:solidFill>
                      <a:srgbClr val="FFC61E">
                        <a:alpha val="45098"/>
                      </a:srgbClr>
                    </a:solidFill>
                  </a:tcPr>
                </a:tc>
                <a:extLst>
                  <a:ext uri="{0D108BD9-81ED-4DB2-BD59-A6C34878D82A}">
                    <a16:rowId xmlns:a16="http://schemas.microsoft.com/office/drawing/2014/main" val="10006"/>
                  </a:ext>
                </a:extLst>
              </a:tr>
              <a:tr h="546800">
                <a:tc>
                  <a:txBody>
                    <a:bodyPr/>
                    <a:lstStyle/>
                    <a:p>
                      <a:pPr marL="0" marR="0" lvl="0" indent="0" algn="l" rtl="0">
                        <a:lnSpc>
                          <a:spcPct val="100000"/>
                        </a:lnSpc>
                        <a:spcBef>
                          <a:spcPts val="0"/>
                        </a:spcBef>
                        <a:spcAft>
                          <a:spcPts val="0"/>
                        </a:spcAft>
                        <a:buClr>
                          <a:srgbClr val="000000"/>
                        </a:buClr>
                        <a:buSzPts val="1400"/>
                        <a:buFont typeface="Arial"/>
                        <a:buNone/>
                      </a:pPr>
                      <a:r>
                        <a:rPr lang="fi-FI" sz="1400" u="none" strike="noStrike" cap="none"/>
                        <a:t>MVP ohjelmistokehitys</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solidFill>
                      <a:schemeClr val="accent3"/>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solidFill>
                      <a:schemeClr val="accent3"/>
                    </a:solidFill>
                  </a:tcPr>
                </a:tc>
                <a:extLst>
                  <a:ext uri="{0D108BD9-81ED-4DB2-BD59-A6C34878D82A}">
                    <a16:rowId xmlns:a16="http://schemas.microsoft.com/office/drawing/2014/main" val="10007"/>
                  </a:ext>
                </a:extLst>
              </a:tr>
            </a:tbl>
          </a:graphicData>
        </a:graphic>
      </p:graphicFrame>
      <p:sp>
        <p:nvSpPr>
          <p:cNvPr id="892" name="Google Shape;892;ga327065982_2_0"/>
          <p:cNvSpPr txBox="1"/>
          <p:nvPr/>
        </p:nvSpPr>
        <p:spPr>
          <a:xfrm>
            <a:off x="2351475" y="6083338"/>
            <a:ext cx="821100" cy="32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i-FI" sz="1400" b="0" i="0" u="none" strike="noStrike" cap="none">
                <a:solidFill>
                  <a:srgbClr val="000000"/>
                </a:solidFill>
                <a:latin typeface="Arial"/>
                <a:ea typeface="Arial"/>
                <a:cs typeface="Arial"/>
                <a:sym typeface="Arial"/>
              </a:rPr>
              <a:t>Aloitus-palaveri</a:t>
            </a:r>
            <a:endParaRPr sz="1400" b="0" i="0" u="none" strike="noStrike" cap="none">
              <a:solidFill>
                <a:srgbClr val="000000"/>
              </a:solidFill>
              <a:latin typeface="Arial"/>
              <a:ea typeface="Arial"/>
              <a:cs typeface="Arial"/>
              <a:sym typeface="Arial"/>
            </a:endParaRPr>
          </a:p>
        </p:txBody>
      </p:sp>
      <p:sp>
        <p:nvSpPr>
          <p:cNvPr id="893" name="Google Shape;893;ga327065982_2_0"/>
          <p:cNvSpPr txBox="1"/>
          <p:nvPr/>
        </p:nvSpPr>
        <p:spPr>
          <a:xfrm>
            <a:off x="6807613" y="6076763"/>
            <a:ext cx="2005200" cy="63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i-FI" sz="1400" b="0" i="0" u="none" strike="noStrike" cap="none">
                <a:solidFill>
                  <a:srgbClr val="000000"/>
                </a:solidFill>
                <a:latin typeface="Arial"/>
                <a:ea typeface="Arial"/>
                <a:cs typeface="Arial"/>
                <a:sym typeface="Arial"/>
              </a:rPr>
              <a:t>Ratkaisuarkkitehtuuri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fi-FI" sz="1400" b="0" i="0" u="none" strike="noStrike" cap="none">
                <a:solidFill>
                  <a:srgbClr val="000000"/>
                </a:solidFill>
                <a:latin typeface="Arial"/>
                <a:ea typeface="Arial"/>
                <a:cs typeface="Arial"/>
                <a:sym typeface="Arial"/>
              </a:rPr>
              <a:t>ja linjaukset</a:t>
            </a:r>
            <a:endParaRPr sz="1400" b="0" i="0" u="none" strike="noStrike" cap="none">
              <a:solidFill>
                <a:srgbClr val="000000"/>
              </a:solidFill>
              <a:latin typeface="Arial"/>
              <a:ea typeface="Arial"/>
              <a:cs typeface="Arial"/>
              <a:sym typeface="Arial"/>
            </a:endParaRPr>
          </a:p>
        </p:txBody>
      </p:sp>
      <p:cxnSp>
        <p:nvCxnSpPr>
          <p:cNvPr id="894" name="Google Shape;894;ga327065982_2_0"/>
          <p:cNvCxnSpPr>
            <a:endCxn id="892" idx="0"/>
          </p:cNvCxnSpPr>
          <p:nvPr/>
        </p:nvCxnSpPr>
        <p:spPr>
          <a:xfrm>
            <a:off x="2762025" y="2195338"/>
            <a:ext cx="0" cy="3888000"/>
          </a:xfrm>
          <a:prstGeom prst="straightConnector1">
            <a:avLst/>
          </a:prstGeom>
          <a:noFill/>
          <a:ln w="28575" cap="flat" cmpd="sng">
            <a:solidFill>
              <a:schemeClr val="dk2"/>
            </a:solidFill>
            <a:prstDash val="solid"/>
            <a:round/>
            <a:headEnd type="oval" w="med" len="med"/>
            <a:tailEnd type="diamond" w="med" len="med"/>
          </a:ln>
        </p:spPr>
      </p:cxnSp>
      <p:cxnSp>
        <p:nvCxnSpPr>
          <p:cNvPr id="895" name="Google Shape;895;ga327065982_2_0"/>
          <p:cNvCxnSpPr>
            <a:endCxn id="896" idx="0"/>
          </p:cNvCxnSpPr>
          <p:nvPr/>
        </p:nvCxnSpPr>
        <p:spPr>
          <a:xfrm>
            <a:off x="5171800" y="3112438"/>
            <a:ext cx="0" cy="2970900"/>
          </a:xfrm>
          <a:prstGeom prst="straightConnector1">
            <a:avLst/>
          </a:prstGeom>
          <a:noFill/>
          <a:ln w="28575" cap="flat" cmpd="sng">
            <a:solidFill>
              <a:schemeClr val="dk2"/>
            </a:solidFill>
            <a:prstDash val="solid"/>
            <a:round/>
            <a:headEnd type="oval" w="med" len="med"/>
            <a:tailEnd type="diamond" w="med" len="med"/>
          </a:ln>
        </p:spPr>
      </p:cxnSp>
      <p:sp>
        <p:nvSpPr>
          <p:cNvPr id="897" name="Google Shape;897;ga327065982_2_0"/>
          <p:cNvSpPr txBox="1"/>
          <p:nvPr/>
        </p:nvSpPr>
        <p:spPr>
          <a:xfrm>
            <a:off x="465775" y="5522300"/>
            <a:ext cx="1467600" cy="43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i-FI" sz="1400" b="0" i="1" u="none" strike="noStrike" cap="none">
                <a:solidFill>
                  <a:srgbClr val="000000"/>
                </a:solidFill>
                <a:latin typeface="Arial"/>
                <a:ea typeface="Arial"/>
                <a:cs typeface="Arial"/>
                <a:sym typeface="Arial"/>
              </a:rPr>
              <a:t>Isoimmat päätöskohdat</a:t>
            </a:r>
            <a:endParaRPr sz="1400" b="0" i="1" u="none" strike="noStrike" cap="none">
              <a:solidFill>
                <a:srgbClr val="000000"/>
              </a:solidFill>
              <a:latin typeface="Arial"/>
              <a:ea typeface="Arial"/>
              <a:cs typeface="Arial"/>
              <a:sym typeface="Arial"/>
            </a:endParaRPr>
          </a:p>
        </p:txBody>
      </p:sp>
      <p:sp>
        <p:nvSpPr>
          <p:cNvPr id="896" name="Google Shape;896;ga327065982_2_0"/>
          <p:cNvSpPr txBox="1"/>
          <p:nvPr/>
        </p:nvSpPr>
        <p:spPr>
          <a:xfrm>
            <a:off x="4169200" y="6083338"/>
            <a:ext cx="2005200" cy="63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i-FI" sz="1400" b="0" i="0" u="none" strike="noStrike" cap="none">
                <a:solidFill>
                  <a:srgbClr val="000000"/>
                </a:solidFill>
                <a:latin typeface="Arial"/>
                <a:ea typeface="Arial"/>
                <a:cs typeface="Arial"/>
                <a:sym typeface="Arial"/>
              </a:rPr>
              <a:t>Kokonaisarkkitehtuuri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fi-FI" sz="1400" b="0" i="0" u="none" strike="noStrike" cap="none">
                <a:solidFill>
                  <a:srgbClr val="000000"/>
                </a:solidFill>
                <a:latin typeface="Arial"/>
                <a:ea typeface="Arial"/>
                <a:cs typeface="Arial"/>
                <a:sym typeface="Arial"/>
              </a:rPr>
              <a:t>-katsaukset</a:t>
            </a:r>
            <a:endParaRPr sz="1400" b="0" i="0" u="none" strike="noStrike" cap="none">
              <a:solidFill>
                <a:srgbClr val="000000"/>
              </a:solidFill>
              <a:latin typeface="Arial"/>
              <a:ea typeface="Arial"/>
              <a:cs typeface="Arial"/>
              <a:sym typeface="Arial"/>
            </a:endParaRPr>
          </a:p>
        </p:txBody>
      </p:sp>
      <p:cxnSp>
        <p:nvCxnSpPr>
          <p:cNvPr id="898" name="Google Shape;898;ga327065982_2_0"/>
          <p:cNvCxnSpPr/>
          <p:nvPr/>
        </p:nvCxnSpPr>
        <p:spPr>
          <a:xfrm>
            <a:off x="7625225" y="3967900"/>
            <a:ext cx="0" cy="2028600"/>
          </a:xfrm>
          <a:prstGeom prst="straightConnector1">
            <a:avLst/>
          </a:prstGeom>
          <a:noFill/>
          <a:ln w="28575" cap="flat" cmpd="sng">
            <a:solidFill>
              <a:schemeClr val="dk2"/>
            </a:solidFill>
            <a:prstDash val="solid"/>
            <a:round/>
            <a:headEnd type="oval" w="med" len="med"/>
            <a:tailEnd type="diamond" w="med" len="med"/>
          </a:ln>
        </p:spPr>
      </p:cxnSp>
      <p:sp>
        <p:nvSpPr>
          <p:cNvPr id="899" name="Google Shape;899;ga327065982_2_0"/>
          <p:cNvSpPr/>
          <p:nvPr/>
        </p:nvSpPr>
        <p:spPr>
          <a:xfrm>
            <a:off x="2221350" y="1195500"/>
            <a:ext cx="5172600" cy="42624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ga327065982_2_0"/>
          <p:cNvSpPr txBox="1"/>
          <p:nvPr/>
        </p:nvSpPr>
        <p:spPr>
          <a:xfrm>
            <a:off x="3987500" y="5446100"/>
            <a:ext cx="3406500" cy="2589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fi-FI" sz="1400" b="0" i="1" u="none" strike="noStrike" cap="none">
                <a:solidFill>
                  <a:schemeClr val="accent2"/>
                </a:solidFill>
                <a:latin typeface="Arial"/>
                <a:ea typeface="Arial"/>
                <a:cs typeface="Arial"/>
                <a:sym typeface="Arial"/>
              </a:rPr>
              <a:t>Tässä toimeksiannossa</a:t>
            </a:r>
            <a:endParaRPr sz="1400" b="0" i="1" u="none" strike="noStrike" cap="none">
              <a:solidFill>
                <a:schemeClr val="accent2"/>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904"/>
        <p:cNvGrpSpPr/>
        <p:nvPr/>
      </p:nvGrpSpPr>
      <p:grpSpPr>
        <a:xfrm>
          <a:off x="0" y="0"/>
          <a:ext cx="0" cy="0"/>
          <a:chOff x="0" y="0"/>
          <a:chExt cx="0" cy="0"/>
        </a:xfrm>
      </p:grpSpPr>
      <p:sp>
        <p:nvSpPr>
          <p:cNvPr id="905" name="Google Shape;905;gada150abb0_0_160"/>
          <p:cNvSpPr/>
          <p:nvPr/>
        </p:nvSpPr>
        <p:spPr>
          <a:xfrm>
            <a:off x="897338" y="1601949"/>
            <a:ext cx="6171900" cy="2592600"/>
          </a:xfrm>
          <a:prstGeom prst="rect">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6" name="Google Shape;906;gada150abb0_0_160"/>
          <p:cNvSpPr txBox="1">
            <a:spLocks noGrp="1"/>
          </p:cNvSpPr>
          <p:nvPr>
            <p:ph type="title"/>
          </p:nvPr>
        </p:nvSpPr>
        <p:spPr>
          <a:xfrm>
            <a:off x="457200" y="407988"/>
            <a:ext cx="10445400" cy="787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fi-FI"/>
              <a:t>Vaiheet ylätasolla</a:t>
            </a:r>
            <a:endParaRPr/>
          </a:p>
        </p:txBody>
      </p:sp>
      <p:sp>
        <p:nvSpPr>
          <p:cNvPr id="907" name="Google Shape;907;gada150abb0_0_160"/>
          <p:cNvSpPr txBox="1">
            <a:spLocks noGrp="1"/>
          </p:cNvSpPr>
          <p:nvPr>
            <p:ph type="sldNum" idx="12"/>
          </p:nvPr>
        </p:nvSpPr>
        <p:spPr>
          <a:xfrm>
            <a:off x="10437813" y="6269038"/>
            <a:ext cx="1236600" cy="258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fi-FI" sz="1300" b="1">
                <a:solidFill>
                  <a:srgbClr val="000000"/>
                </a:solidFill>
                <a:latin typeface="Arial"/>
                <a:ea typeface="Arial"/>
                <a:cs typeface="Arial"/>
                <a:sym typeface="Arial"/>
              </a:rPr>
              <a:t>19</a:t>
            </a:fld>
            <a:endParaRPr sz="1300" b="1">
              <a:solidFill>
                <a:srgbClr val="000000"/>
              </a:solidFill>
              <a:latin typeface="Arial"/>
              <a:ea typeface="Arial"/>
              <a:cs typeface="Arial"/>
              <a:sym typeface="Arial"/>
            </a:endParaRPr>
          </a:p>
        </p:txBody>
      </p:sp>
      <p:sp>
        <p:nvSpPr>
          <p:cNvPr id="908" name="Google Shape;908;gada150abb0_0_160"/>
          <p:cNvSpPr/>
          <p:nvPr/>
        </p:nvSpPr>
        <p:spPr>
          <a:xfrm>
            <a:off x="1016862" y="2096958"/>
            <a:ext cx="849600" cy="8496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9" name="Google Shape;909;gada150abb0_0_160"/>
          <p:cNvSpPr/>
          <p:nvPr/>
        </p:nvSpPr>
        <p:spPr>
          <a:xfrm>
            <a:off x="1866549" y="1773691"/>
            <a:ext cx="1496400" cy="1496400"/>
          </a:xfrm>
          <a:prstGeom prst="diamond">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i-FI" sz="18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10" name="Google Shape;910;gada150abb0_0_160"/>
          <p:cNvSpPr/>
          <p:nvPr/>
        </p:nvSpPr>
        <p:spPr>
          <a:xfrm>
            <a:off x="3252418" y="1773691"/>
            <a:ext cx="1496400" cy="1496400"/>
          </a:xfrm>
          <a:prstGeom prst="diamond">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1" name="Google Shape;911;gada150abb0_0_160"/>
          <p:cNvSpPr/>
          <p:nvPr/>
        </p:nvSpPr>
        <p:spPr>
          <a:xfrm>
            <a:off x="4732636" y="2095876"/>
            <a:ext cx="852000" cy="852000"/>
          </a:xfrm>
          <a:prstGeom prst="diamond">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2" name="Google Shape;912;gada150abb0_0_160"/>
          <p:cNvSpPr/>
          <p:nvPr/>
        </p:nvSpPr>
        <p:spPr>
          <a:xfrm>
            <a:off x="1100600" y="4943250"/>
            <a:ext cx="2468400" cy="369300"/>
          </a:xfrm>
          <a:prstGeom prst="chevron">
            <a:avLst>
              <a:gd name="adj" fmla="val 50000"/>
            </a:avLst>
          </a:prstGeom>
          <a:solidFill>
            <a:schemeClr val="accent1"/>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i-FI" sz="1800" b="1" i="0" u="none" strike="noStrike" cap="none">
                <a:solidFill>
                  <a:schemeClr val="lt1"/>
                </a:solidFill>
                <a:latin typeface="Arial"/>
                <a:ea typeface="Arial"/>
                <a:cs typeface="Arial"/>
                <a:sym typeface="Arial"/>
              </a:rPr>
              <a:t>Selvitys</a:t>
            </a:r>
            <a:endParaRPr sz="1400" b="0" i="0" u="none" strike="noStrike" cap="none">
              <a:solidFill>
                <a:srgbClr val="000000"/>
              </a:solidFill>
              <a:latin typeface="Arial"/>
              <a:ea typeface="Arial"/>
              <a:cs typeface="Arial"/>
              <a:sym typeface="Arial"/>
            </a:endParaRPr>
          </a:p>
        </p:txBody>
      </p:sp>
      <p:sp>
        <p:nvSpPr>
          <p:cNvPr id="913" name="Google Shape;913;gada150abb0_0_160"/>
          <p:cNvSpPr/>
          <p:nvPr/>
        </p:nvSpPr>
        <p:spPr>
          <a:xfrm>
            <a:off x="3402943" y="4943250"/>
            <a:ext cx="2468400" cy="369300"/>
          </a:xfrm>
          <a:prstGeom prst="chevron">
            <a:avLst>
              <a:gd name="adj" fmla="val 50000"/>
            </a:avLst>
          </a:prstGeom>
          <a:solidFill>
            <a:schemeClr val="accent1"/>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i-FI" sz="1800" b="1" i="0" u="none" strike="noStrike" cap="none">
                <a:solidFill>
                  <a:schemeClr val="lt1"/>
                </a:solidFill>
                <a:latin typeface="Arial"/>
                <a:ea typeface="Arial"/>
                <a:cs typeface="Arial"/>
                <a:sym typeface="Arial"/>
              </a:rPr>
              <a:t>Alfa</a:t>
            </a:r>
            <a:endParaRPr sz="1400" b="0" i="0" u="none" strike="noStrike" cap="none">
              <a:solidFill>
                <a:srgbClr val="000000"/>
              </a:solidFill>
              <a:latin typeface="Arial"/>
              <a:ea typeface="Arial"/>
              <a:cs typeface="Arial"/>
              <a:sym typeface="Arial"/>
            </a:endParaRPr>
          </a:p>
        </p:txBody>
      </p:sp>
      <p:sp>
        <p:nvSpPr>
          <p:cNvPr id="914" name="Google Shape;914;gada150abb0_0_160"/>
          <p:cNvSpPr/>
          <p:nvPr/>
        </p:nvSpPr>
        <p:spPr>
          <a:xfrm>
            <a:off x="3402945" y="5296231"/>
            <a:ext cx="6868800" cy="369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fi-FI" sz="1300" b="0" i="0" u="none" strike="noStrike" cap="none">
                <a:solidFill>
                  <a:schemeClr val="accent1"/>
                </a:solidFill>
                <a:latin typeface="Arial"/>
                <a:ea typeface="Arial"/>
                <a:cs typeface="Arial"/>
                <a:sym typeface="Arial"/>
              </a:rPr>
              <a:t>Ketterän kokeilun ja toteutuksen malli (KEHMET)</a:t>
            </a:r>
            <a:endParaRPr sz="1300" b="0" i="0" u="none" strike="noStrike" cap="none">
              <a:solidFill>
                <a:schemeClr val="accent1"/>
              </a:solidFill>
              <a:latin typeface="Arial"/>
              <a:ea typeface="Arial"/>
              <a:cs typeface="Arial"/>
              <a:sym typeface="Arial"/>
            </a:endParaRPr>
          </a:p>
        </p:txBody>
      </p:sp>
      <p:sp>
        <p:nvSpPr>
          <p:cNvPr id="915" name="Google Shape;915;gada150abb0_0_160"/>
          <p:cNvSpPr/>
          <p:nvPr/>
        </p:nvSpPr>
        <p:spPr>
          <a:xfrm>
            <a:off x="867013" y="2360324"/>
            <a:ext cx="1149300" cy="32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i-FI" sz="1500" b="1" i="0" u="none" strike="noStrike" cap="none">
                <a:solidFill>
                  <a:schemeClr val="dk1"/>
                </a:solidFill>
                <a:latin typeface="Arial"/>
                <a:ea typeface="Arial"/>
                <a:cs typeface="Arial"/>
                <a:sym typeface="Arial"/>
              </a:rPr>
              <a:t>valmistelu</a:t>
            </a:r>
            <a:endParaRPr sz="1100" b="0" i="0" u="none" strike="noStrike" cap="none">
              <a:solidFill>
                <a:srgbClr val="000000"/>
              </a:solidFill>
              <a:latin typeface="Arial"/>
              <a:ea typeface="Arial"/>
              <a:cs typeface="Arial"/>
              <a:sym typeface="Arial"/>
            </a:endParaRPr>
          </a:p>
        </p:txBody>
      </p:sp>
      <p:sp>
        <p:nvSpPr>
          <p:cNvPr id="916" name="Google Shape;916;gada150abb0_0_160"/>
          <p:cNvSpPr/>
          <p:nvPr/>
        </p:nvSpPr>
        <p:spPr>
          <a:xfrm>
            <a:off x="7445425" y="1562963"/>
            <a:ext cx="4652400" cy="286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i-FI" sz="1800" b="0" i="0" u="none" strike="noStrike" cap="none">
                <a:solidFill>
                  <a:schemeClr val="dk1"/>
                </a:solidFill>
                <a:latin typeface="Arial"/>
                <a:ea typeface="Arial"/>
                <a:cs typeface="Arial"/>
                <a:sym typeface="Arial"/>
              </a:rPr>
              <a:t>Oheinen malli (ks. vasen) kuvastaa ylätasolla vaiheita, joita palvelumuotoilun hyödyntämiseen suosittelemme, kun kyse on kokonaisvaltaisesta uudistuksesta, johon kytkeytyy digitaalista kehittämistä.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r>
              <a:rPr lang="fi-FI" sz="1800" b="0" i="0" u="none" strike="noStrike" cap="none">
                <a:solidFill>
                  <a:schemeClr val="dk1"/>
                </a:solidFill>
                <a:latin typeface="Arial"/>
                <a:ea typeface="Arial"/>
                <a:cs typeface="Arial"/>
                <a:sym typeface="Arial"/>
              </a:rPr>
              <a:t>Toteutustavasta ja rajauksista riippuen voidaan mallilla edetä ohjelmistokehityksessä alfa/beta vaihetta vastaavaan vaiheeseen</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600"/>
              </a:spcAft>
              <a:buClr>
                <a:srgbClr val="000000"/>
              </a:buClr>
              <a:buSzPts val="1800"/>
              <a:buFont typeface="Arial"/>
              <a:buNone/>
            </a:pPr>
            <a:r>
              <a:rPr lang="fi-FI" sz="1800" b="0" i="0" u="none" strike="noStrike" cap="none">
                <a:solidFill>
                  <a:schemeClr val="dk1"/>
                </a:solidFill>
                <a:latin typeface="Arial"/>
                <a:ea typeface="Arial"/>
                <a:cs typeface="Arial"/>
                <a:sym typeface="Arial"/>
              </a:rPr>
              <a:t>Tutustu aineistoon tarkemmin </a:t>
            </a:r>
            <a:r>
              <a:rPr lang="fi-FI" sz="1800" u="sng">
                <a:solidFill>
                  <a:schemeClr val="hlink"/>
                </a:solidFill>
                <a:hlinkClick r:id="rId3"/>
              </a:rPr>
              <a:t>pelikirjassa</a:t>
            </a:r>
            <a:r>
              <a:rPr lang="fi-FI"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917" name="Google Shape;917;gada150abb0_0_160"/>
          <p:cNvSpPr/>
          <p:nvPr/>
        </p:nvSpPr>
        <p:spPr>
          <a:xfrm>
            <a:off x="2292512" y="3382723"/>
            <a:ext cx="644400" cy="323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fi-FI" sz="1600" b="0" i="0" u="none" strike="noStrike" cap="none">
                <a:solidFill>
                  <a:schemeClr val="dk2"/>
                </a:solidFill>
                <a:latin typeface="Arial"/>
                <a:ea typeface="Arial"/>
                <a:cs typeface="Arial"/>
                <a:sym typeface="Arial"/>
              </a:rPr>
              <a:t>2-6</a:t>
            </a:r>
            <a:br>
              <a:rPr lang="fi-FI" sz="1600" b="0" i="0" u="none" strike="noStrike" cap="none">
                <a:solidFill>
                  <a:schemeClr val="dk2"/>
                </a:solidFill>
                <a:latin typeface="Arial"/>
                <a:ea typeface="Arial"/>
                <a:cs typeface="Arial"/>
                <a:sym typeface="Arial"/>
              </a:rPr>
            </a:br>
            <a:r>
              <a:rPr lang="fi-FI" sz="1600" b="0" i="0" u="none" strike="noStrike" cap="none">
                <a:solidFill>
                  <a:schemeClr val="dk2"/>
                </a:solidFill>
                <a:latin typeface="Arial"/>
                <a:ea typeface="Arial"/>
                <a:cs typeface="Arial"/>
                <a:sym typeface="Arial"/>
              </a:rPr>
              <a:t>vko</a:t>
            </a:r>
            <a:endParaRPr sz="1200" b="0" i="0" u="none" strike="noStrike" cap="none">
              <a:solidFill>
                <a:srgbClr val="000000"/>
              </a:solidFill>
              <a:latin typeface="Arial"/>
              <a:ea typeface="Arial"/>
              <a:cs typeface="Arial"/>
              <a:sym typeface="Arial"/>
            </a:endParaRPr>
          </a:p>
        </p:txBody>
      </p:sp>
      <p:sp>
        <p:nvSpPr>
          <p:cNvPr id="918" name="Google Shape;918;gada150abb0_0_160"/>
          <p:cNvSpPr/>
          <p:nvPr/>
        </p:nvSpPr>
        <p:spPr>
          <a:xfrm>
            <a:off x="4445296" y="4578955"/>
            <a:ext cx="2468428" cy="357651"/>
          </a:xfrm>
          <a:custGeom>
            <a:avLst/>
            <a:gdLst/>
            <a:ahLst/>
            <a:cxnLst/>
            <a:rect l="l" t="t" r="r" b="b"/>
            <a:pathLst>
              <a:path w="118149" h="12569" extrusionOk="0">
                <a:moveTo>
                  <a:pt x="118149" y="12569"/>
                </a:moveTo>
                <a:lnTo>
                  <a:pt x="118149" y="0"/>
                </a:lnTo>
                <a:lnTo>
                  <a:pt x="0" y="0"/>
                </a:lnTo>
              </a:path>
            </a:pathLst>
          </a:custGeom>
          <a:noFill/>
          <a:ln w="28575" cap="flat" cmpd="sng">
            <a:solidFill>
              <a:schemeClr val="dk2"/>
            </a:solidFill>
            <a:prstDash val="dot"/>
            <a:round/>
            <a:headEnd type="none" w="sm" len="sm"/>
            <a:tailEnd type="none" w="sm" len="sm"/>
          </a:ln>
        </p:spPr>
      </p:sp>
      <p:sp>
        <p:nvSpPr>
          <p:cNvPr id="919" name="Google Shape;919;gada150abb0_0_160"/>
          <p:cNvSpPr/>
          <p:nvPr/>
        </p:nvSpPr>
        <p:spPr>
          <a:xfrm flipH="1">
            <a:off x="1100801" y="4590601"/>
            <a:ext cx="3344503" cy="357651"/>
          </a:xfrm>
          <a:custGeom>
            <a:avLst/>
            <a:gdLst/>
            <a:ahLst/>
            <a:cxnLst/>
            <a:rect l="l" t="t" r="r" b="b"/>
            <a:pathLst>
              <a:path w="118149" h="12569" extrusionOk="0">
                <a:moveTo>
                  <a:pt x="118149" y="12569"/>
                </a:moveTo>
                <a:lnTo>
                  <a:pt x="118149" y="0"/>
                </a:lnTo>
                <a:lnTo>
                  <a:pt x="0" y="0"/>
                </a:lnTo>
              </a:path>
            </a:pathLst>
          </a:custGeom>
          <a:noFill/>
          <a:ln w="28575" cap="flat" cmpd="sng">
            <a:solidFill>
              <a:schemeClr val="accent1"/>
            </a:solidFill>
            <a:prstDash val="solid"/>
            <a:round/>
            <a:headEnd type="none" w="sm" len="sm"/>
            <a:tailEnd type="none" w="sm" len="sm"/>
          </a:ln>
        </p:spPr>
      </p:sp>
      <p:sp>
        <p:nvSpPr>
          <p:cNvPr id="920" name="Google Shape;920;gada150abb0_0_160"/>
          <p:cNvSpPr/>
          <p:nvPr/>
        </p:nvSpPr>
        <p:spPr>
          <a:xfrm>
            <a:off x="5713390" y="4943250"/>
            <a:ext cx="2468400" cy="369300"/>
          </a:xfrm>
          <a:prstGeom prst="chevron">
            <a:avLst>
              <a:gd name="adj" fmla="val 50000"/>
            </a:avLst>
          </a:prstGeom>
          <a:solidFill>
            <a:schemeClr val="accent1"/>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i-FI" sz="1800" b="1" i="0" u="none" strike="noStrike" cap="none">
                <a:solidFill>
                  <a:schemeClr val="lt1"/>
                </a:solidFill>
                <a:latin typeface="Arial"/>
                <a:ea typeface="Arial"/>
                <a:cs typeface="Arial"/>
                <a:sym typeface="Arial"/>
              </a:rPr>
              <a:t>Beta</a:t>
            </a:r>
            <a:endParaRPr sz="1400" b="0" i="0" u="none" strike="noStrike" cap="none">
              <a:solidFill>
                <a:srgbClr val="000000"/>
              </a:solidFill>
              <a:latin typeface="Arial"/>
              <a:ea typeface="Arial"/>
              <a:cs typeface="Arial"/>
              <a:sym typeface="Arial"/>
            </a:endParaRPr>
          </a:p>
        </p:txBody>
      </p:sp>
      <p:sp>
        <p:nvSpPr>
          <p:cNvPr id="921" name="Google Shape;921;gada150abb0_0_160"/>
          <p:cNvSpPr/>
          <p:nvPr/>
        </p:nvSpPr>
        <p:spPr>
          <a:xfrm>
            <a:off x="7969385" y="4943250"/>
            <a:ext cx="2468400" cy="369300"/>
          </a:xfrm>
          <a:prstGeom prst="chevron">
            <a:avLst>
              <a:gd name="adj" fmla="val 50000"/>
            </a:avLst>
          </a:prstGeom>
          <a:solidFill>
            <a:schemeClr val="accent1"/>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i-FI" sz="1800" b="1" i="0" u="none" strike="noStrike" cap="none">
                <a:solidFill>
                  <a:schemeClr val="lt1"/>
                </a:solidFill>
                <a:latin typeface="Arial"/>
                <a:ea typeface="Arial"/>
                <a:cs typeface="Arial"/>
                <a:sym typeface="Arial"/>
              </a:rPr>
              <a:t>Käyttö</a:t>
            </a:r>
            <a:endParaRPr sz="1400" b="0" i="0" u="none" strike="noStrike" cap="none">
              <a:solidFill>
                <a:srgbClr val="000000"/>
              </a:solidFill>
              <a:latin typeface="Arial"/>
              <a:ea typeface="Arial"/>
              <a:cs typeface="Arial"/>
              <a:sym typeface="Arial"/>
            </a:endParaRPr>
          </a:p>
        </p:txBody>
      </p:sp>
      <p:sp>
        <p:nvSpPr>
          <p:cNvPr id="922" name="Google Shape;922;gada150abb0_0_160"/>
          <p:cNvSpPr/>
          <p:nvPr/>
        </p:nvSpPr>
        <p:spPr>
          <a:xfrm>
            <a:off x="3559454" y="5793338"/>
            <a:ext cx="1873500" cy="323100"/>
          </a:xfrm>
          <a:prstGeom prst="chevron">
            <a:avLst>
              <a:gd name="adj" fmla="val 30233"/>
            </a:avLst>
          </a:prstGeom>
          <a:solidFill>
            <a:schemeClr val="accen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i-FI" sz="1400" b="1" i="0" u="none" strike="noStrike" cap="none">
                <a:solidFill>
                  <a:srgbClr val="FFFFFF"/>
                </a:solidFill>
                <a:latin typeface="Arial"/>
                <a:ea typeface="Arial"/>
                <a:cs typeface="Arial"/>
                <a:sym typeface="Arial"/>
              </a:rPr>
              <a:t>Kehitys</a:t>
            </a:r>
            <a:endParaRPr sz="1400" b="1" i="0" u="none" strike="noStrike" cap="none">
              <a:solidFill>
                <a:srgbClr val="FFFFFF"/>
              </a:solidFill>
              <a:latin typeface="Arial"/>
              <a:ea typeface="Arial"/>
              <a:cs typeface="Arial"/>
              <a:sym typeface="Arial"/>
            </a:endParaRPr>
          </a:p>
        </p:txBody>
      </p:sp>
      <p:sp>
        <p:nvSpPr>
          <p:cNvPr id="923" name="Google Shape;923;gada150abb0_0_160"/>
          <p:cNvSpPr/>
          <p:nvPr/>
        </p:nvSpPr>
        <p:spPr>
          <a:xfrm>
            <a:off x="5165587" y="5793338"/>
            <a:ext cx="1873500" cy="323100"/>
          </a:xfrm>
          <a:prstGeom prst="chevron">
            <a:avLst>
              <a:gd name="adj" fmla="val 30233"/>
            </a:avLst>
          </a:prstGeom>
          <a:solidFill>
            <a:schemeClr val="accen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i-FI" sz="1400" b="1" i="0" u="none" strike="noStrike" cap="none">
                <a:solidFill>
                  <a:srgbClr val="FFFFFF"/>
                </a:solidFill>
                <a:latin typeface="Arial"/>
                <a:ea typeface="Arial"/>
                <a:cs typeface="Arial"/>
                <a:sym typeface="Arial"/>
              </a:rPr>
              <a:t>Testi</a:t>
            </a:r>
            <a:endParaRPr sz="1400" b="1" i="0" u="none" strike="noStrike" cap="none">
              <a:solidFill>
                <a:srgbClr val="FFFFFF"/>
              </a:solidFill>
              <a:latin typeface="Arial"/>
              <a:ea typeface="Arial"/>
              <a:cs typeface="Arial"/>
              <a:sym typeface="Arial"/>
            </a:endParaRPr>
          </a:p>
        </p:txBody>
      </p:sp>
      <p:sp>
        <p:nvSpPr>
          <p:cNvPr id="924" name="Google Shape;924;gada150abb0_0_160"/>
          <p:cNvSpPr/>
          <p:nvPr/>
        </p:nvSpPr>
        <p:spPr>
          <a:xfrm>
            <a:off x="6796153" y="5793338"/>
            <a:ext cx="1873500" cy="323100"/>
          </a:xfrm>
          <a:prstGeom prst="chevron">
            <a:avLst>
              <a:gd name="adj" fmla="val 30233"/>
            </a:avLst>
          </a:prstGeom>
          <a:solidFill>
            <a:schemeClr val="accen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i-FI" sz="1400" b="1" i="0" u="none" strike="noStrike" cap="none">
                <a:solidFill>
                  <a:srgbClr val="FFFFFF"/>
                </a:solidFill>
                <a:latin typeface="Arial"/>
                <a:ea typeface="Arial"/>
                <a:cs typeface="Arial"/>
                <a:sym typeface="Arial"/>
              </a:rPr>
              <a:t>Tuotanto</a:t>
            </a:r>
            <a:endParaRPr sz="1400" b="1" i="0" u="none" strike="noStrike" cap="none">
              <a:solidFill>
                <a:srgbClr val="FFFFFF"/>
              </a:solidFill>
              <a:latin typeface="Arial"/>
              <a:ea typeface="Arial"/>
              <a:cs typeface="Arial"/>
              <a:sym typeface="Arial"/>
            </a:endParaRPr>
          </a:p>
        </p:txBody>
      </p:sp>
      <p:sp>
        <p:nvSpPr>
          <p:cNvPr id="925" name="Google Shape;925;gada150abb0_0_160"/>
          <p:cNvSpPr/>
          <p:nvPr/>
        </p:nvSpPr>
        <p:spPr>
          <a:xfrm>
            <a:off x="8433722" y="5793338"/>
            <a:ext cx="1873500" cy="323100"/>
          </a:xfrm>
          <a:prstGeom prst="chevron">
            <a:avLst>
              <a:gd name="adj" fmla="val 30233"/>
            </a:avLst>
          </a:prstGeom>
          <a:solidFill>
            <a:schemeClr val="accen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i-FI" sz="1400" b="1" i="0" u="none" strike="noStrike" cap="none">
                <a:solidFill>
                  <a:srgbClr val="FFFFFF"/>
                </a:solidFill>
                <a:latin typeface="Arial"/>
                <a:ea typeface="Arial"/>
                <a:cs typeface="Arial"/>
                <a:sym typeface="Arial"/>
              </a:rPr>
              <a:t>Ylläpito</a:t>
            </a:r>
            <a:endParaRPr sz="1400" b="1" i="0" u="none" strike="noStrike" cap="none">
              <a:solidFill>
                <a:srgbClr val="FFFFFF"/>
              </a:solidFill>
              <a:latin typeface="Arial"/>
              <a:ea typeface="Arial"/>
              <a:cs typeface="Arial"/>
              <a:sym typeface="Arial"/>
            </a:endParaRPr>
          </a:p>
        </p:txBody>
      </p:sp>
      <p:sp>
        <p:nvSpPr>
          <p:cNvPr id="926" name="Google Shape;926;gada150abb0_0_160"/>
          <p:cNvSpPr/>
          <p:nvPr/>
        </p:nvSpPr>
        <p:spPr>
          <a:xfrm>
            <a:off x="10064226" y="5793338"/>
            <a:ext cx="1873500" cy="323100"/>
          </a:xfrm>
          <a:prstGeom prst="chevron">
            <a:avLst>
              <a:gd name="adj" fmla="val 30233"/>
            </a:avLst>
          </a:prstGeom>
          <a:solidFill>
            <a:schemeClr val="accen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i-FI" sz="1400" b="1" i="0" u="none" strike="noStrike" cap="none">
                <a:solidFill>
                  <a:srgbClr val="FFFFFF"/>
                </a:solidFill>
                <a:latin typeface="Arial"/>
                <a:ea typeface="Arial"/>
                <a:cs typeface="Arial"/>
                <a:sym typeface="Arial"/>
              </a:rPr>
              <a:t>Alasajo</a:t>
            </a:r>
            <a:endParaRPr sz="1400" b="1" i="0" u="none" strike="noStrike" cap="none">
              <a:solidFill>
                <a:srgbClr val="FFFFFF"/>
              </a:solidFill>
              <a:latin typeface="Arial"/>
              <a:ea typeface="Arial"/>
              <a:cs typeface="Arial"/>
              <a:sym typeface="Arial"/>
            </a:endParaRPr>
          </a:p>
        </p:txBody>
      </p:sp>
      <p:sp>
        <p:nvSpPr>
          <p:cNvPr id="927" name="Google Shape;927;gada150abb0_0_160"/>
          <p:cNvSpPr/>
          <p:nvPr/>
        </p:nvSpPr>
        <p:spPr>
          <a:xfrm>
            <a:off x="1897417" y="5793338"/>
            <a:ext cx="1873500" cy="323100"/>
          </a:xfrm>
          <a:prstGeom prst="chevron">
            <a:avLst>
              <a:gd name="adj" fmla="val 30233"/>
            </a:avLst>
          </a:prstGeom>
          <a:solidFill>
            <a:schemeClr val="accen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i-FI" sz="1400" b="1" i="0" u="none" strike="noStrike" cap="none">
                <a:solidFill>
                  <a:srgbClr val="FFFFFF"/>
                </a:solidFill>
                <a:latin typeface="Arial"/>
                <a:ea typeface="Arial"/>
                <a:cs typeface="Arial"/>
                <a:sym typeface="Arial"/>
              </a:rPr>
              <a:t>Määrittely</a:t>
            </a:r>
            <a:endParaRPr sz="1400" b="1" i="0" u="none" strike="noStrike" cap="none">
              <a:solidFill>
                <a:srgbClr val="FFFFFF"/>
              </a:solidFill>
              <a:latin typeface="Arial"/>
              <a:ea typeface="Arial"/>
              <a:cs typeface="Arial"/>
              <a:sym typeface="Arial"/>
            </a:endParaRPr>
          </a:p>
        </p:txBody>
      </p:sp>
      <p:sp>
        <p:nvSpPr>
          <p:cNvPr id="928" name="Google Shape;928;gada150abb0_0_160"/>
          <p:cNvSpPr/>
          <p:nvPr/>
        </p:nvSpPr>
        <p:spPr>
          <a:xfrm>
            <a:off x="236050" y="5793338"/>
            <a:ext cx="1873500" cy="323100"/>
          </a:xfrm>
          <a:prstGeom prst="chevron">
            <a:avLst>
              <a:gd name="adj" fmla="val 30233"/>
            </a:avLst>
          </a:prstGeom>
          <a:solidFill>
            <a:schemeClr val="accen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i-FI" sz="1400" b="1" i="0" u="none" strike="noStrike" cap="none">
                <a:solidFill>
                  <a:srgbClr val="FFFFFF"/>
                </a:solidFill>
                <a:latin typeface="Arial"/>
                <a:ea typeface="Arial"/>
                <a:cs typeface="Arial"/>
                <a:sym typeface="Arial"/>
              </a:rPr>
              <a:t>Idea</a:t>
            </a:r>
            <a:endParaRPr sz="1400" b="1" i="0" u="none" strike="noStrike" cap="none">
              <a:solidFill>
                <a:srgbClr val="FFFFFF"/>
              </a:solidFill>
              <a:latin typeface="Arial"/>
              <a:ea typeface="Arial"/>
              <a:cs typeface="Arial"/>
              <a:sym typeface="Arial"/>
            </a:endParaRPr>
          </a:p>
        </p:txBody>
      </p:sp>
      <p:sp>
        <p:nvSpPr>
          <p:cNvPr id="929" name="Google Shape;929;gada150abb0_0_160"/>
          <p:cNvSpPr/>
          <p:nvPr/>
        </p:nvSpPr>
        <p:spPr>
          <a:xfrm>
            <a:off x="4441520" y="6147981"/>
            <a:ext cx="6868800" cy="369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fi-FI" sz="1300" b="0" i="0" u="none" strike="noStrike" cap="none">
                <a:solidFill>
                  <a:schemeClr val="accent1"/>
                </a:solidFill>
                <a:latin typeface="Arial"/>
                <a:ea typeface="Arial"/>
                <a:cs typeface="Arial"/>
                <a:sym typeface="Arial"/>
              </a:rPr>
              <a:t>Palveluhallinnan malli (ohjelmiston elinkaari)</a:t>
            </a:r>
            <a:endParaRPr sz="1300" b="0" i="0" u="none" strike="noStrike" cap="none">
              <a:solidFill>
                <a:schemeClr val="accent1"/>
              </a:solidFill>
              <a:latin typeface="Arial"/>
              <a:ea typeface="Arial"/>
              <a:cs typeface="Arial"/>
              <a:sym typeface="Arial"/>
            </a:endParaRPr>
          </a:p>
        </p:txBody>
      </p:sp>
      <p:sp>
        <p:nvSpPr>
          <p:cNvPr id="930" name="Google Shape;930;gada150abb0_0_160"/>
          <p:cNvSpPr/>
          <p:nvPr/>
        </p:nvSpPr>
        <p:spPr>
          <a:xfrm>
            <a:off x="5574390" y="1773674"/>
            <a:ext cx="1496400" cy="1496400"/>
          </a:xfrm>
          <a:prstGeom prst="diamond">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1" name="Google Shape;931;gada150abb0_0_160"/>
          <p:cNvSpPr/>
          <p:nvPr/>
        </p:nvSpPr>
        <p:spPr>
          <a:xfrm>
            <a:off x="2040064" y="2360324"/>
            <a:ext cx="1149300" cy="32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i-FI" sz="1500" b="1" i="0" u="none" strike="noStrike" cap="none">
                <a:solidFill>
                  <a:schemeClr val="dk1"/>
                </a:solidFill>
                <a:latin typeface="Arial"/>
                <a:ea typeface="Arial"/>
                <a:cs typeface="Arial"/>
                <a:sym typeface="Arial"/>
              </a:rPr>
              <a:t>ymmärrys</a:t>
            </a:r>
            <a:endParaRPr sz="1100" b="0" i="0" u="none" strike="noStrike" cap="none">
              <a:solidFill>
                <a:srgbClr val="000000"/>
              </a:solidFill>
              <a:latin typeface="Arial"/>
              <a:ea typeface="Arial"/>
              <a:cs typeface="Arial"/>
              <a:sym typeface="Arial"/>
            </a:endParaRPr>
          </a:p>
        </p:txBody>
      </p:sp>
      <p:sp>
        <p:nvSpPr>
          <p:cNvPr id="932" name="Google Shape;932;gada150abb0_0_160"/>
          <p:cNvSpPr/>
          <p:nvPr/>
        </p:nvSpPr>
        <p:spPr>
          <a:xfrm>
            <a:off x="3287640" y="2360338"/>
            <a:ext cx="1346700" cy="323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fi-FI" sz="1500" b="1" i="0" u="none" strike="noStrike" cap="none">
                <a:solidFill>
                  <a:schemeClr val="dk1"/>
                </a:solidFill>
                <a:latin typeface="Arial"/>
                <a:ea typeface="Arial"/>
                <a:cs typeface="Arial"/>
                <a:sym typeface="Arial"/>
              </a:rPr>
              <a:t>konsepti</a:t>
            </a:r>
            <a:endParaRPr sz="1100" b="0" i="0" u="none" strike="noStrike" cap="none">
              <a:solidFill>
                <a:srgbClr val="000000"/>
              </a:solidFill>
              <a:latin typeface="Arial"/>
              <a:ea typeface="Arial"/>
              <a:cs typeface="Arial"/>
              <a:sym typeface="Arial"/>
            </a:endParaRPr>
          </a:p>
        </p:txBody>
      </p:sp>
      <p:sp>
        <p:nvSpPr>
          <p:cNvPr id="933" name="Google Shape;933;gada150abb0_0_160"/>
          <p:cNvSpPr/>
          <p:nvPr/>
        </p:nvSpPr>
        <p:spPr>
          <a:xfrm>
            <a:off x="4542415" y="2233438"/>
            <a:ext cx="1346700" cy="323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fi-FI" sz="1500" b="1" i="0" u="none" strike="noStrike" cap="none">
                <a:solidFill>
                  <a:schemeClr val="dk1"/>
                </a:solidFill>
                <a:latin typeface="Arial"/>
                <a:ea typeface="Arial"/>
                <a:cs typeface="Arial"/>
                <a:sym typeface="Arial"/>
              </a:rPr>
              <a:t>MVP -valmistelu</a:t>
            </a:r>
            <a:endParaRPr sz="1100" b="0" i="0" u="none" strike="noStrike" cap="none">
              <a:solidFill>
                <a:srgbClr val="000000"/>
              </a:solidFill>
              <a:latin typeface="Arial"/>
              <a:ea typeface="Arial"/>
              <a:cs typeface="Arial"/>
              <a:sym typeface="Arial"/>
            </a:endParaRPr>
          </a:p>
        </p:txBody>
      </p:sp>
      <p:sp>
        <p:nvSpPr>
          <p:cNvPr id="934" name="Google Shape;934;gada150abb0_0_160"/>
          <p:cNvSpPr/>
          <p:nvPr/>
        </p:nvSpPr>
        <p:spPr>
          <a:xfrm>
            <a:off x="5643265" y="2233438"/>
            <a:ext cx="1346700" cy="323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fi-FI" sz="1500" b="1" i="0" u="none" strike="noStrike" cap="none">
                <a:solidFill>
                  <a:schemeClr val="dk1"/>
                </a:solidFill>
                <a:latin typeface="Arial"/>
                <a:ea typeface="Arial"/>
                <a:cs typeface="Arial"/>
                <a:sym typeface="Arial"/>
              </a:rPr>
              <a:t>MVP</a:t>
            </a:r>
            <a:br>
              <a:rPr lang="fi-FI" sz="1500" b="1" i="0" u="none" strike="noStrike" cap="none">
                <a:solidFill>
                  <a:schemeClr val="dk1"/>
                </a:solidFill>
                <a:latin typeface="Arial"/>
                <a:ea typeface="Arial"/>
                <a:cs typeface="Arial"/>
                <a:sym typeface="Arial"/>
              </a:rPr>
            </a:br>
            <a:r>
              <a:rPr lang="fi-FI" sz="1500" b="1" i="0" u="none" strike="noStrike" cap="none">
                <a:solidFill>
                  <a:schemeClr val="dk1"/>
                </a:solidFill>
                <a:latin typeface="Arial"/>
                <a:ea typeface="Arial"/>
                <a:cs typeface="Arial"/>
                <a:sym typeface="Arial"/>
              </a:rPr>
              <a:t>-työstö</a:t>
            </a:r>
            <a:endParaRPr sz="1500" b="1" i="0" u="none" strike="noStrike" cap="none">
              <a:solidFill>
                <a:schemeClr val="dk1"/>
              </a:solidFill>
              <a:latin typeface="Arial"/>
              <a:ea typeface="Arial"/>
              <a:cs typeface="Arial"/>
              <a:sym typeface="Arial"/>
            </a:endParaRPr>
          </a:p>
        </p:txBody>
      </p:sp>
      <p:sp>
        <p:nvSpPr>
          <p:cNvPr id="935" name="Google Shape;935;gada150abb0_0_160"/>
          <p:cNvSpPr/>
          <p:nvPr/>
        </p:nvSpPr>
        <p:spPr>
          <a:xfrm>
            <a:off x="3661087" y="3382723"/>
            <a:ext cx="644400" cy="323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fi-FI" sz="1600" b="0" i="0" u="none" strike="noStrike" cap="none">
                <a:solidFill>
                  <a:schemeClr val="dk2"/>
                </a:solidFill>
                <a:latin typeface="Arial"/>
                <a:ea typeface="Arial"/>
                <a:cs typeface="Arial"/>
                <a:sym typeface="Arial"/>
              </a:rPr>
              <a:t>2-6</a:t>
            </a:r>
            <a:br>
              <a:rPr lang="fi-FI" sz="1600" b="0" i="0" u="none" strike="noStrike" cap="none">
                <a:solidFill>
                  <a:schemeClr val="dk2"/>
                </a:solidFill>
                <a:latin typeface="Arial"/>
                <a:ea typeface="Arial"/>
                <a:cs typeface="Arial"/>
                <a:sym typeface="Arial"/>
              </a:rPr>
            </a:br>
            <a:r>
              <a:rPr lang="fi-FI" sz="1600" b="0" i="0" u="none" strike="noStrike" cap="none">
                <a:solidFill>
                  <a:schemeClr val="dk2"/>
                </a:solidFill>
                <a:latin typeface="Arial"/>
                <a:ea typeface="Arial"/>
                <a:cs typeface="Arial"/>
                <a:sym typeface="Arial"/>
              </a:rPr>
              <a:t>vko</a:t>
            </a:r>
            <a:endParaRPr sz="1200" b="0" i="0" u="none" strike="noStrike" cap="none">
              <a:solidFill>
                <a:srgbClr val="000000"/>
              </a:solidFill>
              <a:latin typeface="Arial"/>
              <a:ea typeface="Arial"/>
              <a:cs typeface="Arial"/>
              <a:sym typeface="Arial"/>
            </a:endParaRPr>
          </a:p>
        </p:txBody>
      </p:sp>
      <p:sp>
        <p:nvSpPr>
          <p:cNvPr id="936" name="Google Shape;936;gada150abb0_0_160"/>
          <p:cNvSpPr/>
          <p:nvPr/>
        </p:nvSpPr>
        <p:spPr>
          <a:xfrm>
            <a:off x="4893562" y="3382723"/>
            <a:ext cx="644400" cy="323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fi-FI" sz="1600" b="0" i="0" u="none" strike="noStrike" cap="none">
                <a:solidFill>
                  <a:schemeClr val="dk2"/>
                </a:solidFill>
                <a:latin typeface="Arial"/>
                <a:ea typeface="Arial"/>
                <a:cs typeface="Arial"/>
                <a:sym typeface="Arial"/>
              </a:rPr>
              <a:t>2-4</a:t>
            </a:r>
            <a:br>
              <a:rPr lang="fi-FI" sz="1600" b="0" i="0" u="none" strike="noStrike" cap="none">
                <a:solidFill>
                  <a:schemeClr val="dk2"/>
                </a:solidFill>
                <a:latin typeface="Arial"/>
                <a:ea typeface="Arial"/>
                <a:cs typeface="Arial"/>
                <a:sym typeface="Arial"/>
              </a:rPr>
            </a:br>
            <a:r>
              <a:rPr lang="fi-FI" sz="1600" b="0" i="0" u="none" strike="noStrike" cap="none">
                <a:solidFill>
                  <a:schemeClr val="dk2"/>
                </a:solidFill>
                <a:latin typeface="Arial"/>
                <a:ea typeface="Arial"/>
                <a:cs typeface="Arial"/>
                <a:sym typeface="Arial"/>
              </a:rPr>
              <a:t>vko</a:t>
            </a:r>
            <a:endParaRPr sz="1200" b="0" i="0" u="none" strike="noStrike" cap="none">
              <a:solidFill>
                <a:srgbClr val="000000"/>
              </a:solidFill>
              <a:latin typeface="Arial"/>
              <a:ea typeface="Arial"/>
              <a:cs typeface="Arial"/>
              <a:sym typeface="Arial"/>
            </a:endParaRPr>
          </a:p>
        </p:txBody>
      </p:sp>
      <p:sp>
        <p:nvSpPr>
          <p:cNvPr id="937" name="Google Shape;937;gada150abb0_0_160"/>
          <p:cNvSpPr/>
          <p:nvPr/>
        </p:nvSpPr>
        <p:spPr>
          <a:xfrm>
            <a:off x="5994412" y="3382723"/>
            <a:ext cx="644400" cy="323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fi-FI" sz="1600" b="0" i="0" u="none" strike="noStrike" cap="none">
                <a:solidFill>
                  <a:schemeClr val="dk2"/>
                </a:solidFill>
                <a:latin typeface="Arial"/>
                <a:ea typeface="Arial"/>
                <a:cs typeface="Arial"/>
                <a:sym typeface="Arial"/>
              </a:rPr>
              <a:t>2-10</a:t>
            </a:r>
            <a:br>
              <a:rPr lang="fi-FI" sz="1600" b="0" i="0" u="none" strike="noStrike" cap="none">
                <a:solidFill>
                  <a:schemeClr val="dk2"/>
                </a:solidFill>
                <a:latin typeface="Arial"/>
                <a:ea typeface="Arial"/>
                <a:cs typeface="Arial"/>
                <a:sym typeface="Arial"/>
              </a:rPr>
            </a:br>
            <a:r>
              <a:rPr lang="fi-FI" sz="1600" b="0" i="0" u="none" strike="noStrike" cap="none">
                <a:solidFill>
                  <a:schemeClr val="dk2"/>
                </a:solidFill>
                <a:latin typeface="Arial"/>
                <a:ea typeface="Arial"/>
                <a:cs typeface="Arial"/>
                <a:sym typeface="Arial"/>
              </a:rPr>
              <a:t>vko</a:t>
            </a:r>
            <a:endParaRPr sz="1200" b="0" i="0" u="none" strike="noStrike" cap="none">
              <a:solidFill>
                <a:srgbClr val="000000"/>
              </a:solidFill>
              <a:latin typeface="Arial"/>
              <a:ea typeface="Arial"/>
              <a:cs typeface="Arial"/>
              <a:sym typeface="Arial"/>
            </a:endParaRPr>
          </a:p>
        </p:txBody>
      </p:sp>
      <p:cxnSp>
        <p:nvCxnSpPr>
          <p:cNvPr id="938" name="Google Shape;938;gada150abb0_0_160"/>
          <p:cNvCxnSpPr/>
          <p:nvPr/>
        </p:nvCxnSpPr>
        <p:spPr>
          <a:xfrm>
            <a:off x="10358210" y="5127900"/>
            <a:ext cx="0" cy="625800"/>
          </a:xfrm>
          <a:prstGeom prst="straightConnector1">
            <a:avLst/>
          </a:prstGeom>
          <a:noFill/>
          <a:ln w="28575" cap="flat" cmpd="sng">
            <a:solidFill>
              <a:schemeClr val="accent1"/>
            </a:solidFill>
            <a:prstDash val="dot"/>
            <a:round/>
            <a:headEnd type="none" w="sm" len="sm"/>
            <a:tailEnd type="none" w="sm" len="sm"/>
          </a:ln>
        </p:spPr>
      </p:cxnSp>
      <p:cxnSp>
        <p:nvCxnSpPr>
          <p:cNvPr id="939" name="Google Shape;939;gada150abb0_0_160"/>
          <p:cNvCxnSpPr/>
          <p:nvPr/>
        </p:nvCxnSpPr>
        <p:spPr>
          <a:xfrm>
            <a:off x="1082810" y="5015575"/>
            <a:ext cx="0" cy="625800"/>
          </a:xfrm>
          <a:prstGeom prst="straightConnector1">
            <a:avLst/>
          </a:prstGeom>
          <a:noFill/>
          <a:ln w="28575" cap="flat" cmpd="sng">
            <a:solidFill>
              <a:schemeClr val="accent1"/>
            </a:solidFill>
            <a:prstDash val="dot"/>
            <a:round/>
            <a:headEnd type="none" w="sm" len="sm"/>
            <a:tailEnd type="none" w="sm" len="sm"/>
          </a:ln>
        </p:spPr>
      </p:cxnSp>
      <p:sp>
        <p:nvSpPr>
          <p:cNvPr id="940" name="Google Shape;940;gada150abb0_0_160"/>
          <p:cNvSpPr/>
          <p:nvPr/>
        </p:nvSpPr>
        <p:spPr>
          <a:xfrm>
            <a:off x="982399" y="4207925"/>
            <a:ext cx="59730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i-FI" sz="1300" b="0" i="0" u="none" strike="noStrike" cap="none">
                <a:solidFill>
                  <a:schemeClr val="accent1"/>
                </a:solidFill>
                <a:latin typeface="Arial"/>
                <a:ea typeface="Arial"/>
                <a:cs typeface="Arial"/>
                <a:sym typeface="Arial"/>
              </a:rPr>
              <a:t>Palvelumuotoilun projektointimalli 2.0 osana kokonaisvaltaista uudistusta</a:t>
            </a:r>
            <a:endParaRPr sz="1300" b="0" i="0" u="none" strike="noStrike" cap="none">
              <a:solidFill>
                <a:schemeClr val="accen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Shape 725"/>
        <p:cNvGrpSpPr/>
        <p:nvPr/>
      </p:nvGrpSpPr>
      <p:grpSpPr>
        <a:xfrm>
          <a:off x="0" y="0"/>
          <a:ext cx="0" cy="0"/>
          <a:chOff x="0" y="0"/>
          <a:chExt cx="0" cy="0"/>
        </a:xfrm>
      </p:grpSpPr>
      <p:sp>
        <p:nvSpPr>
          <p:cNvPr id="726" name="Google Shape;726;gada150abb0_0_55"/>
          <p:cNvSpPr/>
          <p:nvPr/>
        </p:nvSpPr>
        <p:spPr>
          <a:xfrm>
            <a:off x="3048000" y="9911081"/>
            <a:ext cx="60960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fi-FI" sz="1800" b="0" i="0" u="none" strike="noStrike" cap="none">
                <a:solidFill>
                  <a:schemeClr val="dk1"/>
                </a:solidFill>
                <a:latin typeface="Arial"/>
                <a:ea typeface="Arial"/>
                <a:cs typeface="Arial"/>
                <a:sym typeface="Arial"/>
              </a:rPr>
              <a:t>Näin myös niissä tapauksissa, joissa lopputuotoksiin kuuluu muotoilubriiffien luomin</a:t>
            </a:r>
            <a:endParaRPr sz="1400" b="0" i="0" u="none" strike="noStrike" cap="none">
              <a:solidFill>
                <a:srgbClr val="000000"/>
              </a:solidFill>
              <a:latin typeface="Arial"/>
              <a:ea typeface="Arial"/>
              <a:cs typeface="Arial"/>
              <a:sym typeface="Arial"/>
            </a:endParaRPr>
          </a:p>
        </p:txBody>
      </p:sp>
      <p:sp>
        <p:nvSpPr>
          <p:cNvPr id="727" name="Google Shape;727;gada150abb0_0_55"/>
          <p:cNvSpPr txBox="1"/>
          <p:nvPr/>
        </p:nvSpPr>
        <p:spPr>
          <a:xfrm>
            <a:off x="471487" y="441325"/>
            <a:ext cx="11202900" cy="439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7200"/>
              <a:buFont typeface="Arial"/>
              <a:buNone/>
            </a:pPr>
            <a:r>
              <a:rPr lang="fi-FI" sz="7200" b="1" i="0" u="none" strike="noStrike" cap="none">
                <a:solidFill>
                  <a:srgbClr val="000000"/>
                </a:solidFill>
                <a:latin typeface="Arial"/>
                <a:ea typeface="Arial"/>
                <a:cs typeface="Arial"/>
                <a:sym typeface="Arial"/>
              </a:rPr>
              <a:t>Käsissäsi on työpohja, jolla teemme tehokkaita ja </a:t>
            </a:r>
            <a:r>
              <a:rPr lang="fi-FI" sz="7200" b="1"/>
              <a:t>tavoitteellisia</a:t>
            </a:r>
            <a:r>
              <a:rPr lang="fi-FI" sz="7200" b="1" i="0" u="none" strike="noStrike" cap="none">
                <a:solidFill>
                  <a:srgbClr val="000000"/>
                </a:solidFill>
                <a:latin typeface="Arial"/>
                <a:ea typeface="Arial"/>
                <a:cs typeface="Arial"/>
                <a:sym typeface="Arial"/>
              </a:rPr>
              <a:t> toimeksiantoja</a:t>
            </a:r>
            <a:endParaRPr sz="2400" b="1" i="0" u="none" strike="noStrike" cap="none">
              <a:solidFill>
                <a:srgbClr val="000000"/>
              </a:solidFill>
              <a:latin typeface="Arial"/>
              <a:ea typeface="Arial"/>
              <a:cs typeface="Arial"/>
              <a:sym typeface="Arial"/>
            </a:endParaRPr>
          </a:p>
        </p:txBody>
      </p:sp>
      <p:sp>
        <p:nvSpPr>
          <p:cNvPr id="728" name="Google Shape;728;gada150abb0_0_55"/>
          <p:cNvSpPr txBox="1"/>
          <p:nvPr/>
        </p:nvSpPr>
        <p:spPr>
          <a:xfrm>
            <a:off x="471488" y="4695092"/>
            <a:ext cx="64743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i-FI" sz="2400" b="1" i="0" u="none" strike="noStrike" cap="none">
                <a:solidFill>
                  <a:srgbClr val="000000"/>
                </a:solidFill>
                <a:latin typeface="Arial"/>
                <a:ea typeface="Arial"/>
                <a:cs typeface="Arial"/>
                <a:sym typeface="Arial"/>
              </a:rPr>
              <a:t>(digi)palvelujen kehittämiseksi,</a:t>
            </a:r>
            <a:br>
              <a:rPr lang="fi-FI" sz="2400" b="1" i="0" u="none" strike="noStrike" cap="none">
                <a:solidFill>
                  <a:srgbClr val="000000"/>
                </a:solidFill>
                <a:latin typeface="Arial"/>
                <a:ea typeface="Arial"/>
                <a:cs typeface="Arial"/>
                <a:sym typeface="Arial"/>
              </a:rPr>
            </a:br>
            <a:r>
              <a:rPr lang="fi-FI" sz="2400" b="1" i="0" u="none" strike="noStrike" cap="none">
                <a:solidFill>
                  <a:srgbClr val="000000"/>
                </a:solidFill>
                <a:latin typeface="Arial"/>
                <a:ea typeface="Arial"/>
                <a:cs typeface="Arial"/>
                <a:sym typeface="Arial"/>
              </a:rPr>
              <a:t>muotoilua hyödyntäen</a:t>
            </a:r>
            <a:endParaRPr sz="1400" b="0" i="0" u="none" strike="noStrike" cap="none">
              <a:solidFill>
                <a:srgbClr val="000000"/>
              </a:solidFill>
              <a:latin typeface="Arial"/>
              <a:ea typeface="Arial"/>
              <a:cs typeface="Arial"/>
              <a:sym typeface="Arial"/>
            </a:endParaRPr>
          </a:p>
        </p:txBody>
      </p:sp>
      <p:sp>
        <p:nvSpPr>
          <p:cNvPr id="729" name="Google Shape;729;gada150abb0_0_55"/>
          <p:cNvSpPr txBox="1">
            <a:spLocks noGrp="1"/>
          </p:cNvSpPr>
          <p:nvPr>
            <p:ph type="dt" idx="10"/>
          </p:nvPr>
        </p:nvSpPr>
        <p:spPr>
          <a:xfrm>
            <a:off x="1663700" y="6269050"/>
            <a:ext cx="5870400" cy="258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1"/>
              </a:buClr>
              <a:buSzPts val="1300"/>
              <a:buFont typeface="Arial"/>
              <a:buNone/>
            </a:pPr>
            <a:r>
              <a:rPr lang="fi-FI">
                <a:solidFill>
                  <a:srgbClr val="000000"/>
                </a:solidFill>
              </a:rPr>
              <a:t>Intro työpohjan käyttäjälle </a:t>
            </a:r>
            <a:endParaRPr>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ga4a21108ff_0_83"/>
          <p:cNvSpPr txBox="1">
            <a:spLocks noGrp="1"/>
          </p:cNvSpPr>
          <p:nvPr>
            <p:ph type="title"/>
          </p:nvPr>
        </p:nvSpPr>
        <p:spPr>
          <a:xfrm>
            <a:off x="457200" y="408000"/>
            <a:ext cx="3698700" cy="787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fi-FI" sz="3500"/>
              <a:t>Ydintiimi</a:t>
            </a:r>
            <a:endParaRPr sz="3500"/>
          </a:p>
        </p:txBody>
      </p:sp>
      <p:graphicFrame>
        <p:nvGraphicFramePr>
          <p:cNvPr id="947" name="Google Shape;947;ga4a21108ff_0_83"/>
          <p:cNvGraphicFramePr/>
          <p:nvPr/>
        </p:nvGraphicFramePr>
        <p:xfrm>
          <a:off x="4155900" y="147488"/>
          <a:ext cx="7910775" cy="6639695"/>
        </p:xfrm>
        <a:graphic>
          <a:graphicData uri="http://schemas.openxmlformats.org/drawingml/2006/table">
            <a:tbl>
              <a:tblPr>
                <a:noFill/>
                <a:tableStyleId>{D623305B-0A75-4A5C-99DB-20B896AF9E2D}</a:tableStyleId>
              </a:tblPr>
              <a:tblGrid>
                <a:gridCol w="2265950">
                  <a:extLst>
                    <a:ext uri="{9D8B030D-6E8A-4147-A177-3AD203B41FA5}">
                      <a16:colId xmlns:a16="http://schemas.microsoft.com/office/drawing/2014/main" val="20000"/>
                    </a:ext>
                  </a:extLst>
                </a:gridCol>
                <a:gridCol w="2767250">
                  <a:extLst>
                    <a:ext uri="{9D8B030D-6E8A-4147-A177-3AD203B41FA5}">
                      <a16:colId xmlns:a16="http://schemas.microsoft.com/office/drawing/2014/main" val="20001"/>
                    </a:ext>
                  </a:extLst>
                </a:gridCol>
                <a:gridCol w="2877575">
                  <a:extLst>
                    <a:ext uri="{9D8B030D-6E8A-4147-A177-3AD203B41FA5}">
                      <a16:colId xmlns:a16="http://schemas.microsoft.com/office/drawing/2014/main" val="20002"/>
                    </a:ext>
                  </a:extLst>
                </a:gridCol>
              </a:tblGrid>
              <a:tr h="532900">
                <a:tc>
                  <a:txBody>
                    <a:bodyPr/>
                    <a:lstStyle/>
                    <a:p>
                      <a:pPr marL="0" marR="0" lvl="0" indent="0" algn="l" rtl="0">
                        <a:lnSpc>
                          <a:spcPct val="100000"/>
                        </a:lnSpc>
                        <a:spcBef>
                          <a:spcPts val="0"/>
                        </a:spcBef>
                        <a:spcAft>
                          <a:spcPts val="0"/>
                        </a:spcAft>
                        <a:buClr>
                          <a:srgbClr val="000000"/>
                        </a:buClr>
                        <a:buSzPts val="1400"/>
                        <a:buFont typeface="Arial"/>
                        <a:buNone/>
                      </a:pPr>
                      <a:r>
                        <a:rPr lang="fi-FI" sz="1400" b="1" u="none" strike="noStrike" cap="none"/>
                        <a:t>Rooli</a:t>
                      </a: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fi-FI" sz="1400" b="1" u="none" strike="noStrike" cap="none"/>
                        <a:t>Päävastuualue / Erityisosaaminen</a:t>
                      </a: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fi-FI" sz="1400" b="1" u="none" strike="noStrike" cap="none"/>
                        <a:t>Nimi</a:t>
                      </a: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solidFill>
                  </a:tcPr>
                </a:tc>
                <a:extLst>
                  <a:ext uri="{0D108BD9-81ED-4DB2-BD59-A6C34878D82A}">
                    <a16:rowId xmlns:a16="http://schemas.microsoft.com/office/drawing/2014/main" val="10000"/>
                  </a:ext>
                </a:extLst>
              </a:tr>
              <a:tr h="986200">
                <a:tc>
                  <a:txBody>
                    <a:bodyPr/>
                    <a:lstStyle/>
                    <a:p>
                      <a:pPr marL="0" marR="0" lvl="0" indent="0" algn="l" rtl="0">
                        <a:lnSpc>
                          <a:spcPct val="100000"/>
                        </a:lnSpc>
                        <a:spcBef>
                          <a:spcPts val="0"/>
                        </a:spcBef>
                        <a:spcAft>
                          <a:spcPts val="0"/>
                        </a:spcAft>
                        <a:buClr>
                          <a:srgbClr val="000000"/>
                        </a:buClr>
                        <a:buSzPts val="1400"/>
                        <a:buFont typeface="Arial"/>
                        <a:buNone/>
                      </a:pPr>
                      <a:r>
                        <a:rPr lang="fi-FI" sz="1400" b="1" u="none" strike="noStrike" cap="none"/>
                        <a:t>Tuoteomistaja / projektipäällikkö</a:t>
                      </a: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fi-FI" sz="1400" u="none" strike="noStrike" cap="none"/>
                        <a:t>Palvelun / hankkeen kokonaiskuva ja ohjaus</a:t>
                      </a: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extLst>
                  <a:ext uri="{0D108BD9-81ED-4DB2-BD59-A6C34878D82A}">
                    <a16:rowId xmlns:a16="http://schemas.microsoft.com/office/drawing/2014/main" val="10001"/>
                  </a:ext>
                </a:extLst>
              </a:tr>
              <a:tr h="986200">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extLst>
                  <a:ext uri="{0D108BD9-81ED-4DB2-BD59-A6C34878D82A}">
                    <a16:rowId xmlns:a16="http://schemas.microsoft.com/office/drawing/2014/main" val="10002"/>
                  </a:ext>
                </a:extLst>
              </a:tr>
              <a:tr h="986200">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extLst>
                  <a:ext uri="{0D108BD9-81ED-4DB2-BD59-A6C34878D82A}">
                    <a16:rowId xmlns:a16="http://schemas.microsoft.com/office/drawing/2014/main" val="10003"/>
                  </a:ext>
                </a:extLst>
              </a:tr>
              <a:tr h="986200">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extLst>
                  <a:ext uri="{0D108BD9-81ED-4DB2-BD59-A6C34878D82A}">
                    <a16:rowId xmlns:a16="http://schemas.microsoft.com/office/drawing/2014/main" val="10004"/>
                  </a:ext>
                </a:extLst>
              </a:tr>
              <a:tr h="1099125">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9FC9EB"/>
                      </a:solidFill>
                      <a:prstDash val="solid"/>
                      <a:round/>
                      <a:headEnd type="none" w="sm" len="sm"/>
                      <a:tailEnd type="none" w="sm" len="sm"/>
                    </a:lnB>
                    <a:solidFill>
                      <a:srgbClr val="9FC9EB">
                        <a:alpha val="40000"/>
                      </a:srgbClr>
                    </a:solidFill>
                  </a:tcPr>
                </a:tc>
                <a:extLst>
                  <a:ext uri="{0D108BD9-81ED-4DB2-BD59-A6C34878D82A}">
                    <a16:rowId xmlns:a16="http://schemas.microsoft.com/office/drawing/2014/main" val="10005"/>
                  </a:ext>
                </a:extLst>
              </a:tr>
              <a:tr h="986200">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9FC9EB"/>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FC9EB"/>
                      </a:solidFill>
                      <a:prstDash val="solid"/>
                      <a:round/>
                      <a:headEnd type="none" w="sm" len="sm"/>
                      <a:tailEnd type="none" w="sm" len="sm"/>
                    </a:lnL>
                    <a:lnR w="9525" cap="flat" cmpd="sng">
                      <a:solidFill>
                        <a:srgbClr val="9FC9EB"/>
                      </a:solidFill>
                      <a:prstDash val="solid"/>
                      <a:round/>
                      <a:headEnd type="none" w="sm" len="sm"/>
                      <a:tailEnd type="none" w="sm" len="sm"/>
                    </a:lnR>
                    <a:lnT w="9525" cap="flat" cmpd="sng">
                      <a:solidFill>
                        <a:srgbClr val="9FC9EB"/>
                      </a:solidFill>
                      <a:prstDash val="solid"/>
                      <a:round/>
                      <a:headEnd type="none" w="sm" len="sm"/>
                      <a:tailEnd type="none" w="sm" len="sm"/>
                    </a:lnT>
                    <a:lnB w="9525" cap="flat" cmpd="sng">
                      <a:solidFill>
                        <a:srgbClr val="9FC9EB"/>
                      </a:solidFill>
                      <a:prstDash val="solid"/>
                      <a:round/>
                      <a:headEnd type="none" w="sm" len="sm"/>
                      <a:tailEnd type="none" w="sm" len="sm"/>
                    </a:lnB>
                    <a:solidFill>
                      <a:srgbClr val="9FC9EB">
                        <a:alpha val="40000"/>
                      </a:srgbClr>
                    </a:solidFill>
                  </a:tcPr>
                </a:tc>
                <a:extLst>
                  <a:ext uri="{0D108BD9-81ED-4DB2-BD59-A6C34878D82A}">
                    <a16:rowId xmlns:a16="http://schemas.microsoft.com/office/drawing/2014/main" val="10006"/>
                  </a:ext>
                </a:extLst>
              </a:tr>
            </a:tbl>
          </a:graphicData>
        </a:graphic>
      </p:graphicFrame>
      <p:sp>
        <p:nvSpPr>
          <p:cNvPr id="948" name="Google Shape;948;ga4a21108ff_0_83"/>
          <p:cNvSpPr txBox="1"/>
          <p:nvPr/>
        </p:nvSpPr>
        <p:spPr>
          <a:xfrm>
            <a:off x="457200" y="1949500"/>
            <a:ext cx="3132300" cy="321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1200"/>
              </a:spcBef>
              <a:spcAft>
                <a:spcPts val="0"/>
              </a:spcAft>
              <a:buClr>
                <a:schemeClr val="dk1"/>
              </a:buClr>
              <a:buSzPts val="2500"/>
              <a:buFont typeface="Arial"/>
              <a:buNone/>
            </a:pPr>
            <a:r>
              <a:rPr lang="fi-FI" sz="2000" b="0" i="0" u="none" strike="noStrike" cap="none">
                <a:solidFill>
                  <a:schemeClr val="dk1"/>
                </a:solidFill>
                <a:latin typeface="Arial"/>
                <a:ea typeface="Arial"/>
                <a:cs typeface="Arial"/>
                <a:sym typeface="Arial"/>
              </a:rPr>
              <a:t>Ydintiimi vastaa yhdessä työn edistämisestä ja tavoitteisiin pääsemisestä.</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2500"/>
              <a:buFont typeface="Arial"/>
              <a:buNone/>
            </a:pPr>
            <a:r>
              <a:rPr lang="fi-FI" sz="2000" b="0" i="0" u="none" strike="noStrike" cap="none">
                <a:solidFill>
                  <a:schemeClr val="dk1"/>
                </a:solidFill>
                <a:latin typeface="Arial"/>
                <a:ea typeface="Arial"/>
                <a:cs typeface="Arial"/>
                <a:sym typeface="Arial"/>
              </a:rPr>
              <a:t>Jokaisella tiimiläisellä on oma vastuualue. Lisäksi tiimi katselmoi ja reflektoi säännöllisesti yhdessä työn alla olevia asioita.</a:t>
            </a:r>
            <a:endParaRPr sz="2000" b="0" i="0" u="none" strike="noStrike" cap="none">
              <a:solidFill>
                <a:schemeClr val="dk1"/>
              </a:solidFill>
              <a:latin typeface="Arial"/>
              <a:ea typeface="Arial"/>
              <a:cs typeface="Arial"/>
              <a:sym typeface="Arial"/>
            </a:endParaRPr>
          </a:p>
        </p:txBody>
      </p:sp>
      <p:sp>
        <p:nvSpPr>
          <p:cNvPr id="949" name="Google Shape;949;ga4a21108ff_0_83"/>
          <p:cNvSpPr/>
          <p:nvPr/>
        </p:nvSpPr>
        <p:spPr>
          <a:xfrm>
            <a:off x="3346350" y="109850"/>
            <a:ext cx="847200" cy="8472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0" name="Google Shape;950;ga4a21108ff_0_83"/>
          <p:cNvPicPr preferRelativeResize="0"/>
          <p:nvPr/>
        </p:nvPicPr>
        <p:blipFill rotWithShape="1">
          <a:blip r:embed="rId3">
            <a:alphaModFix/>
          </a:blip>
          <a:srcRect/>
          <a:stretch/>
        </p:blipFill>
        <p:spPr>
          <a:xfrm>
            <a:off x="3497598" y="261102"/>
            <a:ext cx="544700" cy="544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ga9ba11daf4_0_384"/>
          <p:cNvSpPr txBox="1">
            <a:spLocks noGrp="1"/>
          </p:cNvSpPr>
          <p:nvPr>
            <p:ph type="title"/>
          </p:nvPr>
        </p:nvSpPr>
        <p:spPr>
          <a:xfrm>
            <a:off x="457200" y="408000"/>
            <a:ext cx="3835800" cy="787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fi-FI" sz="3500"/>
              <a:t>Ohjausryhmä </a:t>
            </a:r>
            <a:br>
              <a:rPr lang="fi-FI" sz="3500"/>
            </a:br>
            <a:r>
              <a:rPr lang="fi-FI" sz="3500"/>
              <a:t>ja kehittämisen tuki</a:t>
            </a:r>
            <a:endParaRPr sz="3500"/>
          </a:p>
        </p:txBody>
      </p:sp>
      <p:graphicFrame>
        <p:nvGraphicFramePr>
          <p:cNvPr id="957" name="Google Shape;957;ga9ba11daf4_0_384"/>
          <p:cNvGraphicFramePr/>
          <p:nvPr/>
        </p:nvGraphicFramePr>
        <p:xfrm>
          <a:off x="4847000" y="147488"/>
          <a:ext cx="7220925" cy="6710500"/>
        </p:xfrm>
        <a:graphic>
          <a:graphicData uri="http://schemas.openxmlformats.org/drawingml/2006/table">
            <a:tbl>
              <a:tblPr>
                <a:noFill/>
                <a:tableStyleId>{D623305B-0A75-4A5C-99DB-20B896AF9E2D}</a:tableStyleId>
              </a:tblPr>
              <a:tblGrid>
                <a:gridCol w="3539900">
                  <a:extLst>
                    <a:ext uri="{9D8B030D-6E8A-4147-A177-3AD203B41FA5}">
                      <a16:colId xmlns:a16="http://schemas.microsoft.com/office/drawing/2014/main" val="20000"/>
                    </a:ext>
                  </a:extLst>
                </a:gridCol>
                <a:gridCol w="3681025">
                  <a:extLst>
                    <a:ext uri="{9D8B030D-6E8A-4147-A177-3AD203B41FA5}">
                      <a16:colId xmlns:a16="http://schemas.microsoft.com/office/drawing/2014/main" val="20001"/>
                    </a:ext>
                  </a:extLst>
                </a:gridCol>
              </a:tblGrid>
              <a:tr h="574500">
                <a:tc>
                  <a:txBody>
                    <a:bodyPr/>
                    <a:lstStyle/>
                    <a:p>
                      <a:pPr marL="0" marR="0" lvl="0" indent="0" algn="l" rtl="0">
                        <a:lnSpc>
                          <a:spcPct val="100000"/>
                        </a:lnSpc>
                        <a:spcBef>
                          <a:spcPts val="0"/>
                        </a:spcBef>
                        <a:spcAft>
                          <a:spcPts val="0"/>
                        </a:spcAft>
                        <a:buClr>
                          <a:srgbClr val="000000"/>
                        </a:buClr>
                        <a:buSzPts val="1400"/>
                        <a:buFont typeface="Arial"/>
                        <a:buNone/>
                      </a:pPr>
                      <a:r>
                        <a:rPr lang="fi-FI" sz="1400" b="1" u="none" strike="noStrike" cap="none"/>
                        <a:t>Rooli</a:t>
                      </a: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fi-FI" sz="1400" b="1" u="none" strike="noStrike" cap="none"/>
                        <a:t>Nimi / nimet</a:t>
                      </a: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solidFill>
                  </a:tcPr>
                </a:tc>
                <a:extLst>
                  <a:ext uri="{0D108BD9-81ED-4DB2-BD59-A6C34878D82A}">
                    <a16:rowId xmlns:a16="http://schemas.microsoft.com/office/drawing/2014/main" val="10000"/>
                  </a:ext>
                </a:extLst>
              </a:tr>
              <a:tr h="3068000">
                <a:tc>
                  <a:txBody>
                    <a:bodyPr/>
                    <a:lstStyle/>
                    <a:p>
                      <a:pPr marL="0" marR="0" lvl="0" indent="0" algn="l" rtl="0">
                        <a:lnSpc>
                          <a:spcPct val="100000"/>
                        </a:lnSpc>
                        <a:spcBef>
                          <a:spcPts val="0"/>
                        </a:spcBef>
                        <a:spcAft>
                          <a:spcPts val="0"/>
                        </a:spcAft>
                        <a:buClr>
                          <a:srgbClr val="000000"/>
                        </a:buClr>
                        <a:buSzPts val="1400"/>
                        <a:buFont typeface="Arial"/>
                        <a:buNone/>
                      </a:pPr>
                      <a:r>
                        <a:rPr lang="fi-FI" sz="1400" u="none" strike="noStrike" cap="none"/>
                        <a:t>Ohjausryhmä - Palvelun / hankkeen kokonaiskuva ja ohjaus</a:t>
                      </a: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extLst>
                  <a:ext uri="{0D108BD9-81ED-4DB2-BD59-A6C34878D82A}">
                    <a16:rowId xmlns:a16="http://schemas.microsoft.com/office/drawing/2014/main" val="10001"/>
                  </a:ext>
                </a:extLst>
              </a:tr>
              <a:tr h="30680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extLst>
                  <a:ext uri="{0D108BD9-81ED-4DB2-BD59-A6C34878D82A}">
                    <a16:rowId xmlns:a16="http://schemas.microsoft.com/office/drawing/2014/main" val="10002"/>
                  </a:ext>
                </a:extLst>
              </a:tr>
            </a:tbl>
          </a:graphicData>
        </a:graphic>
      </p:graphicFrame>
      <p:sp>
        <p:nvSpPr>
          <p:cNvPr id="958" name="Google Shape;958;ga9ba11daf4_0_384"/>
          <p:cNvSpPr txBox="1"/>
          <p:nvPr/>
        </p:nvSpPr>
        <p:spPr>
          <a:xfrm>
            <a:off x="457200" y="2129600"/>
            <a:ext cx="3750900" cy="3858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1200"/>
              </a:spcBef>
              <a:spcAft>
                <a:spcPts val="0"/>
              </a:spcAft>
              <a:buClr>
                <a:schemeClr val="dk1"/>
              </a:buClr>
              <a:buSzPts val="2500"/>
              <a:buFont typeface="Arial"/>
              <a:buNone/>
            </a:pPr>
            <a:r>
              <a:rPr lang="fi-FI" sz="2000" b="0" i="0" u="none" strike="noStrike" cap="none">
                <a:solidFill>
                  <a:schemeClr val="dk1"/>
                </a:solidFill>
                <a:latin typeface="Arial"/>
                <a:ea typeface="Arial"/>
                <a:cs typeface="Arial"/>
                <a:sym typeface="Arial"/>
              </a:rPr>
              <a:t>Ohjausryhmä ja tukihenkilöt toimivat mahdollistajina ja neuvonantajina. Osa toimii taustalla, osalla saattaa olla ajoittainen, aktiivisempi rooli.</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2500"/>
              <a:buFont typeface="Arial"/>
              <a:buNone/>
            </a:pPr>
            <a:r>
              <a:rPr lang="fi-FI" sz="2000" b="0" i="0" u="none" strike="noStrike" cap="none">
                <a:solidFill>
                  <a:schemeClr val="dk1"/>
                </a:solidFill>
                <a:latin typeface="Arial"/>
                <a:ea typeface="Arial"/>
                <a:cs typeface="Arial"/>
                <a:sym typeface="Arial"/>
              </a:rPr>
              <a:t>Kummassakin tapauksessa tukevan henkilön vastuulla on pysytellä tietoisena projektin etenemisestä, jotta perusteltua ohjausta voidaan antaa tarvittaessa.</a:t>
            </a:r>
            <a:endParaRPr sz="2000" b="0" i="0" u="none" strike="noStrike" cap="none">
              <a:solidFill>
                <a:schemeClr val="dk1"/>
              </a:solidFill>
              <a:latin typeface="Arial"/>
              <a:ea typeface="Arial"/>
              <a:cs typeface="Arial"/>
              <a:sym typeface="Arial"/>
            </a:endParaRPr>
          </a:p>
        </p:txBody>
      </p:sp>
      <p:sp>
        <p:nvSpPr>
          <p:cNvPr id="959" name="Google Shape;959;ga9ba11daf4_0_384"/>
          <p:cNvSpPr/>
          <p:nvPr/>
        </p:nvSpPr>
        <p:spPr>
          <a:xfrm>
            <a:off x="4081300" y="147500"/>
            <a:ext cx="847200" cy="8472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60" name="Google Shape;960;ga9ba11daf4_0_384"/>
          <p:cNvPicPr preferRelativeResize="0"/>
          <p:nvPr/>
        </p:nvPicPr>
        <p:blipFill rotWithShape="1">
          <a:blip r:embed="rId3">
            <a:alphaModFix/>
          </a:blip>
          <a:srcRect/>
          <a:stretch/>
        </p:blipFill>
        <p:spPr>
          <a:xfrm>
            <a:off x="4135825" y="202025"/>
            <a:ext cx="738150" cy="7381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gb528f82e26_0_47"/>
          <p:cNvSpPr txBox="1">
            <a:spLocks noGrp="1"/>
          </p:cNvSpPr>
          <p:nvPr>
            <p:ph type="title"/>
          </p:nvPr>
        </p:nvSpPr>
        <p:spPr>
          <a:xfrm>
            <a:off x="457200" y="408000"/>
            <a:ext cx="4524900" cy="787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fi-FI" sz="3500"/>
              <a:t>Osallistaminen </a:t>
            </a:r>
            <a:br>
              <a:rPr lang="fi-FI" sz="3500"/>
            </a:br>
            <a:r>
              <a:rPr lang="fi-FI" sz="3500"/>
              <a:t>ja data</a:t>
            </a:r>
            <a:endParaRPr sz="3500"/>
          </a:p>
        </p:txBody>
      </p:sp>
      <p:graphicFrame>
        <p:nvGraphicFramePr>
          <p:cNvPr id="967" name="Google Shape;967;gb528f82e26_0_47"/>
          <p:cNvGraphicFramePr/>
          <p:nvPr/>
        </p:nvGraphicFramePr>
        <p:xfrm>
          <a:off x="5142575" y="147488"/>
          <a:ext cx="6891750" cy="6710500"/>
        </p:xfrm>
        <a:graphic>
          <a:graphicData uri="http://schemas.openxmlformats.org/drawingml/2006/table">
            <a:tbl>
              <a:tblPr>
                <a:noFill/>
                <a:tableStyleId>{D623305B-0A75-4A5C-99DB-20B896AF9E2D}</a:tableStyleId>
              </a:tblPr>
              <a:tblGrid>
                <a:gridCol w="3445875">
                  <a:extLst>
                    <a:ext uri="{9D8B030D-6E8A-4147-A177-3AD203B41FA5}">
                      <a16:colId xmlns:a16="http://schemas.microsoft.com/office/drawing/2014/main" val="20000"/>
                    </a:ext>
                  </a:extLst>
                </a:gridCol>
                <a:gridCol w="3445875">
                  <a:extLst>
                    <a:ext uri="{9D8B030D-6E8A-4147-A177-3AD203B41FA5}">
                      <a16:colId xmlns:a16="http://schemas.microsoft.com/office/drawing/2014/main" val="20001"/>
                    </a:ext>
                  </a:extLst>
                </a:gridCol>
              </a:tblGrid>
              <a:tr h="722300">
                <a:tc>
                  <a:txBody>
                    <a:bodyPr/>
                    <a:lstStyle/>
                    <a:p>
                      <a:pPr marL="0" marR="0" lvl="0" indent="0" algn="l" rtl="0">
                        <a:lnSpc>
                          <a:spcPct val="100000"/>
                        </a:lnSpc>
                        <a:spcBef>
                          <a:spcPts val="0"/>
                        </a:spcBef>
                        <a:spcAft>
                          <a:spcPts val="0"/>
                        </a:spcAft>
                        <a:buClr>
                          <a:srgbClr val="000000"/>
                        </a:buClr>
                        <a:buSzPts val="1400"/>
                        <a:buFont typeface="Arial"/>
                        <a:buNone/>
                      </a:pPr>
                      <a:r>
                        <a:rPr lang="fi-FI" b="1"/>
                        <a:t>Käytettävissä oleva rekrytointikanava / tiedonlähde</a:t>
                      </a: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fi-FI" b="1"/>
                        <a:t>Vastuuhenkilö</a:t>
                      </a:r>
                      <a:endParaRPr sz="14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solidFill>
                  </a:tcPr>
                </a:tc>
                <a:extLst>
                  <a:ext uri="{0D108BD9-81ED-4DB2-BD59-A6C34878D82A}">
                    <a16:rowId xmlns:a16="http://schemas.microsoft.com/office/drawing/2014/main" val="10000"/>
                  </a:ext>
                </a:extLst>
              </a:tr>
              <a:tr h="1170825">
                <a:tc>
                  <a:txBody>
                    <a:bodyPr/>
                    <a:lstStyle/>
                    <a:p>
                      <a:pPr marL="0" marR="0" lvl="0" indent="0" algn="l" rtl="0">
                        <a:lnSpc>
                          <a:spcPct val="100000"/>
                        </a:lnSpc>
                        <a:spcBef>
                          <a:spcPts val="0"/>
                        </a:spcBef>
                        <a:spcAft>
                          <a:spcPts val="0"/>
                        </a:spcAft>
                        <a:buClr>
                          <a:srgbClr val="000000"/>
                        </a:buClr>
                        <a:buSzPts val="1400"/>
                        <a:buFont typeface="Arial"/>
                        <a:buNone/>
                      </a:pPr>
                      <a:r>
                        <a:rPr lang="fi-FI" sz="1400" u="none" strike="noStrike" cap="none"/>
                        <a:t>...</a:t>
                      </a: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extLst>
                  <a:ext uri="{0D108BD9-81ED-4DB2-BD59-A6C34878D82A}">
                    <a16:rowId xmlns:a16="http://schemas.microsoft.com/office/drawing/2014/main" val="10001"/>
                  </a:ext>
                </a:extLst>
              </a:tr>
              <a:tr h="11708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extLst>
                  <a:ext uri="{0D108BD9-81ED-4DB2-BD59-A6C34878D82A}">
                    <a16:rowId xmlns:a16="http://schemas.microsoft.com/office/drawing/2014/main" val="10002"/>
                  </a:ext>
                </a:extLst>
              </a:tr>
              <a:tr h="11708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extLst>
                  <a:ext uri="{0D108BD9-81ED-4DB2-BD59-A6C34878D82A}">
                    <a16:rowId xmlns:a16="http://schemas.microsoft.com/office/drawing/2014/main" val="10003"/>
                  </a:ext>
                </a:extLst>
              </a:tr>
              <a:tr h="11708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extLst>
                  <a:ext uri="{0D108BD9-81ED-4DB2-BD59-A6C34878D82A}">
                    <a16:rowId xmlns:a16="http://schemas.microsoft.com/office/drawing/2014/main" val="10004"/>
                  </a:ext>
                </a:extLst>
              </a:tr>
              <a:tr h="13049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9FC9EB">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9FC9EB"/>
                      </a:solidFill>
                      <a:prstDash val="solid"/>
                      <a:round/>
                      <a:headEnd type="none" w="sm" len="sm"/>
                      <a:tailEnd type="none" w="sm" len="sm"/>
                    </a:lnB>
                    <a:solidFill>
                      <a:srgbClr val="9FC9EB">
                        <a:alpha val="40000"/>
                      </a:srgbClr>
                    </a:solidFill>
                  </a:tcPr>
                </a:tc>
                <a:extLst>
                  <a:ext uri="{0D108BD9-81ED-4DB2-BD59-A6C34878D82A}">
                    <a16:rowId xmlns:a16="http://schemas.microsoft.com/office/drawing/2014/main" val="10005"/>
                  </a:ext>
                </a:extLst>
              </a:tr>
            </a:tbl>
          </a:graphicData>
        </a:graphic>
      </p:graphicFrame>
      <p:sp>
        <p:nvSpPr>
          <p:cNvPr id="968" name="Google Shape;968;gb528f82e26_0_47"/>
          <p:cNvSpPr txBox="1"/>
          <p:nvPr/>
        </p:nvSpPr>
        <p:spPr>
          <a:xfrm>
            <a:off x="457200" y="2354250"/>
            <a:ext cx="3995400" cy="3066300"/>
          </a:xfrm>
          <a:prstGeom prst="rect">
            <a:avLst/>
          </a:prstGeom>
          <a:noFill/>
          <a:ln>
            <a:noFill/>
          </a:ln>
        </p:spPr>
        <p:txBody>
          <a:bodyPr spcFirstLastPara="1" wrap="square" lIns="0" tIns="0" rIns="0" bIns="0" anchor="t" anchorCtr="0">
            <a:noAutofit/>
          </a:bodyPr>
          <a:lstStyle/>
          <a:p>
            <a:pPr marL="0" lvl="0" indent="0" algn="l" rtl="0">
              <a:spcBef>
                <a:spcPts val="1200"/>
              </a:spcBef>
              <a:spcAft>
                <a:spcPts val="0"/>
              </a:spcAft>
              <a:buClr>
                <a:schemeClr val="dk1"/>
              </a:buClr>
              <a:buSzPts val="2500"/>
              <a:buFont typeface="Arial"/>
              <a:buNone/>
            </a:pPr>
            <a:r>
              <a:rPr lang="fi-FI" sz="2000">
                <a:solidFill>
                  <a:schemeClr val="dk1"/>
                </a:solidFill>
              </a:rPr>
              <a:t>Oheinen listaus koostaa tiedonlähteitä, joita toimeksiannon aikana voidaan hyödyntää mm. suunnitelmien validoimiseen. Tekemisestä ja työmääristä sovitaan tarkemmin yhdessä toteutustiimin kanssa.</a:t>
            </a:r>
            <a:endParaRPr sz="2000" b="0" i="0" u="none" strike="noStrike" cap="none">
              <a:solidFill>
                <a:schemeClr val="dk1"/>
              </a:solidFill>
              <a:latin typeface="Arial"/>
              <a:ea typeface="Arial"/>
              <a:cs typeface="Arial"/>
              <a:sym typeface="Arial"/>
            </a:endParaRPr>
          </a:p>
        </p:txBody>
      </p:sp>
      <p:sp>
        <p:nvSpPr>
          <p:cNvPr id="969" name="Google Shape;969;gb528f82e26_0_47"/>
          <p:cNvSpPr/>
          <p:nvPr/>
        </p:nvSpPr>
        <p:spPr>
          <a:xfrm>
            <a:off x="4333025" y="109850"/>
            <a:ext cx="847200" cy="847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0" name="Google Shape;970;gb528f82e26_0_47"/>
          <p:cNvPicPr preferRelativeResize="0"/>
          <p:nvPr/>
        </p:nvPicPr>
        <p:blipFill>
          <a:blip r:embed="rId3">
            <a:alphaModFix/>
          </a:blip>
          <a:stretch>
            <a:fillRect/>
          </a:stretch>
        </p:blipFill>
        <p:spPr>
          <a:xfrm>
            <a:off x="4493913" y="270738"/>
            <a:ext cx="525425" cy="5254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ga9ba11daf4_0_182"/>
          <p:cNvSpPr txBox="1">
            <a:spLocks noGrp="1"/>
          </p:cNvSpPr>
          <p:nvPr>
            <p:ph type="title"/>
          </p:nvPr>
        </p:nvSpPr>
        <p:spPr>
          <a:xfrm>
            <a:off x="457200" y="408000"/>
            <a:ext cx="5086500" cy="787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fi-FI"/>
              <a:t>Lopputuotokset</a:t>
            </a:r>
            <a:endParaRPr/>
          </a:p>
        </p:txBody>
      </p:sp>
      <p:sp>
        <p:nvSpPr>
          <p:cNvPr id="977" name="Google Shape;977;ga9ba11daf4_0_182"/>
          <p:cNvSpPr txBox="1">
            <a:spLocks noGrp="1"/>
          </p:cNvSpPr>
          <p:nvPr>
            <p:ph type="sldNum" idx="12"/>
          </p:nvPr>
        </p:nvSpPr>
        <p:spPr>
          <a:xfrm>
            <a:off x="10437813" y="6269038"/>
            <a:ext cx="1236600" cy="258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fi-FI"/>
              <a:t>23</a:t>
            </a:fld>
            <a:endParaRPr/>
          </a:p>
        </p:txBody>
      </p:sp>
      <p:sp>
        <p:nvSpPr>
          <p:cNvPr id="978" name="Google Shape;978;ga9ba11daf4_0_182"/>
          <p:cNvSpPr/>
          <p:nvPr/>
        </p:nvSpPr>
        <p:spPr>
          <a:xfrm>
            <a:off x="8222850" y="0"/>
            <a:ext cx="3969000" cy="6858000"/>
          </a:xfrm>
          <a:prstGeom prst="rect">
            <a:avLst/>
          </a:prstGeom>
          <a:solidFill>
            <a:srgbClr val="9FC9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ga9ba11daf4_0_182"/>
          <p:cNvSpPr txBox="1">
            <a:spLocks noGrp="1"/>
          </p:cNvSpPr>
          <p:nvPr>
            <p:ph type="body" idx="4294967295"/>
          </p:nvPr>
        </p:nvSpPr>
        <p:spPr>
          <a:xfrm>
            <a:off x="8537850" y="353250"/>
            <a:ext cx="3290100" cy="6049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500"/>
              <a:buNone/>
            </a:pPr>
            <a:r>
              <a:rPr lang="fi-FI" sz="1700" b="1">
                <a:solidFill>
                  <a:schemeClr val="dk2"/>
                </a:solidFill>
              </a:rPr>
              <a:t>Työnkuvasta sopiminen</a:t>
            </a:r>
            <a:endParaRPr sz="1700">
              <a:solidFill>
                <a:schemeClr val="dk2"/>
              </a:solidFill>
            </a:endParaRPr>
          </a:p>
          <a:p>
            <a:pPr marL="0" lvl="0" indent="0" algn="l" rtl="0">
              <a:lnSpc>
                <a:spcPct val="100000"/>
              </a:lnSpc>
              <a:spcBef>
                <a:spcPts val="1000"/>
              </a:spcBef>
              <a:spcAft>
                <a:spcPts val="0"/>
              </a:spcAft>
              <a:buSzPts val="2500"/>
              <a:buNone/>
            </a:pPr>
            <a:r>
              <a:rPr lang="fi-FI" sz="1700">
                <a:solidFill>
                  <a:schemeClr val="dk2"/>
                </a:solidFill>
              </a:rPr>
              <a:t>Oheiset ehdotukset perustuvat siihen, miten tämänhetkisellä näkemyksellä uskomme tavoitteita edistettävän tämän toimeksiannon puitteissa.</a:t>
            </a:r>
            <a:endParaRPr sz="1700">
              <a:solidFill>
                <a:schemeClr val="dk2"/>
              </a:solidFill>
            </a:endParaRPr>
          </a:p>
          <a:p>
            <a:pPr marL="0" lvl="0" indent="0" algn="l" rtl="0">
              <a:lnSpc>
                <a:spcPct val="100000"/>
              </a:lnSpc>
              <a:spcBef>
                <a:spcPts val="1000"/>
              </a:spcBef>
              <a:spcAft>
                <a:spcPts val="0"/>
              </a:spcAft>
              <a:buSzPts val="2500"/>
              <a:buNone/>
            </a:pPr>
            <a:r>
              <a:rPr lang="fi-FI" sz="1700">
                <a:solidFill>
                  <a:schemeClr val="dk2"/>
                </a:solidFill>
              </a:rPr>
              <a:t>Toimeksiantoon voidaan näiden prioisoitujen lopputuotosten lisäksi sisällyttää yhdessä sovittuja väli- ja lopputuotoksia, jotka edesauttavat ensisijaisiin tavoitteisiin ja lopputuotoksiin pääsemistä ja/tai mahdollistavat työn edistettäessä syntyneiden oppien jakamisen. </a:t>
            </a:r>
            <a:endParaRPr sz="1700">
              <a:solidFill>
                <a:schemeClr val="dk2"/>
              </a:solidFill>
            </a:endParaRPr>
          </a:p>
          <a:p>
            <a:pPr marL="0" lvl="0" indent="0" algn="l" rtl="0">
              <a:lnSpc>
                <a:spcPct val="100000"/>
              </a:lnSpc>
              <a:spcBef>
                <a:spcPts val="1000"/>
              </a:spcBef>
              <a:spcAft>
                <a:spcPts val="0"/>
              </a:spcAft>
              <a:buSzPts val="2500"/>
              <a:buNone/>
            </a:pPr>
            <a:r>
              <a:rPr lang="fi-FI" sz="1700">
                <a:solidFill>
                  <a:schemeClr val="dk2"/>
                </a:solidFill>
              </a:rPr>
              <a:t>Työlistauksen tarkempi määrittely tehdään yhdessä tiimin kanssa. Työstettäviksi otettavista asioista sovitaan </a:t>
            </a:r>
            <a:endParaRPr sz="1700">
              <a:solidFill>
                <a:schemeClr val="dk2"/>
              </a:solidFill>
            </a:endParaRPr>
          </a:p>
          <a:p>
            <a:pPr marL="457200" lvl="0" indent="-336550" algn="l" rtl="0">
              <a:lnSpc>
                <a:spcPct val="100000"/>
              </a:lnSpc>
              <a:spcBef>
                <a:spcPts val="500"/>
              </a:spcBef>
              <a:spcAft>
                <a:spcPts val="0"/>
              </a:spcAft>
              <a:buClr>
                <a:schemeClr val="dk2"/>
              </a:buClr>
              <a:buSzPts val="1700"/>
              <a:buChar char="•"/>
            </a:pPr>
            <a:r>
              <a:rPr lang="fi-FI" sz="1700">
                <a:solidFill>
                  <a:schemeClr val="dk2"/>
                </a:solidFill>
              </a:rPr>
              <a:t>työn alkaessa</a:t>
            </a:r>
            <a:endParaRPr sz="1700">
              <a:solidFill>
                <a:schemeClr val="dk2"/>
              </a:solidFill>
            </a:endParaRPr>
          </a:p>
          <a:p>
            <a:pPr marL="457200" lvl="0" indent="-336550" algn="l" rtl="0">
              <a:lnSpc>
                <a:spcPct val="100000"/>
              </a:lnSpc>
              <a:spcBef>
                <a:spcPts val="200"/>
              </a:spcBef>
              <a:spcAft>
                <a:spcPts val="0"/>
              </a:spcAft>
              <a:buClr>
                <a:schemeClr val="dk2"/>
              </a:buClr>
              <a:buSzPts val="1700"/>
              <a:buChar char="•"/>
            </a:pPr>
            <a:r>
              <a:rPr lang="fi-FI" sz="1700">
                <a:solidFill>
                  <a:schemeClr val="dk2"/>
                </a:solidFill>
              </a:rPr>
              <a:t>valituissa välitarkastuskohdissa</a:t>
            </a:r>
            <a:endParaRPr sz="1700" b="1">
              <a:solidFill>
                <a:schemeClr val="dk2"/>
              </a:solidFill>
            </a:endParaRPr>
          </a:p>
        </p:txBody>
      </p:sp>
      <p:sp>
        <p:nvSpPr>
          <p:cNvPr id="980" name="Google Shape;980;ga9ba11daf4_0_182"/>
          <p:cNvSpPr txBox="1">
            <a:spLocks noGrp="1"/>
          </p:cNvSpPr>
          <p:nvPr>
            <p:ph type="body" idx="4294967295"/>
          </p:nvPr>
        </p:nvSpPr>
        <p:spPr>
          <a:xfrm>
            <a:off x="505925" y="1498275"/>
            <a:ext cx="6997800" cy="4427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500"/>
              <a:buNone/>
            </a:pPr>
            <a:r>
              <a:rPr lang="fi-FI"/>
              <a:t>Jotta toimeksianto voidaan katsoa minimissään täytetyksi, tarvitsemme lopputuotoksena:</a:t>
            </a:r>
            <a:endParaRPr/>
          </a:p>
          <a:p>
            <a:pPr marL="0" lvl="0" indent="0" algn="l" rtl="0">
              <a:lnSpc>
                <a:spcPct val="100000"/>
              </a:lnSpc>
              <a:spcBef>
                <a:spcPts val="0"/>
              </a:spcBef>
              <a:spcAft>
                <a:spcPts val="0"/>
              </a:spcAft>
              <a:buSzPts val="2500"/>
              <a:buNone/>
            </a:pPr>
            <a:endParaRPr/>
          </a:p>
          <a:p>
            <a:pPr marL="457200" lvl="0" indent="-387350" algn="l" rtl="0">
              <a:lnSpc>
                <a:spcPct val="100000"/>
              </a:lnSpc>
              <a:spcBef>
                <a:spcPts val="0"/>
              </a:spcBef>
              <a:spcAft>
                <a:spcPts val="0"/>
              </a:spcAft>
              <a:buSzPts val="2500"/>
              <a:buChar char="•"/>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984"/>
        <p:cNvGrpSpPr/>
        <p:nvPr/>
      </p:nvGrpSpPr>
      <p:grpSpPr>
        <a:xfrm>
          <a:off x="0" y="0"/>
          <a:ext cx="0" cy="0"/>
          <a:chOff x="0" y="0"/>
          <a:chExt cx="0" cy="0"/>
        </a:xfrm>
      </p:grpSpPr>
      <p:sp>
        <p:nvSpPr>
          <p:cNvPr id="985" name="Google Shape;985;gade6fc49ee_0_21"/>
          <p:cNvSpPr txBox="1">
            <a:spLocks noGrp="1"/>
          </p:cNvSpPr>
          <p:nvPr>
            <p:ph type="sldNum" idx="12"/>
          </p:nvPr>
        </p:nvSpPr>
        <p:spPr>
          <a:xfrm>
            <a:off x="11478134" y="6305869"/>
            <a:ext cx="195900" cy="18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accent1"/>
              </a:buClr>
              <a:buSzPts val="1300"/>
              <a:buFont typeface="Arial"/>
              <a:buNone/>
            </a:pPr>
            <a:fld id="{00000000-1234-1234-1234-123412341234}" type="slidenum">
              <a:rPr lang="fi-FI"/>
              <a:t>24</a:t>
            </a:fld>
            <a:endParaRPr/>
          </a:p>
        </p:txBody>
      </p:sp>
      <p:sp>
        <p:nvSpPr>
          <p:cNvPr id="986" name="Google Shape;986;gade6fc49ee_0_21"/>
          <p:cNvSpPr txBox="1"/>
          <p:nvPr/>
        </p:nvSpPr>
        <p:spPr>
          <a:xfrm>
            <a:off x="7137750" y="6182725"/>
            <a:ext cx="4245900" cy="4314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fi-FI" sz="900" b="1" i="0" u="none" strike="noStrike" cap="none">
                <a:solidFill>
                  <a:srgbClr val="666666"/>
                </a:solidFill>
                <a:latin typeface="Arial"/>
                <a:ea typeface="Arial"/>
                <a:cs typeface="Arial"/>
                <a:sym typeface="Arial"/>
              </a:rPr>
              <a:t>MVP = Minimum viable product. </a:t>
            </a:r>
            <a:r>
              <a:rPr lang="fi-FI" sz="900" b="0" i="0" u="none" strike="noStrike" cap="none">
                <a:solidFill>
                  <a:srgbClr val="666666"/>
                </a:solidFill>
                <a:latin typeface="Arial"/>
                <a:ea typeface="Arial"/>
                <a:cs typeface="Arial"/>
                <a:sym typeface="Arial"/>
              </a:rPr>
              <a:t>Kevyin mahdollinen toteutus, jolla keskeisiä oppimista</a:t>
            </a:r>
            <a:r>
              <a:rPr lang="fi-FI" sz="900">
                <a:solidFill>
                  <a:srgbClr val="666666"/>
                </a:solidFill>
              </a:rPr>
              <a:t>voitteita ja ratkaisua</a:t>
            </a:r>
            <a:r>
              <a:rPr lang="fi-FI" sz="900" b="0" i="0" u="none" strike="noStrike" cap="none">
                <a:solidFill>
                  <a:srgbClr val="666666"/>
                </a:solidFill>
                <a:latin typeface="Arial"/>
                <a:ea typeface="Arial"/>
                <a:cs typeface="Arial"/>
                <a:sym typeface="Arial"/>
              </a:rPr>
              <a:t> saadaan testattua käytännössä.</a:t>
            </a:r>
            <a:endParaRPr sz="900" b="0" i="0" u="none" strike="noStrike" cap="none">
              <a:solidFill>
                <a:srgbClr val="66666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1" u="none" strike="noStrike" cap="none">
              <a:solidFill>
                <a:srgbClr val="000000"/>
              </a:solidFill>
              <a:latin typeface="Arial"/>
              <a:ea typeface="Arial"/>
              <a:cs typeface="Arial"/>
              <a:sym typeface="Arial"/>
            </a:endParaRPr>
          </a:p>
        </p:txBody>
      </p:sp>
      <p:sp>
        <p:nvSpPr>
          <p:cNvPr id="987" name="Google Shape;987;gade6fc49ee_0_21"/>
          <p:cNvSpPr/>
          <p:nvPr/>
        </p:nvSpPr>
        <p:spPr>
          <a:xfrm>
            <a:off x="1666039" y="1947025"/>
            <a:ext cx="2763600" cy="2382300"/>
          </a:xfrm>
          <a:prstGeom prst="diamond">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88" name="Google Shape;988;gade6fc49ee_0_21"/>
          <p:cNvSpPr/>
          <p:nvPr/>
        </p:nvSpPr>
        <p:spPr>
          <a:xfrm>
            <a:off x="4425820" y="1802125"/>
            <a:ext cx="3099600" cy="2672100"/>
          </a:xfrm>
          <a:prstGeom prst="diamond">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89" name="Google Shape;989;gade6fc49ee_0_21"/>
          <p:cNvSpPr/>
          <p:nvPr/>
        </p:nvSpPr>
        <p:spPr>
          <a:xfrm>
            <a:off x="9166431" y="1802125"/>
            <a:ext cx="3099600" cy="2672100"/>
          </a:xfrm>
          <a:prstGeom prst="diamond">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90" name="Google Shape;990;gade6fc49ee_0_21"/>
          <p:cNvSpPr/>
          <p:nvPr/>
        </p:nvSpPr>
        <p:spPr>
          <a:xfrm>
            <a:off x="-73987" y="2386525"/>
            <a:ext cx="1743900" cy="1503300"/>
          </a:xfrm>
          <a:prstGeom prst="diamond">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91" name="Google Shape;991;gade6fc49ee_0_21"/>
          <p:cNvSpPr/>
          <p:nvPr/>
        </p:nvSpPr>
        <p:spPr>
          <a:xfrm>
            <a:off x="7521638" y="2386525"/>
            <a:ext cx="1743900" cy="1503300"/>
          </a:xfrm>
          <a:prstGeom prst="diamond">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92" name="Google Shape;992;gade6fc49ee_0_21"/>
          <p:cNvSpPr txBox="1">
            <a:spLocks noGrp="1"/>
          </p:cNvSpPr>
          <p:nvPr>
            <p:ph type="title"/>
          </p:nvPr>
        </p:nvSpPr>
        <p:spPr>
          <a:xfrm>
            <a:off x="342900" y="305990"/>
            <a:ext cx="8426100" cy="590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sz="3600"/>
              <a:t>Esimerkkejä tuotoksista</a:t>
            </a:r>
            <a:endParaRPr sz="3600"/>
          </a:p>
        </p:txBody>
      </p:sp>
      <p:sp>
        <p:nvSpPr>
          <p:cNvPr id="993" name="Google Shape;993;gade6fc49ee_0_21"/>
          <p:cNvSpPr txBox="1"/>
          <p:nvPr/>
        </p:nvSpPr>
        <p:spPr>
          <a:xfrm>
            <a:off x="4951833" y="2872232"/>
            <a:ext cx="2047500" cy="692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fi-FI" sz="1900" b="1"/>
              <a:t>Konseptointi</a:t>
            </a:r>
            <a:endParaRPr sz="1900"/>
          </a:p>
        </p:txBody>
      </p:sp>
      <p:sp>
        <p:nvSpPr>
          <p:cNvPr id="994" name="Google Shape;994;gade6fc49ee_0_21"/>
          <p:cNvSpPr txBox="1"/>
          <p:nvPr/>
        </p:nvSpPr>
        <p:spPr>
          <a:xfrm>
            <a:off x="1881173" y="2852263"/>
            <a:ext cx="2333700" cy="212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fi-FI" sz="1900" b="1"/>
              <a:t>Ymmärrysvaihe</a:t>
            </a:r>
            <a:endParaRPr sz="1900" b="1"/>
          </a:p>
        </p:txBody>
      </p:sp>
      <p:sp>
        <p:nvSpPr>
          <p:cNvPr id="995" name="Google Shape;995;gade6fc49ee_0_21"/>
          <p:cNvSpPr txBox="1"/>
          <p:nvPr/>
        </p:nvSpPr>
        <p:spPr>
          <a:xfrm>
            <a:off x="846625" y="949162"/>
            <a:ext cx="2047500" cy="4317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fi-FI" sz="1300" i="1"/>
              <a:t>asiakas- ja käyttäjäymmärrys-</a:t>
            </a:r>
            <a:endParaRPr sz="1300" i="1"/>
          </a:p>
          <a:p>
            <a:pPr marL="0" lvl="0" indent="0" algn="l" rtl="0">
              <a:spcBef>
                <a:spcPts val="0"/>
              </a:spcBef>
              <a:spcAft>
                <a:spcPts val="0"/>
              </a:spcAft>
              <a:buNone/>
            </a:pPr>
            <a:r>
              <a:rPr lang="fi-FI" sz="1300" i="1"/>
              <a:t>raportti</a:t>
            </a:r>
            <a:endParaRPr sz="1300" i="1"/>
          </a:p>
        </p:txBody>
      </p:sp>
      <p:sp>
        <p:nvSpPr>
          <p:cNvPr id="996" name="Google Shape;996;gade6fc49ee_0_21"/>
          <p:cNvSpPr txBox="1"/>
          <p:nvPr/>
        </p:nvSpPr>
        <p:spPr>
          <a:xfrm>
            <a:off x="3718500" y="1808175"/>
            <a:ext cx="1743900" cy="4317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fi-FI" sz="1300" i="1"/>
              <a:t>nyky- / tavoitetilan kartoitus &amp; kokonaiskuva</a:t>
            </a:r>
            <a:endParaRPr sz="1300" i="1"/>
          </a:p>
        </p:txBody>
      </p:sp>
      <p:sp>
        <p:nvSpPr>
          <p:cNvPr id="997" name="Google Shape;997;gade6fc49ee_0_21"/>
          <p:cNvSpPr txBox="1"/>
          <p:nvPr/>
        </p:nvSpPr>
        <p:spPr>
          <a:xfrm>
            <a:off x="3685850" y="1081999"/>
            <a:ext cx="2047500" cy="4317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fi-FI" sz="1300" i="1"/>
              <a:t>palvelupolut ja palvelumallit</a:t>
            </a:r>
            <a:br>
              <a:rPr lang="fi-FI" sz="1300" i="1"/>
            </a:br>
            <a:r>
              <a:rPr lang="fi-FI" sz="1300" i="1"/>
              <a:t>(service blueprint)</a:t>
            </a:r>
            <a:endParaRPr sz="1300" i="1"/>
          </a:p>
        </p:txBody>
      </p:sp>
      <p:sp>
        <p:nvSpPr>
          <p:cNvPr id="998" name="Google Shape;998;gade6fc49ee_0_21"/>
          <p:cNvSpPr txBox="1"/>
          <p:nvPr/>
        </p:nvSpPr>
        <p:spPr>
          <a:xfrm>
            <a:off x="1062792" y="2049195"/>
            <a:ext cx="2047500" cy="4317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fi-FI" sz="1300" i="1"/>
              <a:t>asiakasryhmät,</a:t>
            </a:r>
            <a:endParaRPr sz="1300" i="1"/>
          </a:p>
          <a:p>
            <a:pPr marL="0" lvl="0" indent="0" algn="l" rtl="0">
              <a:spcBef>
                <a:spcPts val="0"/>
              </a:spcBef>
              <a:spcAft>
                <a:spcPts val="0"/>
              </a:spcAft>
              <a:buNone/>
            </a:pPr>
            <a:r>
              <a:rPr lang="fi-FI" sz="1300" i="1"/>
              <a:t>käyttäjäprofiilit</a:t>
            </a:r>
            <a:endParaRPr sz="1300" i="1"/>
          </a:p>
        </p:txBody>
      </p:sp>
      <p:sp>
        <p:nvSpPr>
          <p:cNvPr id="999" name="Google Shape;999;gade6fc49ee_0_21"/>
          <p:cNvSpPr txBox="1"/>
          <p:nvPr/>
        </p:nvSpPr>
        <p:spPr>
          <a:xfrm>
            <a:off x="3685852" y="3682188"/>
            <a:ext cx="2047500" cy="4317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fi-FI" sz="1300" i="1"/>
              <a:t>ideat &amp; priorisointi</a:t>
            </a:r>
            <a:endParaRPr sz="1300" i="1"/>
          </a:p>
        </p:txBody>
      </p:sp>
      <p:sp>
        <p:nvSpPr>
          <p:cNvPr id="1000" name="Google Shape;1000;gade6fc49ee_0_21"/>
          <p:cNvSpPr txBox="1"/>
          <p:nvPr/>
        </p:nvSpPr>
        <p:spPr>
          <a:xfrm>
            <a:off x="6701730" y="4135265"/>
            <a:ext cx="2047500" cy="4317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fi-FI" sz="1300" i="1"/>
              <a:t>validointi </a:t>
            </a:r>
            <a:endParaRPr sz="1300" i="1"/>
          </a:p>
        </p:txBody>
      </p:sp>
      <p:sp>
        <p:nvSpPr>
          <p:cNvPr id="1001" name="Google Shape;1001;gade6fc49ee_0_21"/>
          <p:cNvSpPr txBox="1"/>
          <p:nvPr/>
        </p:nvSpPr>
        <p:spPr>
          <a:xfrm>
            <a:off x="568370" y="3889815"/>
            <a:ext cx="2047500" cy="4317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fi-FI" sz="1300" i="1"/>
              <a:t>organisaation nykytila, prosessit, toimintatavat</a:t>
            </a:r>
            <a:endParaRPr sz="1300" i="1"/>
          </a:p>
        </p:txBody>
      </p:sp>
      <p:cxnSp>
        <p:nvCxnSpPr>
          <p:cNvPr id="1002" name="Google Shape;1002;gade6fc49ee_0_21"/>
          <p:cNvCxnSpPr/>
          <p:nvPr/>
        </p:nvCxnSpPr>
        <p:spPr>
          <a:xfrm>
            <a:off x="568363" y="5390050"/>
            <a:ext cx="11055300" cy="0"/>
          </a:xfrm>
          <a:prstGeom prst="straightConnector1">
            <a:avLst/>
          </a:prstGeom>
          <a:noFill/>
          <a:ln w="38100" cap="flat" cmpd="sng">
            <a:solidFill>
              <a:srgbClr val="0000BF"/>
            </a:solidFill>
            <a:prstDash val="solid"/>
            <a:round/>
            <a:headEnd type="triangle" w="med" len="med"/>
            <a:tailEnd type="triangle" w="med" len="med"/>
          </a:ln>
        </p:spPr>
      </p:cxnSp>
      <p:sp>
        <p:nvSpPr>
          <p:cNvPr id="1003" name="Google Shape;1003;gade6fc49ee_0_21"/>
          <p:cNvSpPr txBox="1"/>
          <p:nvPr/>
        </p:nvSpPr>
        <p:spPr>
          <a:xfrm>
            <a:off x="449138" y="5466975"/>
            <a:ext cx="3274800" cy="3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sz="1200">
                <a:solidFill>
                  <a:srgbClr val="0000BF"/>
                </a:solidFill>
              </a:rPr>
              <a:t>ymmärrystä ratkaisun suunnasta </a:t>
            </a:r>
            <a:br>
              <a:rPr lang="fi-FI" sz="1200">
                <a:solidFill>
                  <a:srgbClr val="0000BF"/>
                </a:solidFill>
              </a:rPr>
            </a:br>
            <a:r>
              <a:rPr lang="fi-FI" sz="1200">
                <a:solidFill>
                  <a:srgbClr val="0000BF"/>
                </a:solidFill>
              </a:rPr>
              <a:t>ja tavoitteista tarvitaan lisää</a:t>
            </a:r>
            <a:endParaRPr sz="1200">
              <a:solidFill>
                <a:srgbClr val="0000BF"/>
              </a:solidFill>
            </a:endParaRPr>
          </a:p>
        </p:txBody>
      </p:sp>
      <p:sp>
        <p:nvSpPr>
          <p:cNvPr id="1004" name="Google Shape;1004;gade6fc49ee_0_21"/>
          <p:cNvSpPr txBox="1"/>
          <p:nvPr/>
        </p:nvSpPr>
        <p:spPr>
          <a:xfrm>
            <a:off x="8791963" y="5466975"/>
            <a:ext cx="2831700" cy="3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sz="1200">
                <a:solidFill>
                  <a:srgbClr val="0000BF"/>
                </a:solidFill>
              </a:rPr>
              <a:t>(digitaalisen) ratkaisun toteutustapaa </a:t>
            </a:r>
            <a:br>
              <a:rPr lang="fi-FI" sz="1200">
                <a:solidFill>
                  <a:srgbClr val="0000BF"/>
                </a:solidFill>
              </a:rPr>
            </a:br>
            <a:r>
              <a:rPr lang="fi-FI" sz="1200">
                <a:solidFill>
                  <a:srgbClr val="0000BF"/>
                </a:solidFill>
              </a:rPr>
              <a:t>ja yksityiskohtia hiotaan</a:t>
            </a:r>
            <a:endParaRPr sz="1200">
              <a:solidFill>
                <a:srgbClr val="0000BF"/>
              </a:solidFill>
            </a:endParaRPr>
          </a:p>
        </p:txBody>
      </p:sp>
      <p:sp>
        <p:nvSpPr>
          <p:cNvPr id="1005" name="Google Shape;1005;gade6fc49ee_0_21"/>
          <p:cNvSpPr txBox="1"/>
          <p:nvPr/>
        </p:nvSpPr>
        <p:spPr>
          <a:xfrm>
            <a:off x="7369838" y="2641500"/>
            <a:ext cx="2047500" cy="7875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fi-FI" sz="1900" b="1"/>
              <a:t>MVP</a:t>
            </a:r>
            <a:endParaRPr sz="1900" b="1"/>
          </a:p>
          <a:p>
            <a:pPr marL="0" lvl="0" indent="0" algn="ctr" rtl="0">
              <a:spcBef>
                <a:spcPts val="0"/>
              </a:spcBef>
              <a:spcAft>
                <a:spcPts val="0"/>
              </a:spcAft>
              <a:buNone/>
            </a:pPr>
            <a:r>
              <a:rPr lang="fi-FI" sz="1900" b="1"/>
              <a:t>-valmistelu</a:t>
            </a:r>
            <a:br>
              <a:rPr lang="fi-FI" sz="1900" b="1"/>
            </a:br>
            <a:endParaRPr sz="1900"/>
          </a:p>
        </p:txBody>
      </p:sp>
      <p:sp>
        <p:nvSpPr>
          <p:cNvPr id="1006" name="Google Shape;1006;gade6fc49ee_0_21"/>
          <p:cNvSpPr txBox="1"/>
          <p:nvPr/>
        </p:nvSpPr>
        <p:spPr>
          <a:xfrm>
            <a:off x="9692463" y="2641500"/>
            <a:ext cx="2047500" cy="7875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fi-FI" sz="1900" b="1"/>
              <a:t>MVP</a:t>
            </a:r>
            <a:endParaRPr sz="1900" b="1"/>
          </a:p>
          <a:p>
            <a:pPr marL="0" lvl="0" indent="0" algn="ctr" rtl="0">
              <a:spcBef>
                <a:spcPts val="0"/>
              </a:spcBef>
              <a:spcAft>
                <a:spcPts val="0"/>
              </a:spcAft>
              <a:buNone/>
            </a:pPr>
            <a:r>
              <a:rPr lang="fi-FI" sz="1900" b="1"/>
              <a:t>-työstö</a:t>
            </a:r>
            <a:br>
              <a:rPr lang="fi-FI" sz="1900" b="1"/>
            </a:br>
            <a:endParaRPr sz="1900"/>
          </a:p>
        </p:txBody>
      </p:sp>
      <p:sp>
        <p:nvSpPr>
          <p:cNvPr id="1007" name="Google Shape;1007;gade6fc49ee_0_21"/>
          <p:cNvSpPr txBox="1"/>
          <p:nvPr/>
        </p:nvSpPr>
        <p:spPr>
          <a:xfrm>
            <a:off x="-73976" y="2852275"/>
            <a:ext cx="1743900" cy="212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fi-FI" sz="1900" b="1"/>
              <a:t>Valmistelu</a:t>
            </a:r>
            <a:endParaRPr sz="1900" b="1"/>
          </a:p>
        </p:txBody>
      </p:sp>
      <p:sp>
        <p:nvSpPr>
          <p:cNvPr id="1008" name="Google Shape;1008;gade6fc49ee_0_21"/>
          <p:cNvSpPr txBox="1"/>
          <p:nvPr/>
        </p:nvSpPr>
        <p:spPr>
          <a:xfrm>
            <a:off x="5559322" y="1082000"/>
            <a:ext cx="1073100" cy="4317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fi-FI" sz="1300" i="1"/>
              <a:t>tavoitteet, tavoitetila</a:t>
            </a:r>
            <a:endParaRPr sz="1300" i="1"/>
          </a:p>
        </p:txBody>
      </p:sp>
      <p:sp>
        <p:nvSpPr>
          <p:cNvPr id="1009" name="Google Shape;1009;gade6fc49ee_0_21"/>
          <p:cNvSpPr txBox="1"/>
          <p:nvPr/>
        </p:nvSpPr>
        <p:spPr>
          <a:xfrm>
            <a:off x="2024114" y="1386805"/>
            <a:ext cx="2047500" cy="4317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fi-FI" sz="1300" i="1"/>
              <a:t>Asiakaskokemuksen teemat</a:t>
            </a:r>
            <a:endParaRPr sz="1300" i="1"/>
          </a:p>
        </p:txBody>
      </p:sp>
      <p:sp>
        <p:nvSpPr>
          <p:cNvPr id="1010" name="Google Shape;1010;gade6fc49ee_0_21"/>
          <p:cNvSpPr txBox="1"/>
          <p:nvPr/>
        </p:nvSpPr>
        <p:spPr>
          <a:xfrm>
            <a:off x="3414895" y="4061577"/>
            <a:ext cx="2047500" cy="4317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fi-FI" sz="1300" i="1"/>
              <a:t>kehityshaasteet, juurisyyt</a:t>
            </a:r>
            <a:endParaRPr sz="1300" i="1"/>
          </a:p>
        </p:txBody>
      </p:sp>
      <p:sp>
        <p:nvSpPr>
          <p:cNvPr id="1011" name="Google Shape;1011;gade6fc49ee_0_21"/>
          <p:cNvSpPr txBox="1"/>
          <p:nvPr/>
        </p:nvSpPr>
        <p:spPr>
          <a:xfrm>
            <a:off x="6566155" y="1943315"/>
            <a:ext cx="2047500" cy="4317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fi-FI" sz="1300" i="1"/>
              <a:t>suunnitteluajurit</a:t>
            </a:r>
            <a:endParaRPr sz="1300" i="1"/>
          </a:p>
        </p:txBody>
      </p:sp>
      <p:sp>
        <p:nvSpPr>
          <p:cNvPr id="1012" name="Google Shape;1012;gade6fc49ee_0_21"/>
          <p:cNvSpPr txBox="1"/>
          <p:nvPr/>
        </p:nvSpPr>
        <p:spPr>
          <a:xfrm>
            <a:off x="6824050" y="4520475"/>
            <a:ext cx="2047500" cy="4317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fi-FI" sz="1300" i="1"/>
              <a:t>konseptitason prototyypit</a:t>
            </a:r>
            <a:endParaRPr sz="1300" i="1"/>
          </a:p>
        </p:txBody>
      </p:sp>
      <p:sp>
        <p:nvSpPr>
          <p:cNvPr id="1013" name="Google Shape;1013;gade6fc49ee_0_21"/>
          <p:cNvSpPr txBox="1"/>
          <p:nvPr/>
        </p:nvSpPr>
        <p:spPr>
          <a:xfrm>
            <a:off x="5005075" y="4370188"/>
            <a:ext cx="2181900" cy="4317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fi-FI" sz="1300" i="1"/>
              <a:t>suuntaa antavat käyttöliittymäesimerkit</a:t>
            </a:r>
            <a:endParaRPr sz="1300" i="1"/>
          </a:p>
        </p:txBody>
      </p:sp>
      <p:sp>
        <p:nvSpPr>
          <p:cNvPr id="1014" name="Google Shape;1014;gade6fc49ee_0_21"/>
          <p:cNvSpPr txBox="1"/>
          <p:nvPr/>
        </p:nvSpPr>
        <p:spPr>
          <a:xfrm>
            <a:off x="7947400" y="4063800"/>
            <a:ext cx="2333700" cy="4317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fi-FI" sz="1300" i="1"/>
              <a:t>toteutuksen mahdollistavat käyttöliittymäsuunnitelmat</a:t>
            </a:r>
            <a:endParaRPr sz="1300" i="1"/>
          </a:p>
        </p:txBody>
      </p:sp>
      <p:sp>
        <p:nvSpPr>
          <p:cNvPr id="1015" name="Google Shape;1015;gade6fc49ee_0_21"/>
          <p:cNvSpPr txBox="1"/>
          <p:nvPr/>
        </p:nvSpPr>
        <p:spPr>
          <a:xfrm>
            <a:off x="8461250" y="995050"/>
            <a:ext cx="2181900" cy="4317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fi-FI" sz="1300" i="1"/>
              <a:t>kehitysjonon luonti ja priorisointi</a:t>
            </a:r>
            <a:endParaRPr sz="1300" i="1"/>
          </a:p>
        </p:txBody>
      </p:sp>
      <p:sp>
        <p:nvSpPr>
          <p:cNvPr id="1016" name="Google Shape;1016;gade6fc49ee_0_21"/>
          <p:cNvSpPr txBox="1"/>
          <p:nvPr/>
        </p:nvSpPr>
        <p:spPr>
          <a:xfrm>
            <a:off x="8211150" y="1601275"/>
            <a:ext cx="2181900" cy="4317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fi-FI" sz="1300" i="1"/>
              <a:t>työhypoteesit ja/tai oppimistavoitteet</a:t>
            </a:r>
            <a:endParaRPr sz="1300" i="1"/>
          </a:p>
        </p:txBody>
      </p:sp>
      <p:sp>
        <p:nvSpPr>
          <p:cNvPr id="1017" name="Google Shape;1017;gade6fc49ee_0_21"/>
          <p:cNvSpPr txBox="1"/>
          <p:nvPr/>
        </p:nvSpPr>
        <p:spPr>
          <a:xfrm>
            <a:off x="8686475" y="3650888"/>
            <a:ext cx="2181900" cy="4317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fi-FI" sz="1300" i="1"/>
              <a:t>käyttäjätarinat</a:t>
            </a:r>
            <a:endParaRPr sz="1300" i="1"/>
          </a:p>
        </p:txBody>
      </p:sp>
      <p:sp>
        <p:nvSpPr>
          <p:cNvPr id="1018" name="Google Shape;1018;gade6fc49ee_0_21"/>
          <p:cNvSpPr txBox="1"/>
          <p:nvPr/>
        </p:nvSpPr>
        <p:spPr>
          <a:xfrm>
            <a:off x="7137750" y="2403000"/>
            <a:ext cx="1073100" cy="4317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fi-FI" sz="1300" i="1"/>
              <a:t>rajaus</a:t>
            </a:r>
            <a:endParaRPr sz="1300" i="1"/>
          </a:p>
        </p:txBody>
      </p:sp>
      <p:sp>
        <p:nvSpPr>
          <p:cNvPr id="1019" name="Google Shape;1019;gade6fc49ee_0_21"/>
          <p:cNvSpPr txBox="1"/>
          <p:nvPr/>
        </p:nvSpPr>
        <p:spPr>
          <a:xfrm>
            <a:off x="7052773" y="3530700"/>
            <a:ext cx="1548300" cy="4317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fi-FI" sz="1300" i="1"/>
              <a:t>suositukset </a:t>
            </a:r>
            <a:br>
              <a:rPr lang="fi-FI" sz="1300" i="1"/>
            </a:br>
            <a:r>
              <a:rPr lang="fi-FI" sz="1300" i="1"/>
              <a:t>&amp; perustelut</a:t>
            </a:r>
            <a:endParaRPr sz="1300" i="1"/>
          </a:p>
        </p:txBody>
      </p:sp>
      <p:sp>
        <p:nvSpPr>
          <p:cNvPr id="1020" name="Google Shape;1020;gade6fc49ee_0_21"/>
          <p:cNvSpPr txBox="1"/>
          <p:nvPr/>
        </p:nvSpPr>
        <p:spPr>
          <a:xfrm>
            <a:off x="8840950" y="2207488"/>
            <a:ext cx="2181900" cy="4317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fi-FI" sz="1300" i="1"/>
              <a:t>mittarit</a:t>
            </a:r>
            <a:endParaRPr sz="1300" i="1"/>
          </a:p>
        </p:txBody>
      </p:sp>
      <p:sp>
        <p:nvSpPr>
          <p:cNvPr id="1021" name="Google Shape;1021;gade6fc49ee_0_21"/>
          <p:cNvSpPr txBox="1"/>
          <p:nvPr/>
        </p:nvSpPr>
        <p:spPr>
          <a:xfrm>
            <a:off x="113222" y="1667825"/>
            <a:ext cx="949500" cy="4317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fi-FI" sz="1300" i="1"/>
              <a:t>tavoitteet</a:t>
            </a:r>
            <a:endParaRPr sz="1300" i="1"/>
          </a:p>
        </p:txBody>
      </p:sp>
      <p:sp>
        <p:nvSpPr>
          <p:cNvPr id="1022" name="Google Shape;1022;gade6fc49ee_0_21"/>
          <p:cNvSpPr txBox="1"/>
          <p:nvPr/>
        </p:nvSpPr>
        <p:spPr>
          <a:xfrm>
            <a:off x="6675038" y="946252"/>
            <a:ext cx="1743900" cy="5133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fi-FI" sz="1300" i="1"/>
              <a:t>tavoitetilan palvelupolut, palvelumallit (service blueprint)</a:t>
            </a:r>
            <a:endParaRPr sz="1300" i="1"/>
          </a:p>
        </p:txBody>
      </p:sp>
      <p:sp>
        <p:nvSpPr>
          <p:cNvPr id="1023" name="Google Shape;1023;gade6fc49ee_0_21"/>
          <p:cNvSpPr txBox="1"/>
          <p:nvPr/>
        </p:nvSpPr>
        <p:spPr>
          <a:xfrm>
            <a:off x="1601234" y="4572150"/>
            <a:ext cx="2333700" cy="575100"/>
          </a:xfrm>
          <a:prstGeom prst="rect">
            <a:avLst/>
          </a:prstGeom>
          <a:noFill/>
          <a:ln>
            <a:noFill/>
          </a:ln>
        </p:spPr>
        <p:txBody>
          <a:bodyPr spcFirstLastPara="1" wrap="square" lIns="162525" tIns="162525" rIns="162525" bIns="162525" anchor="t" anchorCtr="0">
            <a:noAutofit/>
          </a:bodyPr>
          <a:lstStyle/>
          <a:p>
            <a:pPr marL="0" lvl="0" indent="0" algn="l" rtl="0">
              <a:spcBef>
                <a:spcPts val="0"/>
              </a:spcBef>
              <a:spcAft>
                <a:spcPts val="0"/>
              </a:spcAft>
              <a:buNone/>
            </a:pPr>
            <a:r>
              <a:rPr lang="fi-FI" sz="1300" i="1"/>
              <a:t>teknologiavalinnat ja arkkitehtuurikuvaukset</a:t>
            </a:r>
            <a:endParaRPr sz="1300" i="1"/>
          </a:p>
        </p:txBody>
      </p:sp>
      <p:sp>
        <p:nvSpPr>
          <p:cNvPr id="1024" name="Google Shape;1024;gade6fc49ee_0_21"/>
          <p:cNvSpPr txBox="1"/>
          <p:nvPr/>
        </p:nvSpPr>
        <p:spPr>
          <a:xfrm>
            <a:off x="113233" y="4489300"/>
            <a:ext cx="1199700" cy="575100"/>
          </a:xfrm>
          <a:prstGeom prst="rect">
            <a:avLst/>
          </a:prstGeom>
          <a:noFill/>
          <a:ln>
            <a:noFill/>
          </a:ln>
        </p:spPr>
        <p:txBody>
          <a:bodyPr spcFirstLastPara="1" wrap="square" lIns="162525" tIns="162525" rIns="162525" bIns="162525" anchor="t" anchorCtr="0">
            <a:noAutofit/>
          </a:bodyPr>
          <a:lstStyle/>
          <a:p>
            <a:pPr marL="0" lvl="0" indent="0" algn="l" rtl="0">
              <a:spcBef>
                <a:spcPts val="0"/>
              </a:spcBef>
              <a:spcAft>
                <a:spcPts val="0"/>
              </a:spcAft>
              <a:buNone/>
            </a:pPr>
            <a:r>
              <a:rPr lang="fi-FI" sz="1300" i="1"/>
              <a:t>alustavat reunaehdot</a:t>
            </a:r>
            <a:endParaRPr sz="1300" i="1"/>
          </a:p>
        </p:txBody>
      </p:sp>
      <p:sp>
        <p:nvSpPr>
          <p:cNvPr id="1025" name="Google Shape;1025;gade6fc49ee_0_21"/>
          <p:cNvSpPr txBox="1"/>
          <p:nvPr/>
        </p:nvSpPr>
        <p:spPr>
          <a:xfrm>
            <a:off x="6519264" y="4958465"/>
            <a:ext cx="2047500" cy="4317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fi-FI" sz="1300" i="1"/>
              <a:t>rautalangat</a:t>
            </a:r>
            <a:endParaRPr sz="1300" i="1"/>
          </a:p>
        </p:txBody>
      </p:sp>
      <p:sp>
        <p:nvSpPr>
          <p:cNvPr id="1026" name="Google Shape;1026;gade6fc49ee_0_21"/>
          <p:cNvSpPr txBox="1"/>
          <p:nvPr/>
        </p:nvSpPr>
        <p:spPr>
          <a:xfrm>
            <a:off x="82035" y="2004300"/>
            <a:ext cx="1107600" cy="4317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fi-FI" sz="1300" i="1"/>
              <a:t>Visiolakana</a:t>
            </a:r>
            <a:endParaRPr sz="1300" i="1"/>
          </a:p>
        </p:txBody>
      </p:sp>
      <p:sp>
        <p:nvSpPr>
          <p:cNvPr id="1027" name="Google Shape;1027;gade6fc49ee_0_21"/>
          <p:cNvSpPr txBox="1"/>
          <p:nvPr/>
        </p:nvSpPr>
        <p:spPr>
          <a:xfrm>
            <a:off x="-11" y="1324025"/>
            <a:ext cx="949500" cy="4317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fi-FI" sz="1300" i="1"/>
              <a:t>briiffi</a:t>
            </a:r>
            <a:endParaRPr sz="1300" i="1"/>
          </a:p>
        </p:txBody>
      </p:sp>
      <p:sp>
        <p:nvSpPr>
          <p:cNvPr id="1028" name="Google Shape;1028;gade6fc49ee_0_21"/>
          <p:cNvSpPr txBox="1"/>
          <p:nvPr/>
        </p:nvSpPr>
        <p:spPr>
          <a:xfrm>
            <a:off x="8541767" y="4553517"/>
            <a:ext cx="2333700" cy="575100"/>
          </a:xfrm>
          <a:prstGeom prst="rect">
            <a:avLst/>
          </a:prstGeom>
          <a:noFill/>
          <a:ln>
            <a:noFill/>
          </a:ln>
        </p:spPr>
        <p:txBody>
          <a:bodyPr spcFirstLastPara="1" wrap="square" lIns="162525" tIns="162525" rIns="162525" bIns="162525" anchor="t" anchorCtr="0">
            <a:noAutofit/>
          </a:bodyPr>
          <a:lstStyle/>
          <a:p>
            <a:pPr marL="0" lvl="0" indent="0" algn="l" rtl="0">
              <a:spcBef>
                <a:spcPts val="0"/>
              </a:spcBef>
              <a:spcAft>
                <a:spcPts val="0"/>
              </a:spcAft>
              <a:buNone/>
            </a:pPr>
            <a:r>
              <a:rPr lang="fi-FI" sz="1300" i="1"/>
              <a:t>teknologiavalinnat ja ratkaisukuvaukset</a:t>
            </a:r>
            <a:endParaRPr sz="1300" i="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1032"/>
        <p:cNvGrpSpPr/>
        <p:nvPr/>
      </p:nvGrpSpPr>
      <p:grpSpPr>
        <a:xfrm>
          <a:off x="0" y="0"/>
          <a:ext cx="0" cy="0"/>
          <a:chOff x="0" y="0"/>
          <a:chExt cx="0" cy="0"/>
        </a:xfrm>
      </p:grpSpPr>
      <p:sp>
        <p:nvSpPr>
          <p:cNvPr id="1033" name="Google Shape;1033;gade6fc49ee_0_1374"/>
          <p:cNvSpPr txBox="1">
            <a:spLocks noGrp="1"/>
          </p:cNvSpPr>
          <p:nvPr>
            <p:ph type="title"/>
          </p:nvPr>
        </p:nvSpPr>
        <p:spPr>
          <a:xfrm>
            <a:off x="457200" y="407987"/>
            <a:ext cx="11234700" cy="787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300"/>
              <a:buNone/>
            </a:pPr>
            <a:r>
              <a:rPr lang="fi-FI" sz="3600"/>
              <a:t>Sanastoa tutummaksi</a:t>
            </a:r>
            <a:endParaRPr sz="3600"/>
          </a:p>
        </p:txBody>
      </p:sp>
      <p:sp>
        <p:nvSpPr>
          <p:cNvPr id="1034" name="Google Shape;1034;gade6fc49ee_0_1374"/>
          <p:cNvSpPr txBox="1">
            <a:spLocks noGrp="1"/>
          </p:cNvSpPr>
          <p:nvPr>
            <p:ph type="sldNum" idx="12"/>
          </p:nvPr>
        </p:nvSpPr>
        <p:spPr>
          <a:xfrm>
            <a:off x="11478134" y="6305869"/>
            <a:ext cx="195900" cy="18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accent1"/>
              </a:buClr>
              <a:buSzPts val="1300"/>
              <a:buFont typeface="Arial"/>
              <a:buNone/>
            </a:pPr>
            <a:fld id="{00000000-1234-1234-1234-123412341234}" type="slidenum">
              <a:rPr lang="fi-FI"/>
              <a:t>25</a:t>
            </a:fld>
            <a:endParaRPr/>
          </a:p>
        </p:txBody>
      </p:sp>
      <p:sp>
        <p:nvSpPr>
          <p:cNvPr id="1035" name="Google Shape;1035;gade6fc49ee_0_1374"/>
          <p:cNvSpPr txBox="1"/>
          <p:nvPr/>
        </p:nvSpPr>
        <p:spPr>
          <a:xfrm>
            <a:off x="417550" y="3562157"/>
            <a:ext cx="3758100" cy="2071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fi-FI" sz="1300" b="1" i="0" u="none" strike="noStrike" cap="none">
                <a:solidFill>
                  <a:srgbClr val="000000"/>
                </a:solidFill>
                <a:latin typeface="Arial"/>
                <a:ea typeface="Arial"/>
                <a:cs typeface="Arial"/>
                <a:sym typeface="Arial"/>
              </a:rPr>
              <a:t>Palvelumalli (service blueprint)</a:t>
            </a:r>
            <a:br>
              <a:rPr lang="fi-FI" sz="1300" b="1" i="0" u="none" strike="noStrike" cap="none">
                <a:solidFill>
                  <a:srgbClr val="000000"/>
                </a:solidFill>
                <a:latin typeface="Arial"/>
                <a:ea typeface="Arial"/>
                <a:cs typeface="Arial"/>
                <a:sym typeface="Arial"/>
              </a:rPr>
            </a:br>
            <a:r>
              <a:rPr lang="fi-FI" sz="1300" b="0" i="0" u="none" strike="noStrike" cap="none">
                <a:solidFill>
                  <a:srgbClr val="000000"/>
                </a:solidFill>
                <a:latin typeface="Arial"/>
                <a:ea typeface="Arial"/>
                <a:cs typeface="Arial"/>
                <a:sym typeface="Arial"/>
              </a:rPr>
              <a:t>Kuvaus kontaktipisteistä, tapahtumista ja vuorovaikutuksista, joita asiakas/käyttäjä näkevät, sekä palvelun tuotannosta vastaavien henkilöiden ja järjestelmien toimista, sekä näiden taustalla vaikuttavista tukitoimista. Auttaa hahmottamaan kokonaiskuvan ja riippuvuussuhteita yhteen kaavioon / kuvaukseen.Voidaan toteuttaa ylätasolla tai yksityiskohtaisesti. Voidaan kohdistaa nyky- tai tavoitetilaan.</a:t>
            </a: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fi-FI" sz="1300" b="1" i="0" u="none" strike="noStrike" cap="none">
                <a:solidFill>
                  <a:srgbClr val="000000"/>
                </a:solidFill>
                <a:latin typeface="Arial"/>
                <a:ea typeface="Arial"/>
                <a:cs typeface="Arial"/>
                <a:sym typeface="Arial"/>
              </a:rPr>
              <a:t> </a:t>
            </a:r>
            <a:endParaRPr sz="1300" b="1" i="0" u="none" strike="noStrike" cap="none">
              <a:solidFill>
                <a:srgbClr val="000000"/>
              </a:solidFill>
              <a:latin typeface="Arial"/>
              <a:ea typeface="Arial"/>
              <a:cs typeface="Arial"/>
              <a:sym typeface="Arial"/>
            </a:endParaRPr>
          </a:p>
        </p:txBody>
      </p:sp>
      <p:sp>
        <p:nvSpPr>
          <p:cNvPr id="1036" name="Google Shape;1036;gade6fc49ee_0_1374"/>
          <p:cNvSpPr txBox="1"/>
          <p:nvPr/>
        </p:nvSpPr>
        <p:spPr>
          <a:xfrm>
            <a:off x="417600" y="1115625"/>
            <a:ext cx="3674400" cy="17094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fi-FI" sz="1300" b="1" i="0" u="none" strike="noStrike" cap="none">
                <a:solidFill>
                  <a:srgbClr val="000000"/>
                </a:solidFill>
                <a:latin typeface="Arial"/>
                <a:ea typeface="Arial"/>
                <a:cs typeface="Arial"/>
                <a:sym typeface="Arial"/>
              </a:rPr>
              <a:t>Palvelupolku</a:t>
            </a:r>
            <a:br>
              <a:rPr lang="fi-FI" sz="1300" b="1" i="0" u="none" strike="noStrike" cap="none">
                <a:solidFill>
                  <a:srgbClr val="000000"/>
                </a:solidFill>
                <a:latin typeface="Arial"/>
                <a:ea typeface="Arial"/>
                <a:cs typeface="Arial"/>
                <a:sym typeface="Arial"/>
              </a:rPr>
            </a:br>
            <a:r>
              <a:rPr lang="fi-FI" sz="1300" b="0" i="0" u="none" strike="noStrike" cap="none">
                <a:solidFill>
                  <a:srgbClr val="000000"/>
                </a:solidFill>
                <a:latin typeface="Arial"/>
                <a:ea typeface="Arial"/>
                <a:cs typeface="Arial"/>
                <a:sym typeface="Arial"/>
              </a:rPr>
              <a:t>Kuvaus kontaktipisteistä, tapahtumista ja vuorovaikutuksista, joita esim. asiakas/käyttäjä kokee asioidessaan. Tarinallistaa - ja siten auttaa muistamaan - miten tilanne etenee asiakkaan näkökulmasta. Voidaan kohdistaa nyky- tai tavoitetilaan. Voi keskittyä pelkästään tavoitellun, ideaalisen tilanteen kuvaukseen, tai tarjota kuvaukset eri asiakasryhmien (tai “persoonien”) / eri tilanteissa / eri lopputuloksiin johtavat polut. </a:t>
            </a:r>
            <a:endParaRPr sz="1300" b="1" i="0" u="none" strike="noStrike" cap="none">
              <a:solidFill>
                <a:srgbClr val="000000"/>
              </a:solidFill>
              <a:latin typeface="Arial"/>
              <a:ea typeface="Arial"/>
              <a:cs typeface="Arial"/>
              <a:sym typeface="Arial"/>
            </a:endParaRPr>
          </a:p>
        </p:txBody>
      </p:sp>
      <p:sp>
        <p:nvSpPr>
          <p:cNvPr id="1037" name="Google Shape;1037;gade6fc49ee_0_1374"/>
          <p:cNvSpPr txBox="1"/>
          <p:nvPr/>
        </p:nvSpPr>
        <p:spPr>
          <a:xfrm>
            <a:off x="4412835" y="3562157"/>
            <a:ext cx="3181800" cy="14790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fi-FI" sz="1300" b="1" i="0" u="none" strike="noStrike" cap="none">
                <a:solidFill>
                  <a:srgbClr val="000000"/>
                </a:solidFill>
                <a:latin typeface="Arial"/>
                <a:ea typeface="Arial"/>
                <a:cs typeface="Arial"/>
                <a:sym typeface="Arial"/>
              </a:rPr>
              <a:t>Prototyyppi</a:t>
            </a:r>
            <a:br>
              <a:rPr lang="fi-FI" sz="1300" b="1" i="0" u="none" strike="noStrike" cap="none">
                <a:solidFill>
                  <a:srgbClr val="000000"/>
                </a:solidFill>
                <a:latin typeface="Arial"/>
                <a:ea typeface="Arial"/>
                <a:cs typeface="Arial"/>
                <a:sym typeface="Arial"/>
              </a:rPr>
            </a:br>
            <a:r>
              <a:rPr lang="fi-FI" sz="1300" b="0" i="0" u="none" strike="noStrike" cap="none">
                <a:solidFill>
                  <a:srgbClr val="000000"/>
                </a:solidFill>
                <a:latin typeface="Arial"/>
                <a:ea typeface="Arial"/>
                <a:cs typeface="Arial"/>
                <a:sym typeface="Arial"/>
              </a:rPr>
              <a:t>Vuorovaikutteinen näköisversio, jolla toiminnallisuuksia voidaan kokeilla varhaisessa vaiheessa. Voi olla hyvinkin karkea tai yksityiskohtainen, riippuen käytettävästä ajasta, toteutustavasta, ja tarkoitusperistä. Joskus käytetään sanaa “mock-up” kuvaamaan varhaisen vaiheen havainnollistavaa protoa.</a:t>
            </a:r>
            <a:endParaRPr sz="1300" b="1" i="0" u="none" strike="noStrike" cap="none">
              <a:solidFill>
                <a:srgbClr val="000000"/>
              </a:solidFill>
              <a:latin typeface="Arial"/>
              <a:ea typeface="Arial"/>
              <a:cs typeface="Arial"/>
              <a:sym typeface="Arial"/>
            </a:endParaRPr>
          </a:p>
        </p:txBody>
      </p:sp>
      <p:sp>
        <p:nvSpPr>
          <p:cNvPr id="1038" name="Google Shape;1038;gade6fc49ee_0_1374"/>
          <p:cNvSpPr txBox="1"/>
          <p:nvPr/>
        </p:nvSpPr>
        <p:spPr>
          <a:xfrm>
            <a:off x="4412875" y="1115625"/>
            <a:ext cx="3411300" cy="23133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fi-FI" sz="1300" b="1" i="0" u="none" strike="noStrike" cap="none">
                <a:solidFill>
                  <a:srgbClr val="000000"/>
                </a:solidFill>
                <a:latin typeface="Arial"/>
                <a:ea typeface="Arial"/>
                <a:cs typeface="Arial"/>
                <a:sym typeface="Arial"/>
              </a:rPr>
              <a:t>Käyttöliittymäkuvaus</a:t>
            </a:r>
            <a:br>
              <a:rPr lang="fi-FI" sz="1300" b="1" i="0" u="none" strike="noStrike" cap="none">
                <a:solidFill>
                  <a:srgbClr val="000000"/>
                </a:solidFill>
                <a:latin typeface="Arial"/>
                <a:ea typeface="Arial"/>
                <a:cs typeface="Arial"/>
                <a:sym typeface="Arial"/>
              </a:rPr>
            </a:br>
            <a:r>
              <a:rPr lang="fi-FI" sz="1300" b="0" i="0" u="none" strike="noStrike" cap="none">
                <a:solidFill>
                  <a:srgbClr val="000000"/>
                </a:solidFill>
                <a:latin typeface="Arial"/>
                <a:ea typeface="Arial"/>
                <a:cs typeface="Arial"/>
                <a:sym typeface="Arial"/>
              </a:rPr>
              <a:t>Kuva, kaavio, tai muu kuvaus, joka auttaa hahmottamaan digitaalisen tuotteen käyttöliittymää. “Leiska” on tyypillisesti visuaalinen näköisversio käyttöliittymästä. “Rautalanka” on toiminnallisuuksien hahmottamista painottava raaka-kuvaus. “Käyttöpolku”-kuvaukset taas hahmottavat, miten vuorovaikutus käyttäjän ja systeemin välillä etenee. “Sivukartta” </a:t>
            </a:r>
            <a:endParaRPr sz="1300" b="1" i="0" u="none" strike="noStrike" cap="none">
              <a:solidFill>
                <a:srgbClr val="000000"/>
              </a:solidFill>
              <a:latin typeface="Arial"/>
              <a:ea typeface="Arial"/>
              <a:cs typeface="Arial"/>
              <a:sym typeface="Arial"/>
            </a:endParaRPr>
          </a:p>
        </p:txBody>
      </p:sp>
      <p:sp>
        <p:nvSpPr>
          <p:cNvPr id="1039" name="Google Shape;1039;gade6fc49ee_0_1374"/>
          <p:cNvSpPr txBox="1"/>
          <p:nvPr/>
        </p:nvSpPr>
        <p:spPr>
          <a:xfrm>
            <a:off x="8113229" y="1115613"/>
            <a:ext cx="3674400" cy="1786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fi-FI" sz="1300" b="1" i="0" u="none" strike="noStrike" cap="none">
                <a:solidFill>
                  <a:srgbClr val="000000"/>
                </a:solidFill>
                <a:latin typeface="Arial"/>
                <a:ea typeface="Arial"/>
                <a:cs typeface="Arial"/>
                <a:sym typeface="Arial"/>
              </a:rPr>
              <a:t>Suunnitteluajurit (design drivers)</a:t>
            </a:r>
            <a:br>
              <a:rPr lang="fi-FI" sz="1300" b="1" i="0" u="none" strike="noStrike" cap="none">
                <a:solidFill>
                  <a:srgbClr val="000000"/>
                </a:solidFill>
                <a:latin typeface="Arial"/>
                <a:ea typeface="Arial"/>
                <a:cs typeface="Arial"/>
                <a:sym typeface="Arial"/>
              </a:rPr>
            </a:br>
            <a:r>
              <a:rPr lang="fi-FI" sz="1300" b="0" i="0" u="none" strike="noStrike" cap="none">
                <a:solidFill>
                  <a:srgbClr val="000000"/>
                </a:solidFill>
                <a:latin typeface="Arial"/>
                <a:ea typeface="Arial"/>
                <a:cs typeface="Arial"/>
                <a:sym typeface="Arial"/>
              </a:rPr>
              <a:t>Kiteytys tavoitellusta asiakaskokemuksesta. Tarjoaa valinta- ja arviointiperusteet muotoilulle - muotoilutyössä kun on harvoin vain yhtä ainoaa, “oikeaa” ratkaisua. Perustuu asiakasymmärrykseen (mitä palvelulta odotetaan, mitä arvostetaan) sekä näkemykseen siitä, minkälaisesta ratkaisusta tulisi olla kyse (mitä painotuksia valintoja tehdään?)</a:t>
            </a:r>
            <a:endParaRPr sz="1300" b="1" i="0" u="none" strike="noStrike" cap="none">
              <a:solidFill>
                <a:srgbClr val="000000"/>
              </a:solidFill>
              <a:latin typeface="Arial"/>
              <a:ea typeface="Arial"/>
              <a:cs typeface="Arial"/>
              <a:sym typeface="Arial"/>
            </a:endParaRPr>
          </a:p>
        </p:txBody>
      </p:sp>
      <p:sp>
        <p:nvSpPr>
          <p:cNvPr id="1040" name="Google Shape;1040;gade6fc49ee_0_1374"/>
          <p:cNvSpPr txBox="1"/>
          <p:nvPr/>
        </p:nvSpPr>
        <p:spPr>
          <a:xfrm>
            <a:off x="8103110" y="3562157"/>
            <a:ext cx="3603900" cy="2536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fi-FI" sz="1300" b="1" i="0" u="none" strike="noStrike" cap="none">
                <a:solidFill>
                  <a:srgbClr val="000000"/>
                </a:solidFill>
                <a:latin typeface="Arial"/>
                <a:ea typeface="Arial"/>
                <a:cs typeface="Arial"/>
                <a:sym typeface="Arial"/>
              </a:rPr>
              <a:t>Validointi</a:t>
            </a:r>
            <a:br>
              <a:rPr lang="fi-FI" sz="1300" b="1" i="0" u="none" strike="noStrike" cap="none">
                <a:solidFill>
                  <a:srgbClr val="000000"/>
                </a:solidFill>
                <a:latin typeface="Arial"/>
                <a:ea typeface="Arial"/>
                <a:cs typeface="Arial"/>
                <a:sym typeface="Arial"/>
              </a:rPr>
            </a:br>
            <a:r>
              <a:rPr lang="fi-FI" sz="1300" b="0" i="0" u="none" strike="noStrike" cap="none">
                <a:solidFill>
                  <a:srgbClr val="000000"/>
                </a:solidFill>
                <a:latin typeface="Arial"/>
                <a:ea typeface="Arial"/>
                <a:cs typeface="Arial"/>
                <a:sym typeface="Arial"/>
              </a:rPr>
              <a:t>Määritelmien ja suunnitteluratkaisujen testaus loppukäyttäjien kanssa. </a:t>
            </a:r>
            <a:r>
              <a:rPr lang="fi-FI" sz="1300" b="0" i="0" u="none" strike="noStrike" cap="none">
                <a:solidFill>
                  <a:schemeClr val="dk1"/>
                </a:solidFill>
                <a:latin typeface="Arial"/>
                <a:ea typeface="Arial"/>
                <a:cs typeface="Arial"/>
                <a:sym typeface="Arial"/>
              </a:rPr>
              <a:t>Auttaa varmistamaan, kannattaako kaavaillun ehdotuksen kanssa edetä vai ei. </a:t>
            </a:r>
            <a:r>
              <a:rPr lang="fi-FI" sz="1300" b="0" i="0" u="none" strike="noStrike" cap="none">
                <a:solidFill>
                  <a:srgbClr val="000000"/>
                </a:solidFill>
                <a:latin typeface="Arial"/>
                <a:ea typeface="Arial"/>
                <a:cs typeface="Arial"/>
                <a:sym typeface="Arial"/>
              </a:rPr>
              <a:t>Lisää empatiaa loppukäyttäjiä kohtaan, mikä auttaa suunnittelijoita hyödyntämään intuitiotaan ja tekemään ratkaisuvalintoja. Validoinnin lopputuotoksena tulisi vähintäänkin olla tiivistelmä havainnoista ja oletetuista syistä taustalla; pidemmälle vietynä johtopäätökset (mihin suuntaan kehitystä suositellaan seuraavaksi vietävän).</a:t>
            </a:r>
            <a:endParaRPr sz="1300" b="1"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ga9ba11daf4_0_323"/>
          <p:cNvSpPr txBox="1">
            <a:spLocks noGrp="1"/>
          </p:cNvSpPr>
          <p:nvPr>
            <p:ph type="sldNum" idx="12"/>
          </p:nvPr>
        </p:nvSpPr>
        <p:spPr>
          <a:xfrm>
            <a:off x="10437813" y="6269038"/>
            <a:ext cx="1236600" cy="258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fi-FI"/>
              <a:t>26</a:t>
            </a:fld>
            <a:endParaRPr/>
          </a:p>
        </p:txBody>
      </p:sp>
      <p:sp>
        <p:nvSpPr>
          <p:cNvPr id="1047" name="Google Shape;1047;ga9ba11daf4_0_323"/>
          <p:cNvSpPr txBox="1">
            <a:spLocks noGrp="1"/>
          </p:cNvSpPr>
          <p:nvPr>
            <p:ph type="title"/>
          </p:nvPr>
        </p:nvSpPr>
        <p:spPr>
          <a:xfrm>
            <a:off x="457200" y="407988"/>
            <a:ext cx="11234700" cy="787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fi-FI"/>
              <a:t>Rajaukset</a:t>
            </a:r>
            <a:endParaRPr/>
          </a:p>
        </p:txBody>
      </p:sp>
      <p:sp>
        <p:nvSpPr>
          <p:cNvPr id="1048" name="Google Shape;1048;ga9ba11daf4_0_323"/>
          <p:cNvSpPr txBox="1">
            <a:spLocks noGrp="1"/>
          </p:cNvSpPr>
          <p:nvPr>
            <p:ph type="body" idx="4294967295"/>
          </p:nvPr>
        </p:nvSpPr>
        <p:spPr>
          <a:xfrm>
            <a:off x="505925" y="1498275"/>
            <a:ext cx="6997800" cy="4427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500"/>
              <a:buNone/>
            </a:pPr>
            <a:r>
              <a:rPr lang="fi-FI"/>
              <a:t>Toimeksiantoon EI kuulu mm:</a:t>
            </a:r>
            <a:endParaRPr/>
          </a:p>
          <a:p>
            <a:pPr marL="0" lvl="0" indent="0" algn="l" rtl="0">
              <a:lnSpc>
                <a:spcPct val="100000"/>
              </a:lnSpc>
              <a:spcBef>
                <a:spcPts val="0"/>
              </a:spcBef>
              <a:spcAft>
                <a:spcPts val="0"/>
              </a:spcAft>
              <a:buSzPts val="2500"/>
              <a:buNone/>
            </a:pPr>
            <a:endParaRPr/>
          </a:p>
          <a:p>
            <a:pPr marL="457200" lvl="0" indent="-387350" algn="l" rtl="0">
              <a:lnSpc>
                <a:spcPct val="100000"/>
              </a:lnSpc>
              <a:spcBef>
                <a:spcPts val="0"/>
              </a:spcBef>
              <a:spcAft>
                <a:spcPts val="0"/>
              </a:spcAft>
              <a:buSzPts val="2500"/>
              <a:buChar char="•"/>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ga327065982_0_7"/>
          <p:cNvSpPr txBox="1">
            <a:spLocks noGrp="1"/>
          </p:cNvSpPr>
          <p:nvPr>
            <p:ph type="sldNum" idx="12"/>
          </p:nvPr>
        </p:nvSpPr>
        <p:spPr>
          <a:xfrm>
            <a:off x="10437813" y="6269038"/>
            <a:ext cx="1236600" cy="258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fi-FI"/>
              <a:t>27</a:t>
            </a:fld>
            <a:endParaRPr/>
          </a:p>
        </p:txBody>
      </p:sp>
      <p:sp>
        <p:nvSpPr>
          <p:cNvPr id="1055" name="Google Shape;1055;ga327065982_0_7"/>
          <p:cNvSpPr txBox="1">
            <a:spLocks noGrp="1"/>
          </p:cNvSpPr>
          <p:nvPr>
            <p:ph type="title"/>
          </p:nvPr>
        </p:nvSpPr>
        <p:spPr>
          <a:xfrm>
            <a:off x="457200" y="407988"/>
            <a:ext cx="11234700" cy="787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fi-FI"/>
              <a:t>Budjetti</a:t>
            </a:r>
            <a:endParaRPr/>
          </a:p>
        </p:txBody>
      </p:sp>
      <p:sp>
        <p:nvSpPr>
          <p:cNvPr id="1056" name="Google Shape;1056;ga327065982_0_7"/>
          <p:cNvSpPr txBox="1">
            <a:spLocks noGrp="1"/>
          </p:cNvSpPr>
          <p:nvPr>
            <p:ph type="body" idx="4294967295"/>
          </p:nvPr>
        </p:nvSpPr>
        <p:spPr>
          <a:xfrm>
            <a:off x="457200" y="1332625"/>
            <a:ext cx="9377700" cy="4433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600"/>
              </a:spcAft>
              <a:buSzPts val="2400"/>
              <a:buChar char="•"/>
            </a:pPr>
            <a:r>
              <a:rPr lang="fi-FI" sz="2400"/>
              <a:t>...</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gade6fc49ee_0_1361"/>
          <p:cNvSpPr txBox="1">
            <a:spLocks noGrp="1"/>
          </p:cNvSpPr>
          <p:nvPr>
            <p:ph type="sldNum" idx="12"/>
          </p:nvPr>
        </p:nvSpPr>
        <p:spPr>
          <a:xfrm>
            <a:off x="10437813" y="6269038"/>
            <a:ext cx="1236600" cy="258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fi-FI"/>
              <a:t>28</a:t>
            </a:fld>
            <a:endParaRPr/>
          </a:p>
        </p:txBody>
      </p:sp>
      <p:sp>
        <p:nvSpPr>
          <p:cNvPr id="1063" name="Google Shape;1063;gade6fc49ee_0_1361"/>
          <p:cNvSpPr txBox="1">
            <a:spLocks noGrp="1"/>
          </p:cNvSpPr>
          <p:nvPr>
            <p:ph type="title"/>
          </p:nvPr>
        </p:nvSpPr>
        <p:spPr>
          <a:xfrm>
            <a:off x="457200" y="407988"/>
            <a:ext cx="11234700" cy="787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fi-FI"/>
              <a:t>Liitteet </a:t>
            </a:r>
            <a:endParaRPr/>
          </a:p>
        </p:txBody>
      </p:sp>
      <p:sp>
        <p:nvSpPr>
          <p:cNvPr id="1064" name="Google Shape;1064;gade6fc49ee_0_1361"/>
          <p:cNvSpPr/>
          <p:nvPr/>
        </p:nvSpPr>
        <p:spPr>
          <a:xfrm>
            <a:off x="8222850" y="0"/>
            <a:ext cx="3969000" cy="68580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gade6fc49ee_0_1361"/>
          <p:cNvSpPr txBox="1">
            <a:spLocks noGrp="1"/>
          </p:cNvSpPr>
          <p:nvPr>
            <p:ph type="body" idx="4294967295"/>
          </p:nvPr>
        </p:nvSpPr>
        <p:spPr>
          <a:xfrm>
            <a:off x="8537850" y="353250"/>
            <a:ext cx="3290100" cy="5975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500"/>
              <a:buNone/>
            </a:pPr>
            <a:r>
              <a:rPr lang="fi-FI" sz="1700" b="1">
                <a:solidFill>
                  <a:schemeClr val="dk2"/>
                </a:solidFill>
              </a:rPr>
              <a:t>Tutustuthan ohessa listattuihin ja/tai linkitettyihin dokumentteihin huolella!</a:t>
            </a:r>
            <a:endParaRPr sz="1700" b="1">
              <a:solidFill>
                <a:schemeClr val="dk2"/>
              </a:solidFill>
            </a:endParaRPr>
          </a:p>
          <a:p>
            <a:pPr marL="0" lvl="0" indent="0" algn="l" rtl="0">
              <a:lnSpc>
                <a:spcPct val="100000"/>
              </a:lnSpc>
              <a:spcBef>
                <a:spcPts val="400"/>
              </a:spcBef>
              <a:spcAft>
                <a:spcPts val="0"/>
              </a:spcAft>
              <a:buClr>
                <a:schemeClr val="dk1"/>
              </a:buClr>
              <a:buSzPts val="2500"/>
              <a:buFont typeface="Arial"/>
              <a:buNone/>
            </a:pPr>
            <a:r>
              <a:rPr lang="fi-FI" sz="1700">
                <a:solidFill>
                  <a:schemeClr val="dk2"/>
                </a:solidFill>
              </a:rPr>
              <a:t>Oheiset dokumentit auttavat hahmottamaan toimeksiantoa edeltäviä vaiheita sekä toimeksiannon muotoon vaikuttaneita valintoja. </a:t>
            </a:r>
            <a:endParaRPr sz="1700">
              <a:solidFill>
                <a:schemeClr val="dk2"/>
              </a:solidFill>
            </a:endParaRPr>
          </a:p>
          <a:p>
            <a:pPr marL="0" lvl="0" indent="0" algn="l" rtl="0">
              <a:lnSpc>
                <a:spcPct val="100000"/>
              </a:lnSpc>
              <a:spcBef>
                <a:spcPts val="400"/>
              </a:spcBef>
              <a:spcAft>
                <a:spcPts val="0"/>
              </a:spcAft>
              <a:buSzPts val="2500"/>
              <a:buNone/>
            </a:pPr>
            <a:r>
              <a:rPr lang="fi-FI" sz="1700">
                <a:solidFill>
                  <a:schemeClr val="dk2"/>
                </a:solidFill>
              </a:rPr>
              <a:t>Näin varmistamme, että olemassa olevaa ymmärrystä siirtyy ja pystytään hyödyntämään myös tässä toimeksiannossa.</a:t>
            </a:r>
            <a:endParaRPr sz="1700">
              <a:solidFill>
                <a:schemeClr val="dk2"/>
              </a:solidFill>
            </a:endParaRPr>
          </a:p>
          <a:p>
            <a:pPr marL="0" lvl="0" indent="0" algn="l" rtl="0">
              <a:lnSpc>
                <a:spcPct val="100000"/>
              </a:lnSpc>
              <a:spcBef>
                <a:spcPts val="400"/>
              </a:spcBef>
              <a:spcAft>
                <a:spcPts val="0"/>
              </a:spcAft>
              <a:buSzPts val="2500"/>
              <a:buNone/>
            </a:pPr>
            <a:endParaRPr sz="1700" b="1">
              <a:solidFill>
                <a:schemeClr val="dk2"/>
              </a:solidFill>
            </a:endParaRPr>
          </a:p>
          <a:p>
            <a:pPr marL="0" lvl="0" indent="0" algn="l" rtl="0">
              <a:lnSpc>
                <a:spcPct val="100000"/>
              </a:lnSpc>
              <a:spcBef>
                <a:spcPts val="400"/>
              </a:spcBef>
              <a:spcAft>
                <a:spcPts val="0"/>
              </a:spcAft>
              <a:buSzPts val="2500"/>
              <a:buNone/>
            </a:pPr>
            <a:r>
              <a:rPr lang="fi-FI" sz="1700" b="1">
                <a:solidFill>
                  <a:schemeClr val="dk2"/>
                </a:solidFill>
              </a:rPr>
              <a:t>Muistathan myös nämä</a:t>
            </a:r>
            <a:endParaRPr sz="1700">
              <a:solidFill>
                <a:schemeClr val="dk2"/>
              </a:solidFill>
            </a:endParaRPr>
          </a:p>
          <a:p>
            <a:pPr marL="0" lvl="0" indent="0" algn="l" rtl="0">
              <a:lnSpc>
                <a:spcPct val="100000"/>
              </a:lnSpc>
              <a:spcBef>
                <a:spcPts val="400"/>
              </a:spcBef>
              <a:spcAft>
                <a:spcPts val="400"/>
              </a:spcAft>
              <a:buSzPts val="2500"/>
              <a:buNone/>
            </a:pPr>
            <a:r>
              <a:rPr lang="fi-FI" sz="1700">
                <a:solidFill>
                  <a:schemeClr val="dk2"/>
                </a:solidFill>
              </a:rPr>
              <a:t>Löydät verrattain kattavan koosteen kaupungin digikehityksen ohjeistuksiin ja oppaisiin osoitteesta </a:t>
            </a:r>
            <a:r>
              <a:rPr lang="fi-FI" sz="1700" u="sng">
                <a:solidFill>
                  <a:schemeClr val="hlink"/>
                </a:solidFill>
                <a:hlinkClick r:id="rId3"/>
              </a:rPr>
              <a:t>digi.hel.fi &gt; Digitalisaation oppaat</a:t>
            </a:r>
            <a:endParaRPr sz="1700">
              <a:solidFill>
                <a:schemeClr val="dk2"/>
              </a:solidFill>
            </a:endParaRPr>
          </a:p>
        </p:txBody>
      </p:sp>
      <p:sp>
        <p:nvSpPr>
          <p:cNvPr id="1066" name="Google Shape;1066;gade6fc49ee_0_1361"/>
          <p:cNvSpPr txBox="1">
            <a:spLocks noGrp="1"/>
          </p:cNvSpPr>
          <p:nvPr>
            <p:ph type="body" idx="4294967295"/>
          </p:nvPr>
        </p:nvSpPr>
        <p:spPr>
          <a:xfrm>
            <a:off x="457200" y="1332625"/>
            <a:ext cx="7550100" cy="4433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600"/>
              </a:spcAft>
              <a:buSzPts val="2400"/>
              <a:buChar char="•"/>
            </a:pPr>
            <a:r>
              <a:rPr lang="fi-FI" sz="2400"/>
              <a:t>...</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Google Shape;1072;ga9ba11daf4_0_301"/>
          <p:cNvSpPr txBox="1">
            <a:spLocks noGrp="1"/>
          </p:cNvSpPr>
          <p:nvPr>
            <p:ph type="body" idx="1"/>
          </p:nvPr>
        </p:nvSpPr>
        <p:spPr>
          <a:xfrm>
            <a:off x="447475" y="804676"/>
            <a:ext cx="10709400" cy="604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500"/>
              <a:buNone/>
            </a:pPr>
            <a:r>
              <a:rPr lang="fi-FI" sz="3100"/>
              <a:t>Kysyttävää? Otathan yhteyttä!</a:t>
            </a:r>
            <a:endParaRPr sz="3100"/>
          </a:p>
          <a:p>
            <a:pPr marL="0" lvl="0" indent="0" algn="l" rtl="0">
              <a:lnSpc>
                <a:spcPct val="100000"/>
              </a:lnSpc>
              <a:spcBef>
                <a:spcPts val="0"/>
              </a:spcBef>
              <a:spcAft>
                <a:spcPts val="0"/>
              </a:spcAft>
              <a:buSzPts val="2500"/>
              <a:buNone/>
            </a:pPr>
            <a:endParaRPr/>
          </a:p>
          <a:p>
            <a:pPr marL="0" lvl="0" indent="0" algn="l" rtl="0">
              <a:lnSpc>
                <a:spcPct val="100000"/>
              </a:lnSpc>
              <a:spcBef>
                <a:spcPts val="0"/>
              </a:spcBef>
              <a:spcAft>
                <a:spcPts val="0"/>
              </a:spcAft>
              <a:buSzPts val="2500"/>
              <a:buNone/>
            </a:pPr>
            <a:endParaRPr/>
          </a:p>
        </p:txBody>
      </p:sp>
      <p:sp>
        <p:nvSpPr>
          <p:cNvPr id="1073" name="Google Shape;1073;ga9ba11daf4_0_301"/>
          <p:cNvSpPr txBox="1">
            <a:spLocks noGrp="1"/>
          </p:cNvSpPr>
          <p:nvPr>
            <p:ph type="body" idx="1"/>
          </p:nvPr>
        </p:nvSpPr>
        <p:spPr>
          <a:xfrm>
            <a:off x="447475" y="1770872"/>
            <a:ext cx="10709400" cy="1999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500"/>
              <a:buNone/>
            </a:pPr>
            <a:r>
              <a:rPr lang="fi-FI"/>
              <a:t>Etunimi Sukunimi</a:t>
            </a:r>
            <a:endParaRPr/>
          </a:p>
          <a:p>
            <a:pPr marL="0" lvl="0" indent="0" algn="l" rtl="0">
              <a:lnSpc>
                <a:spcPct val="100000"/>
              </a:lnSpc>
              <a:spcBef>
                <a:spcPts val="0"/>
              </a:spcBef>
              <a:spcAft>
                <a:spcPts val="0"/>
              </a:spcAft>
              <a:buSzPts val="2500"/>
              <a:buNone/>
            </a:pPr>
            <a:r>
              <a:rPr lang="fi-FI" u="sng">
                <a:solidFill>
                  <a:srgbClr val="FFFFFF"/>
                </a:solidFill>
                <a:hlinkClick r:id="rId3">
                  <a:extLst>
                    <a:ext uri="{A12FA001-AC4F-418D-AE19-62706E023703}">
                      <ahyp:hlinkClr xmlns:ahyp="http://schemas.microsoft.com/office/drawing/2018/hyperlinkcolor" val="tx"/>
                    </a:ext>
                  </a:extLst>
                </a:hlinkClick>
              </a:rPr>
              <a:t>etunimi.sukunimi@hel.fi</a:t>
            </a:r>
            <a:endParaRPr>
              <a:solidFill>
                <a:srgbClr val="FFFFFF"/>
              </a:solidFill>
            </a:endParaRPr>
          </a:p>
          <a:p>
            <a:pPr marL="0" lvl="0" indent="0" algn="l" rtl="0">
              <a:lnSpc>
                <a:spcPct val="100000"/>
              </a:lnSpc>
              <a:spcBef>
                <a:spcPts val="0"/>
              </a:spcBef>
              <a:spcAft>
                <a:spcPts val="0"/>
              </a:spcAft>
              <a:buSzPts val="2500"/>
              <a:buNone/>
            </a:pPr>
            <a:r>
              <a:rPr lang="fi-FI"/>
              <a:t>+358 00 000 0000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Shape 733"/>
        <p:cNvGrpSpPr/>
        <p:nvPr/>
      </p:nvGrpSpPr>
      <p:grpSpPr>
        <a:xfrm>
          <a:off x="0" y="0"/>
          <a:ext cx="0" cy="0"/>
          <a:chOff x="0" y="0"/>
          <a:chExt cx="0" cy="0"/>
        </a:xfrm>
      </p:grpSpPr>
      <p:sp>
        <p:nvSpPr>
          <p:cNvPr id="734" name="Google Shape;734;gada150abb0_0_66"/>
          <p:cNvSpPr/>
          <p:nvPr/>
        </p:nvSpPr>
        <p:spPr>
          <a:xfrm>
            <a:off x="3048000" y="9911081"/>
            <a:ext cx="60960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fi-FI" sz="1800" b="0" i="0" u="none" strike="noStrike" cap="none">
                <a:solidFill>
                  <a:schemeClr val="dk1"/>
                </a:solidFill>
                <a:latin typeface="Arial"/>
                <a:ea typeface="Arial"/>
                <a:cs typeface="Arial"/>
                <a:sym typeface="Arial"/>
              </a:rPr>
              <a:t>Näin myös niissä tapauksissa, joissa lopputuotoksiin kuuluu muotoilubriiffien luomin</a:t>
            </a:r>
            <a:endParaRPr sz="1400" b="0" i="0" u="none" strike="noStrike" cap="none">
              <a:solidFill>
                <a:srgbClr val="000000"/>
              </a:solidFill>
              <a:latin typeface="Arial"/>
              <a:ea typeface="Arial"/>
              <a:cs typeface="Arial"/>
              <a:sym typeface="Arial"/>
            </a:endParaRPr>
          </a:p>
        </p:txBody>
      </p:sp>
      <p:sp>
        <p:nvSpPr>
          <p:cNvPr id="735" name="Google Shape;735;gada150abb0_0_66"/>
          <p:cNvSpPr txBox="1">
            <a:spLocks noGrp="1"/>
          </p:cNvSpPr>
          <p:nvPr>
            <p:ph type="title"/>
          </p:nvPr>
        </p:nvSpPr>
        <p:spPr>
          <a:xfrm>
            <a:off x="457200" y="407988"/>
            <a:ext cx="11734800" cy="787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fi-FI" b="0">
                <a:solidFill>
                  <a:srgbClr val="000000"/>
                </a:solidFill>
              </a:rPr>
              <a:t>1/4 Mikä on muotoilubriiffi?</a:t>
            </a:r>
            <a:endParaRPr b="0">
              <a:solidFill>
                <a:srgbClr val="000000"/>
              </a:solidFill>
            </a:endParaRPr>
          </a:p>
        </p:txBody>
      </p:sp>
      <p:sp>
        <p:nvSpPr>
          <p:cNvPr id="736" name="Google Shape;736;gada150abb0_0_66"/>
          <p:cNvSpPr txBox="1"/>
          <p:nvPr/>
        </p:nvSpPr>
        <p:spPr>
          <a:xfrm>
            <a:off x="457200" y="1726025"/>
            <a:ext cx="5191800" cy="3869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200"/>
              <a:buFont typeface="Arial"/>
              <a:buNone/>
            </a:pPr>
            <a:r>
              <a:rPr lang="fi-FI" sz="2200" b="1" i="0" u="none" strike="noStrike" cap="none">
                <a:solidFill>
                  <a:srgbClr val="000000"/>
                </a:solidFill>
                <a:latin typeface="Arial"/>
                <a:ea typeface="Arial"/>
                <a:cs typeface="Arial"/>
                <a:sym typeface="Arial"/>
              </a:rPr>
              <a:t>Muotoilubriiffi</a:t>
            </a:r>
            <a:r>
              <a:rPr lang="fi-FI" sz="2200" b="1"/>
              <a:t> (</a:t>
            </a:r>
            <a:r>
              <a:rPr lang="fi-FI" sz="2200" b="1" i="0" u="none" strike="noStrike" cap="none">
                <a:solidFill>
                  <a:srgbClr val="000000"/>
                </a:solidFill>
                <a:latin typeface="Arial"/>
                <a:ea typeface="Arial"/>
                <a:cs typeface="Arial"/>
                <a:sym typeface="Arial"/>
              </a:rPr>
              <a:t>eli toimeksiannon sisällön kuvaus</a:t>
            </a:r>
            <a:r>
              <a:rPr lang="fi-FI" sz="2200"/>
              <a:t>)</a:t>
            </a:r>
            <a:r>
              <a:rPr lang="fi-FI" sz="2200" b="0" i="0" u="none" strike="noStrike" cap="none">
                <a:solidFill>
                  <a:srgbClr val="000000"/>
                </a:solidFill>
                <a:latin typeface="Arial"/>
                <a:ea typeface="Arial"/>
                <a:cs typeface="Arial"/>
                <a:sym typeface="Arial"/>
              </a:rPr>
              <a:t> on olennainen osa työn aloitusta ja ohjausta</a:t>
            </a:r>
            <a:r>
              <a:rPr lang="fi-FI" sz="2200"/>
              <a:t>, sillä se:</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endParaRPr sz="2200" b="0" i="0" u="none" strike="noStrike" cap="none">
              <a:solidFill>
                <a:srgbClr val="000000"/>
              </a:solidFill>
              <a:latin typeface="Arial"/>
              <a:ea typeface="Arial"/>
              <a:cs typeface="Arial"/>
              <a:sym typeface="Arial"/>
            </a:endParaRPr>
          </a:p>
          <a:p>
            <a:pPr marL="457200" marR="0" lvl="0" indent="-368300" algn="l" rtl="0">
              <a:lnSpc>
                <a:spcPct val="100000"/>
              </a:lnSpc>
              <a:spcBef>
                <a:spcPts val="400"/>
              </a:spcBef>
              <a:spcAft>
                <a:spcPts val="0"/>
              </a:spcAft>
              <a:buClr>
                <a:srgbClr val="000000"/>
              </a:buClr>
              <a:buSzPts val="2200"/>
              <a:buFont typeface="Arial"/>
              <a:buChar char="●"/>
            </a:pPr>
            <a:r>
              <a:rPr lang="fi-FI" sz="2200" b="1" i="0" u="none" strike="noStrike" cap="none">
                <a:solidFill>
                  <a:srgbClr val="000000"/>
                </a:solidFill>
              </a:rPr>
              <a:t>Koostaa keskeisimmät taustatiedot </a:t>
            </a:r>
            <a:r>
              <a:rPr lang="fi-FI" sz="2200" i="0" u="none" strike="noStrike" cap="none">
                <a:solidFill>
                  <a:srgbClr val="000000"/>
                </a:solidFill>
              </a:rPr>
              <a:t>työt</a:t>
            </a:r>
            <a:r>
              <a:rPr lang="fi-FI" sz="2200"/>
              <a:t>ä</a:t>
            </a:r>
            <a:r>
              <a:rPr lang="fi-FI" sz="2200" b="1"/>
              <a:t> </a:t>
            </a:r>
            <a:r>
              <a:rPr lang="fi-FI" sz="2200" b="0" i="0" u="none" strike="noStrike" cap="none">
                <a:solidFill>
                  <a:srgbClr val="000000"/>
                </a:solidFill>
                <a:latin typeface="Arial"/>
                <a:ea typeface="Arial"/>
                <a:cs typeface="Arial"/>
                <a:sym typeface="Arial"/>
              </a:rPr>
              <a:t>aloittavien</a:t>
            </a:r>
            <a:r>
              <a:rPr lang="fi-FI" sz="2200"/>
              <a:t> / tarkempaa työsuunnitelmaa laativien </a:t>
            </a:r>
            <a:r>
              <a:rPr lang="fi-FI" sz="2200" b="0" i="0" u="none" strike="noStrike" cap="none">
                <a:solidFill>
                  <a:srgbClr val="000000"/>
                </a:solidFill>
                <a:latin typeface="Arial"/>
                <a:ea typeface="Arial"/>
                <a:cs typeface="Arial"/>
                <a:sym typeface="Arial"/>
              </a:rPr>
              <a:t>tekijöiden perehdyttämiseksi aiheeseen</a:t>
            </a:r>
            <a:endParaRPr sz="2200" b="0" i="0" u="none" strike="noStrike" cap="none">
              <a:solidFill>
                <a:srgbClr val="000000"/>
              </a:solidFill>
              <a:latin typeface="Arial"/>
              <a:ea typeface="Arial"/>
              <a:cs typeface="Arial"/>
              <a:sym typeface="Arial"/>
            </a:endParaRPr>
          </a:p>
          <a:p>
            <a:pPr marL="457200" lvl="0" indent="-368300" algn="l" rtl="0">
              <a:spcBef>
                <a:spcPts val="400"/>
              </a:spcBef>
              <a:spcAft>
                <a:spcPts val="0"/>
              </a:spcAft>
              <a:buClr>
                <a:schemeClr val="dk1"/>
              </a:buClr>
              <a:buSzPts val="2200"/>
              <a:buChar char="●"/>
            </a:pPr>
            <a:r>
              <a:rPr lang="fi-FI" sz="2200" b="1">
                <a:solidFill>
                  <a:schemeClr val="dk1"/>
                </a:solidFill>
              </a:rPr>
              <a:t>Kiteyttää alustavasti yhteisen kehityshaasteen ja -tavoitteet</a:t>
            </a:r>
            <a:r>
              <a:rPr lang="fi-FI" sz="2200">
                <a:solidFill>
                  <a:schemeClr val="dk1"/>
                </a:solidFill>
              </a:rPr>
              <a:t>, jotta näistä voidaan keskustella ja edistää osana toimeksiantoa</a:t>
            </a:r>
            <a:endParaRPr sz="2200"/>
          </a:p>
        </p:txBody>
      </p:sp>
      <p:sp>
        <p:nvSpPr>
          <p:cNvPr id="737" name="Google Shape;737;gada150abb0_0_66"/>
          <p:cNvSpPr txBox="1"/>
          <p:nvPr/>
        </p:nvSpPr>
        <p:spPr>
          <a:xfrm>
            <a:off x="6440950" y="1726025"/>
            <a:ext cx="5191800" cy="4038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200"/>
              <a:buFont typeface="Arial"/>
              <a:buNone/>
            </a:pPr>
            <a:r>
              <a:rPr lang="fi-FI" sz="1700"/>
              <a:t>Käsissäsi oleva työpohja soveltuu erityisen hyvin perusteellisen muotoilubriiffin luomiseen. Tätä tarvitaan sitä todennäköisemmin, mitä isompi budjetti on kyseessä, tai mitä suurempi vaikutus nyt tehtävällä työllä on myöhempiin työvaiheisiin.</a:t>
            </a:r>
            <a:endParaRPr sz="1700"/>
          </a:p>
          <a:p>
            <a:pPr marL="0" lvl="0" indent="0" algn="l" rtl="0">
              <a:spcBef>
                <a:spcPts val="800"/>
              </a:spcBef>
              <a:spcAft>
                <a:spcPts val="0"/>
              </a:spcAft>
              <a:buClr>
                <a:schemeClr val="dk1"/>
              </a:buClr>
              <a:buSzPts val="2200"/>
              <a:buFont typeface="Arial"/>
              <a:buNone/>
            </a:pPr>
            <a:r>
              <a:rPr lang="fi-FI" sz="1700">
                <a:solidFill>
                  <a:schemeClr val="dk1"/>
                </a:solidFill>
              </a:rPr>
              <a:t>Toimeksiannon kuvauksesta vastaa lopulta aina Helsingin kaupunki, vaikka määritelmiä olisi työstetty yhdessä muotoilukumppanien tahojen kanssa (esim. jos tutkimusvetoisen toimeksiannon lopputuotokseksi on sovittu konseptityöstöön tähtäävän muotoilubriiffin luominen).</a:t>
            </a:r>
            <a:endParaRPr sz="1700"/>
          </a:p>
          <a:p>
            <a:pPr marL="0" marR="0" lvl="0" indent="0" algn="l" rtl="0">
              <a:lnSpc>
                <a:spcPct val="100000"/>
              </a:lnSpc>
              <a:spcBef>
                <a:spcPts val="800"/>
              </a:spcBef>
              <a:spcAft>
                <a:spcPts val="800"/>
              </a:spcAft>
              <a:buClr>
                <a:schemeClr val="dk1"/>
              </a:buClr>
              <a:buSzPts val="2200"/>
              <a:buFont typeface="Arial"/>
              <a:buNone/>
            </a:pPr>
            <a:r>
              <a:rPr lang="fi-FI" sz="1700"/>
              <a:t>Muotoilubriiffissä ei oteta kantaa tarkempaan työsuunnitelmaan, vaan annetaan eväät sen luomiseen. Ehdotus tarkemmasta käytännön lähestymisestä pyydetään tyypillisesti työtä edistävältä taholta. </a:t>
            </a:r>
            <a:endParaRPr sz="1700"/>
          </a:p>
        </p:txBody>
      </p:sp>
      <p:sp>
        <p:nvSpPr>
          <p:cNvPr id="738" name="Google Shape;738;gada150abb0_0_66"/>
          <p:cNvSpPr txBox="1">
            <a:spLocks noGrp="1"/>
          </p:cNvSpPr>
          <p:nvPr>
            <p:ph type="dt" idx="10"/>
          </p:nvPr>
        </p:nvSpPr>
        <p:spPr>
          <a:xfrm>
            <a:off x="1663700" y="6269050"/>
            <a:ext cx="5870400" cy="258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1"/>
              </a:buClr>
              <a:buSzPts val="1300"/>
              <a:buFont typeface="Arial"/>
              <a:buNone/>
            </a:pPr>
            <a:r>
              <a:rPr lang="fi-FI">
                <a:solidFill>
                  <a:srgbClr val="000000"/>
                </a:solidFill>
              </a:rPr>
              <a:t>Intro työpohjan käyttäjälle </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Shape 742"/>
        <p:cNvGrpSpPr/>
        <p:nvPr/>
      </p:nvGrpSpPr>
      <p:grpSpPr>
        <a:xfrm>
          <a:off x="0" y="0"/>
          <a:ext cx="0" cy="0"/>
          <a:chOff x="0" y="0"/>
          <a:chExt cx="0" cy="0"/>
        </a:xfrm>
      </p:grpSpPr>
      <p:sp>
        <p:nvSpPr>
          <p:cNvPr id="743" name="Google Shape;743;gb528f82e26_0_22"/>
          <p:cNvSpPr/>
          <p:nvPr/>
        </p:nvSpPr>
        <p:spPr>
          <a:xfrm>
            <a:off x="3048000" y="9911081"/>
            <a:ext cx="60960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fi-FI" sz="1800" b="0" i="0" u="none" strike="noStrike" cap="none">
                <a:solidFill>
                  <a:schemeClr val="dk1"/>
                </a:solidFill>
                <a:latin typeface="Arial"/>
                <a:ea typeface="Arial"/>
                <a:cs typeface="Arial"/>
                <a:sym typeface="Arial"/>
              </a:rPr>
              <a:t>Näin myös niissä tapauksissa, joissa lopputuotoksiin kuuluu muotoilubriiffien luomin</a:t>
            </a:r>
            <a:endParaRPr sz="1400" b="0" i="0" u="none" strike="noStrike" cap="none">
              <a:solidFill>
                <a:srgbClr val="000000"/>
              </a:solidFill>
              <a:latin typeface="Arial"/>
              <a:ea typeface="Arial"/>
              <a:cs typeface="Arial"/>
              <a:sym typeface="Arial"/>
            </a:endParaRPr>
          </a:p>
        </p:txBody>
      </p:sp>
      <p:sp>
        <p:nvSpPr>
          <p:cNvPr id="744" name="Google Shape;744;gb528f82e26_0_22"/>
          <p:cNvSpPr txBox="1">
            <a:spLocks noGrp="1"/>
          </p:cNvSpPr>
          <p:nvPr>
            <p:ph type="dt" idx="10"/>
          </p:nvPr>
        </p:nvSpPr>
        <p:spPr>
          <a:xfrm>
            <a:off x="1663700" y="6269050"/>
            <a:ext cx="5870400" cy="258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1"/>
              </a:buClr>
              <a:buSzPts val="1300"/>
              <a:buFont typeface="Arial"/>
              <a:buNone/>
            </a:pPr>
            <a:r>
              <a:rPr lang="fi-FI">
                <a:solidFill>
                  <a:srgbClr val="000000"/>
                </a:solidFill>
              </a:rPr>
              <a:t>Intro työpohjan käyttäjälle </a:t>
            </a:r>
            <a:endParaRPr>
              <a:solidFill>
                <a:srgbClr val="000000"/>
              </a:solidFill>
            </a:endParaRPr>
          </a:p>
        </p:txBody>
      </p:sp>
      <p:sp>
        <p:nvSpPr>
          <p:cNvPr id="745" name="Google Shape;745;gb528f82e26_0_22"/>
          <p:cNvSpPr txBox="1">
            <a:spLocks noGrp="1"/>
          </p:cNvSpPr>
          <p:nvPr>
            <p:ph type="title"/>
          </p:nvPr>
        </p:nvSpPr>
        <p:spPr>
          <a:xfrm>
            <a:off x="457200" y="407988"/>
            <a:ext cx="11734800" cy="787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fi-FI" b="0">
                <a:solidFill>
                  <a:srgbClr val="000000"/>
                </a:solidFill>
              </a:rPr>
              <a:t>2/4 Miten briiffi rakentuu? </a:t>
            </a:r>
            <a:endParaRPr b="0">
              <a:solidFill>
                <a:srgbClr val="000000"/>
              </a:solidFill>
            </a:endParaRPr>
          </a:p>
        </p:txBody>
      </p:sp>
      <p:sp>
        <p:nvSpPr>
          <p:cNvPr id="746" name="Google Shape;746;gb528f82e26_0_22"/>
          <p:cNvSpPr txBox="1"/>
          <p:nvPr/>
        </p:nvSpPr>
        <p:spPr>
          <a:xfrm>
            <a:off x="14385550" y="3200400"/>
            <a:ext cx="3000000" cy="30000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Char char="●"/>
            </a:pPr>
            <a:r>
              <a:rPr lang="fi-FI" sz="1700">
                <a:solidFill>
                  <a:schemeClr val="dk1"/>
                </a:solidFill>
              </a:rPr>
              <a:t>Katso työpohja läpi, jotta näet, mitä osioita siitä löytyy. </a:t>
            </a:r>
            <a:br>
              <a:rPr lang="fi-FI" sz="1700">
                <a:solidFill>
                  <a:schemeClr val="dk1"/>
                </a:solidFill>
              </a:rPr>
            </a:br>
            <a:r>
              <a:rPr lang="fi-FI" sz="1700">
                <a:solidFill>
                  <a:schemeClr val="dk1"/>
                </a:solidFill>
              </a:rPr>
              <a:t>Kirjaa ensimmäiset ajatukset ylös.</a:t>
            </a:r>
            <a:endParaRPr sz="1700">
              <a:solidFill>
                <a:schemeClr val="dk1"/>
              </a:solidFill>
            </a:endParaRPr>
          </a:p>
          <a:p>
            <a:pPr marL="457200" lvl="0" indent="-336550" algn="l" rtl="0">
              <a:spcBef>
                <a:spcPts val="1200"/>
              </a:spcBef>
              <a:spcAft>
                <a:spcPts val="0"/>
              </a:spcAft>
              <a:buClr>
                <a:schemeClr val="dk1"/>
              </a:buClr>
              <a:buSzPts val="1700"/>
              <a:buChar char="●"/>
            </a:pPr>
            <a:r>
              <a:rPr lang="fi-FI" sz="1700">
                <a:solidFill>
                  <a:schemeClr val="dk1"/>
                </a:solidFill>
              </a:rPr>
              <a:t>Voi olla, ettei vastausta kaikkiin pyydettyihin kohtiin löydy suoraan. Työstä tällöin ajatuksia mm. eri asiantuntijoita hyödyntäen eteenpäin!</a:t>
            </a:r>
            <a:endParaRPr sz="1700"/>
          </a:p>
        </p:txBody>
      </p:sp>
      <p:sp>
        <p:nvSpPr>
          <p:cNvPr id="747" name="Google Shape;747;gb528f82e26_0_22"/>
          <p:cNvSpPr txBox="1"/>
          <p:nvPr/>
        </p:nvSpPr>
        <p:spPr>
          <a:xfrm>
            <a:off x="4399313" y="3701938"/>
            <a:ext cx="3624900" cy="1750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None/>
            </a:pPr>
            <a:r>
              <a:rPr lang="fi-FI" sz="1700" b="1">
                <a:solidFill>
                  <a:schemeClr val="dk1"/>
                </a:solidFill>
              </a:rPr>
              <a:t>Kurkkaa puhujan muistiinpanoihin!</a:t>
            </a:r>
            <a:endParaRPr sz="1700" b="1">
              <a:solidFill>
                <a:schemeClr val="dk1"/>
              </a:solidFill>
            </a:endParaRPr>
          </a:p>
          <a:p>
            <a:pPr marL="0" lvl="0" indent="0" algn="l" rtl="0">
              <a:spcBef>
                <a:spcPts val="1200"/>
              </a:spcBef>
              <a:spcAft>
                <a:spcPts val="0"/>
              </a:spcAft>
              <a:buNone/>
            </a:pPr>
            <a:r>
              <a:rPr lang="fi-FI" sz="1600">
                <a:solidFill>
                  <a:schemeClr val="dk1"/>
                </a:solidFill>
              </a:rPr>
              <a:t>Kokosimme muistiinpanoihin vinkkejä, joista toivottavasti hyödyt muotoilubriiffin sisältöä työstäessäsi</a:t>
            </a:r>
            <a:endParaRPr sz="1600">
              <a:solidFill>
                <a:schemeClr val="dk1"/>
              </a:solidFill>
            </a:endParaRPr>
          </a:p>
        </p:txBody>
      </p:sp>
      <p:pic>
        <p:nvPicPr>
          <p:cNvPr id="748" name="Google Shape;748;gb528f82e26_0_22"/>
          <p:cNvPicPr preferRelativeResize="0"/>
          <p:nvPr/>
        </p:nvPicPr>
        <p:blipFill>
          <a:blip r:embed="rId3">
            <a:alphaModFix/>
          </a:blip>
          <a:stretch>
            <a:fillRect/>
          </a:stretch>
        </p:blipFill>
        <p:spPr>
          <a:xfrm>
            <a:off x="8314200" y="1745448"/>
            <a:ext cx="2772900" cy="1635275"/>
          </a:xfrm>
          <a:prstGeom prst="rect">
            <a:avLst/>
          </a:prstGeom>
          <a:noFill/>
          <a:ln>
            <a:noFill/>
          </a:ln>
        </p:spPr>
      </p:pic>
      <p:pic>
        <p:nvPicPr>
          <p:cNvPr id="749" name="Google Shape;749;gb528f82e26_0_22"/>
          <p:cNvPicPr preferRelativeResize="0"/>
          <p:nvPr/>
        </p:nvPicPr>
        <p:blipFill rotWithShape="1">
          <a:blip r:embed="rId4">
            <a:alphaModFix/>
          </a:blip>
          <a:srcRect b="36600"/>
          <a:stretch/>
        </p:blipFill>
        <p:spPr>
          <a:xfrm>
            <a:off x="4729000" y="1522326"/>
            <a:ext cx="2371901" cy="2081512"/>
          </a:xfrm>
          <a:prstGeom prst="rect">
            <a:avLst/>
          </a:prstGeom>
          <a:noFill/>
          <a:ln>
            <a:noFill/>
          </a:ln>
        </p:spPr>
      </p:pic>
      <p:sp>
        <p:nvSpPr>
          <p:cNvPr id="750" name="Google Shape;750;gb528f82e26_0_22"/>
          <p:cNvSpPr txBox="1"/>
          <p:nvPr/>
        </p:nvSpPr>
        <p:spPr>
          <a:xfrm>
            <a:off x="8314200" y="3701938"/>
            <a:ext cx="3624900" cy="1750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None/>
            </a:pPr>
            <a:r>
              <a:rPr lang="fi-FI" sz="1700" b="1">
                <a:solidFill>
                  <a:schemeClr val="dk1"/>
                </a:solidFill>
              </a:rPr>
              <a:t>Muista poistaa piilotetut kalvot muotoilubriiffiä viimeistellessäsi.</a:t>
            </a:r>
            <a:endParaRPr sz="1700" b="1">
              <a:solidFill>
                <a:schemeClr val="dk1"/>
              </a:solidFill>
            </a:endParaRPr>
          </a:p>
          <a:p>
            <a:pPr marL="0" lvl="0" indent="0" algn="l" rtl="0">
              <a:spcBef>
                <a:spcPts val="1200"/>
              </a:spcBef>
              <a:spcAft>
                <a:spcPts val="0"/>
              </a:spcAft>
              <a:buNone/>
            </a:pPr>
            <a:r>
              <a:rPr lang="fi-FI" sz="1600">
                <a:solidFill>
                  <a:schemeClr val="dk1"/>
                </a:solidFill>
              </a:rPr>
              <a:t>Piilotetut kalvot toimivat tukimateriaalina sinulle, kun luot muotoilubriiffiä.</a:t>
            </a:r>
            <a:endParaRPr sz="1600">
              <a:solidFill>
                <a:schemeClr val="dk1"/>
              </a:solidFill>
            </a:endParaRPr>
          </a:p>
        </p:txBody>
      </p:sp>
      <p:sp>
        <p:nvSpPr>
          <p:cNvPr id="751" name="Google Shape;751;gb528f82e26_0_22"/>
          <p:cNvSpPr txBox="1"/>
          <p:nvPr/>
        </p:nvSpPr>
        <p:spPr>
          <a:xfrm>
            <a:off x="484450" y="3701938"/>
            <a:ext cx="3624900" cy="1750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None/>
            </a:pPr>
            <a:r>
              <a:rPr lang="fi-FI" sz="1700" b="1">
                <a:solidFill>
                  <a:schemeClr val="dk1"/>
                </a:solidFill>
              </a:rPr>
              <a:t>Silmäile esitys läpi, jotta näet, mitä kattavaan muotoilubriiffiin tyypillisesti sisältyy.</a:t>
            </a:r>
            <a:endParaRPr sz="1700" b="1">
              <a:solidFill>
                <a:schemeClr val="dk1"/>
              </a:solidFill>
            </a:endParaRPr>
          </a:p>
          <a:p>
            <a:pPr marL="0" lvl="0" indent="0" algn="l" rtl="0">
              <a:spcBef>
                <a:spcPts val="1200"/>
              </a:spcBef>
              <a:spcAft>
                <a:spcPts val="0"/>
              </a:spcAft>
              <a:buNone/>
            </a:pPr>
            <a:r>
              <a:rPr lang="fi-FI" sz="1600">
                <a:solidFill>
                  <a:schemeClr val="dk1"/>
                </a:solidFill>
              </a:rPr>
              <a:t>Briiffin työstäminen vaatii oman aikansa osana hyvää valmistelua. Muista, että voit tehdä tätä yhdessä muiden asiantuntijoiden kanssa!</a:t>
            </a:r>
            <a:endParaRPr sz="1600">
              <a:solidFill>
                <a:schemeClr val="dk1"/>
              </a:solidFill>
            </a:endParaRPr>
          </a:p>
        </p:txBody>
      </p:sp>
      <p:grpSp>
        <p:nvGrpSpPr>
          <p:cNvPr id="752" name="Google Shape;752;gb528f82e26_0_22"/>
          <p:cNvGrpSpPr/>
          <p:nvPr/>
        </p:nvGrpSpPr>
        <p:grpSpPr>
          <a:xfrm>
            <a:off x="484450" y="1590513"/>
            <a:ext cx="3361250" cy="2063200"/>
            <a:chOff x="484450" y="1643376"/>
            <a:chExt cx="3361250" cy="2063200"/>
          </a:xfrm>
        </p:grpSpPr>
        <p:pic>
          <p:nvPicPr>
            <p:cNvPr id="753" name="Google Shape;753;gb528f82e26_0_22"/>
            <p:cNvPicPr preferRelativeResize="0"/>
            <p:nvPr/>
          </p:nvPicPr>
          <p:blipFill>
            <a:blip r:embed="rId5">
              <a:alphaModFix/>
            </a:blip>
            <a:stretch>
              <a:fillRect/>
            </a:stretch>
          </p:blipFill>
          <p:spPr>
            <a:xfrm>
              <a:off x="885061" y="2053358"/>
              <a:ext cx="2960638" cy="1653217"/>
            </a:xfrm>
            <a:prstGeom prst="rect">
              <a:avLst/>
            </a:prstGeom>
            <a:noFill/>
            <a:ln>
              <a:noFill/>
            </a:ln>
          </p:spPr>
        </p:pic>
        <p:pic>
          <p:nvPicPr>
            <p:cNvPr id="754" name="Google Shape;754;gb528f82e26_0_22"/>
            <p:cNvPicPr preferRelativeResize="0"/>
            <p:nvPr/>
          </p:nvPicPr>
          <p:blipFill rotWithShape="1">
            <a:blip r:embed="rId6">
              <a:alphaModFix/>
            </a:blip>
            <a:srcRect t="504" b="504"/>
            <a:stretch/>
          </p:blipFill>
          <p:spPr>
            <a:xfrm>
              <a:off x="661663" y="1839942"/>
              <a:ext cx="2960639" cy="1653218"/>
            </a:xfrm>
            <a:prstGeom prst="rect">
              <a:avLst/>
            </a:prstGeom>
            <a:noFill/>
            <a:ln w="9525" cap="flat" cmpd="sng">
              <a:solidFill>
                <a:srgbClr val="9FC9EB"/>
              </a:solidFill>
              <a:prstDash val="solid"/>
              <a:round/>
              <a:headEnd type="none" w="sm" len="sm"/>
              <a:tailEnd type="none" w="sm" len="sm"/>
            </a:ln>
          </p:spPr>
        </p:pic>
        <p:pic>
          <p:nvPicPr>
            <p:cNvPr id="755" name="Google Shape;755;gb528f82e26_0_22"/>
            <p:cNvPicPr preferRelativeResize="0"/>
            <p:nvPr/>
          </p:nvPicPr>
          <p:blipFill>
            <a:blip r:embed="rId7">
              <a:alphaModFix/>
            </a:blip>
            <a:stretch>
              <a:fillRect/>
            </a:stretch>
          </p:blipFill>
          <p:spPr>
            <a:xfrm>
              <a:off x="484450" y="1643376"/>
              <a:ext cx="2914453" cy="1636367"/>
            </a:xfrm>
            <a:prstGeom prst="rect">
              <a:avLst/>
            </a:prstGeom>
            <a:noFill/>
            <a:ln w="9525" cap="flat" cmpd="sng">
              <a:solidFill>
                <a:srgbClr val="FFFFFF"/>
              </a:solidFill>
              <a:prstDash val="solid"/>
              <a:round/>
              <a:headEnd type="none" w="sm" len="sm"/>
              <a:tailEnd type="none" w="sm" len="sm"/>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Shape 759"/>
        <p:cNvGrpSpPr/>
        <p:nvPr/>
      </p:nvGrpSpPr>
      <p:grpSpPr>
        <a:xfrm>
          <a:off x="0" y="0"/>
          <a:ext cx="0" cy="0"/>
          <a:chOff x="0" y="0"/>
          <a:chExt cx="0" cy="0"/>
        </a:xfrm>
      </p:grpSpPr>
      <p:sp>
        <p:nvSpPr>
          <p:cNvPr id="760" name="Google Shape;760;gb528f82e26_0_38"/>
          <p:cNvSpPr/>
          <p:nvPr/>
        </p:nvSpPr>
        <p:spPr>
          <a:xfrm>
            <a:off x="3048000" y="9911081"/>
            <a:ext cx="60960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fi-FI" sz="1800" b="0" i="0" u="none" strike="noStrike" cap="none">
                <a:solidFill>
                  <a:schemeClr val="dk1"/>
                </a:solidFill>
                <a:latin typeface="Arial"/>
                <a:ea typeface="Arial"/>
                <a:cs typeface="Arial"/>
                <a:sym typeface="Arial"/>
              </a:rPr>
              <a:t>Näin myös niissä tapauksissa, joissa lopputuotoksiin kuuluu muotoilubriiffien luomin</a:t>
            </a:r>
            <a:endParaRPr sz="1400" b="0" i="0" u="none" strike="noStrike" cap="none">
              <a:solidFill>
                <a:srgbClr val="000000"/>
              </a:solidFill>
              <a:latin typeface="Arial"/>
              <a:ea typeface="Arial"/>
              <a:cs typeface="Arial"/>
              <a:sym typeface="Arial"/>
            </a:endParaRPr>
          </a:p>
        </p:txBody>
      </p:sp>
      <p:sp>
        <p:nvSpPr>
          <p:cNvPr id="761" name="Google Shape;761;gb528f82e26_0_38"/>
          <p:cNvSpPr txBox="1">
            <a:spLocks noGrp="1"/>
          </p:cNvSpPr>
          <p:nvPr>
            <p:ph type="title"/>
          </p:nvPr>
        </p:nvSpPr>
        <p:spPr>
          <a:xfrm>
            <a:off x="457200" y="408000"/>
            <a:ext cx="5365500" cy="787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fi-FI" b="0">
                <a:solidFill>
                  <a:srgbClr val="000000"/>
                </a:solidFill>
              </a:rPr>
              <a:t>3/4 Miten briiffi rakentuu?</a:t>
            </a:r>
            <a:endParaRPr b="0">
              <a:solidFill>
                <a:srgbClr val="000000"/>
              </a:solidFill>
            </a:endParaRPr>
          </a:p>
        </p:txBody>
      </p:sp>
      <p:sp>
        <p:nvSpPr>
          <p:cNvPr id="762" name="Google Shape;762;gb528f82e26_0_38"/>
          <p:cNvSpPr txBox="1">
            <a:spLocks noGrp="1"/>
          </p:cNvSpPr>
          <p:nvPr>
            <p:ph type="dt" idx="10"/>
          </p:nvPr>
        </p:nvSpPr>
        <p:spPr>
          <a:xfrm>
            <a:off x="1663700" y="6269050"/>
            <a:ext cx="3963600" cy="258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1"/>
              </a:buClr>
              <a:buSzPts val="1300"/>
              <a:buFont typeface="Arial"/>
              <a:buNone/>
            </a:pPr>
            <a:r>
              <a:rPr lang="fi-FI">
                <a:solidFill>
                  <a:srgbClr val="000000"/>
                </a:solidFill>
              </a:rPr>
              <a:t>Intro työpohjan käyttäjälle </a:t>
            </a:r>
            <a:endParaRPr>
              <a:solidFill>
                <a:srgbClr val="000000"/>
              </a:solidFill>
            </a:endParaRPr>
          </a:p>
        </p:txBody>
      </p:sp>
      <p:sp>
        <p:nvSpPr>
          <p:cNvPr id="763" name="Google Shape;763;gb528f82e26_0_38"/>
          <p:cNvSpPr txBox="1"/>
          <p:nvPr/>
        </p:nvSpPr>
        <p:spPr>
          <a:xfrm>
            <a:off x="6737950" y="408000"/>
            <a:ext cx="5072100" cy="6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800"/>
              </a:spcAft>
              <a:buNone/>
            </a:pPr>
            <a:r>
              <a:rPr lang="fi-FI" sz="1600">
                <a:solidFill>
                  <a:schemeClr val="dk1"/>
                </a:solidFill>
              </a:rPr>
              <a:t>Tarve kehittämiselle syntyy ja sisäinen, monialainen valmistelu käynnistyy.</a:t>
            </a:r>
            <a:endParaRPr sz="1600">
              <a:solidFill>
                <a:schemeClr val="dk1"/>
              </a:solidFill>
            </a:endParaRPr>
          </a:p>
        </p:txBody>
      </p:sp>
      <p:sp>
        <p:nvSpPr>
          <p:cNvPr id="764" name="Google Shape;764;gb528f82e26_0_38"/>
          <p:cNvSpPr txBox="1"/>
          <p:nvPr/>
        </p:nvSpPr>
        <p:spPr>
          <a:xfrm>
            <a:off x="6737950" y="1120489"/>
            <a:ext cx="5072100" cy="6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i-FI" sz="1600">
                <a:solidFill>
                  <a:schemeClr val="dk1"/>
                </a:solidFill>
              </a:rPr>
              <a:t>Tuoteomistaja / projektipäällikkö edistää valmistelua tukijoukkojensa kanssa. </a:t>
            </a:r>
            <a:endParaRPr sz="1600">
              <a:solidFill>
                <a:schemeClr val="dk1"/>
              </a:solidFill>
            </a:endParaRPr>
          </a:p>
          <a:p>
            <a:pPr marL="0" lvl="0" indent="0" algn="l" rtl="0">
              <a:spcBef>
                <a:spcPts val="800"/>
              </a:spcBef>
              <a:spcAft>
                <a:spcPts val="800"/>
              </a:spcAft>
              <a:buNone/>
            </a:pPr>
            <a:endParaRPr sz="1600">
              <a:solidFill>
                <a:schemeClr val="dk1"/>
              </a:solidFill>
            </a:endParaRPr>
          </a:p>
        </p:txBody>
      </p:sp>
      <p:sp>
        <p:nvSpPr>
          <p:cNvPr id="765" name="Google Shape;765;gb528f82e26_0_38"/>
          <p:cNvSpPr txBox="1"/>
          <p:nvPr/>
        </p:nvSpPr>
        <p:spPr>
          <a:xfrm>
            <a:off x="6737950" y="1870466"/>
            <a:ext cx="5072100" cy="6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800"/>
              </a:spcAft>
              <a:buNone/>
            </a:pPr>
            <a:r>
              <a:rPr lang="fi-FI" sz="1600">
                <a:solidFill>
                  <a:schemeClr val="dk1"/>
                </a:solidFill>
              </a:rPr>
              <a:t>Muotoilubriiffi on luotu. Sen sisältöä on katselmoitu ja iteroitu, ja sisältö on matkan varrella vahvistunut.</a:t>
            </a:r>
            <a:endParaRPr sz="1600">
              <a:solidFill>
                <a:schemeClr val="dk1"/>
              </a:solidFill>
            </a:endParaRPr>
          </a:p>
        </p:txBody>
      </p:sp>
      <p:sp>
        <p:nvSpPr>
          <p:cNvPr id="766" name="Google Shape;766;gb528f82e26_0_38"/>
          <p:cNvSpPr txBox="1"/>
          <p:nvPr/>
        </p:nvSpPr>
        <p:spPr>
          <a:xfrm>
            <a:off x="6737950" y="2620455"/>
            <a:ext cx="5072100" cy="6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800"/>
              </a:spcAft>
              <a:buNone/>
            </a:pPr>
            <a:r>
              <a:rPr lang="fi-FI" sz="1600">
                <a:solidFill>
                  <a:schemeClr val="dk1"/>
                </a:solidFill>
              </a:rPr>
              <a:t>Jos toimeksiantoon liittyy asiantuntijoiden hankinta, määrittelevät niin kehityshaasteen laajuus ja luonne kuin budjetti sen, mitä hankintatapaa ja puitesopimusta voidaan käyttää.</a:t>
            </a:r>
            <a:endParaRPr sz="1600">
              <a:solidFill>
                <a:schemeClr val="dk1"/>
              </a:solidFill>
            </a:endParaRPr>
          </a:p>
        </p:txBody>
      </p:sp>
      <p:sp>
        <p:nvSpPr>
          <p:cNvPr id="767" name="Google Shape;767;gb528f82e26_0_38"/>
          <p:cNvSpPr txBox="1"/>
          <p:nvPr/>
        </p:nvSpPr>
        <p:spPr>
          <a:xfrm>
            <a:off x="6737950" y="3790946"/>
            <a:ext cx="5072100" cy="6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800"/>
              </a:spcAft>
              <a:buNone/>
            </a:pPr>
            <a:r>
              <a:rPr lang="fi-FI" sz="1600">
                <a:solidFill>
                  <a:schemeClr val="dk1"/>
                </a:solidFill>
              </a:rPr>
              <a:t>Hankintavaiheessa, tai viimeistään työtä aloittaessa pystytään keskustelemaan toteuttavan tahon kanssa muotoilubriiffin sisällöstä, sekä ohjauksen soveltamisesta käytännössä toimeksiannon aikana.</a:t>
            </a:r>
            <a:endParaRPr sz="1600">
              <a:solidFill>
                <a:schemeClr val="dk1"/>
              </a:solidFill>
            </a:endParaRPr>
          </a:p>
        </p:txBody>
      </p:sp>
      <p:sp>
        <p:nvSpPr>
          <p:cNvPr id="768" name="Google Shape;768;gb528f82e26_0_38"/>
          <p:cNvSpPr txBox="1"/>
          <p:nvPr/>
        </p:nvSpPr>
        <p:spPr>
          <a:xfrm>
            <a:off x="6737950" y="4961448"/>
            <a:ext cx="5072100" cy="6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800"/>
              </a:spcAft>
              <a:buNone/>
            </a:pPr>
            <a:r>
              <a:rPr lang="fi-FI" sz="1600">
                <a:solidFill>
                  <a:schemeClr val="dk1"/>
                </a:solidFill>
              </a:rPr>
              <a:t>Muotoilubriiffiin voidaan palata toimeksiannon edetessä, esim. keskeisissä välitarkastuspisteissä, jotta tavoitteet pysyvät kirkkaana mielessä päätöksiä tehdessä. Vastaavasti voidaan yhdessä todeta briiffin määritelmien muuttuneen merkittävästikin, kun uusia oppeja on kertynyt työtä edistettäessä. </a:t>
            </a:r>
            <a:endParaRPr sz="1600">
              <a:solidFill>
                <a:schemeClr val="dk1"/>
              </a:solidFill>
            </a:endParaRPr>
          </a:p>
        </p:txBody>
      </p:sp>
      <p:cxnSp>
        <p:nvCxnSpPr>
          <p:cNvPr id="769" name="Google Shape;769;gb528f82e26_0_38"/>
          <p:cNvCxnSpPr/>
          <p:nvPr/>
        </p:nvCxnSpPr>
        <p:spPr>
          <a:xfrm>
            <a:off x="6407800" y="720300"/>
            <a:ext cx="0" cy="5777700"/>
          </a:xfrm>
          <a:prstGeom prst="straightConnector1">
            <a:avLst/>
          </a:prstGeom>
          <a:noFill/>
          <a:ln w="19050" cap="flat" cmpd="sng">
            <a:solidFill>
              <a:schemeClr val="dk2"/>
            </a:solidFill>
            <a:prstDash val="solid"/>
            <a:round/>
            <a:headEnd type="none" w="med" len="med"/>
            <a:tailEnd type="triangle" w="med" len="med"/>
          </a:ln>
        </p:spPr>
      </p:cxnSp>
      <p:sp>
        <p:nvSpPr>
          <p:cNvPr id="770" name="Google Shape;770;gb528f82e26_0_38"/>
          <p:cNvSpPr/>
          <p:nvPr/>
        </p:nvSpPr>
        <p:spPr>
          <a:xfrm>
            <a:off x="6327550" y="559800"/>
            <a:ext cx="160500" cy="160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gb528f82e26_0_38"/>
          <p:cNvSpPr/>
          <p:nvPr/>
        </p:nvSpPr>
        <p:spPr>
          <a:xfrm>
            <a:off x="6327550" y="1229138"/>
            <a:ext cx="160500" cy="160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gb528f82e26_0_38"/>
          <p:cNvSpPr/>
          <p:nvPr/>
        </p:nvSpPr>
        <p:spPr>
          <a:xfrm>
            <a:off x="6327550" y="2013350"/>
            <a:ext cx="160500" cy="160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gb528f82e26_0_38"/>
          <p:cNvSpPr/>
          <p:nvPr/>
        </p:nvSpPr>
        <p:spPr>
          <a:xfrm>
            <a:off x="6327550" y="2770600"/>
            <a:ext cx="160500" cy="160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gb528f82e26_0_38"/>
          <p:cNvSpPr/>
          <p:nvPr/>
        </p:nvSpPr>
        <p:spPr>
          <a:xfrm>
            <a:off x="6327550" y="3915125"/>
            <a:ext cx="160500" cy="160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gb528f82e26_0_38"/>
          <p:cNvSpPr/>
          <p:nvPr/>
        </p:nvSpPr>
        <p:spPr>
          <a:xfrm>
            <a:off x="6327550" y="5082863"/>
            <a:ext cx="160500" cy="160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Shape 779"/>
        <p:cNvGrpSpPr/>
        <p:nvPr/>
      </p:nvGrpSpPr>
      <p:grpSpPr>
        <a:xfrm>
          <a:off x="0" y="0"/>
          <a:ext cx="0" cy="0"/>
          <a:chOff x="0" y="0"/>
          <a:chExt cx="0" cy="0"/>
        </a:xfrm>
      </p:grpSpPr>
      <p:sp>
        <p:nvSpPr>
          <p:cNvPr id="780" name="Google Shape;780;gada150abb0_0_87"/>
          <p:cNvSpPr/>
          <p:nvPr/>
        </p:nvSpPr>
        <p:spPr>
          <a:xfrm>
            <a:off x="3048000" y="9911081"/>
            <a:ext cx="60960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fi-FI" sz="1800" b="0" i="0" u="none" strike="noStrike" cap="none">
                <a:solidFill>
                  <a:schemeClr val="dk1"/>
                </a:solidFill>
                <a:latin typeface="Arial"/>
                <a:ea typeface="Arial"/>
                <a:cs typeface="Arial"/>
                <a:sym typeface="Arial"/>
              </a:rPr>
              <a:t>Näin myös niissä tapauksissa, joissa lopputuotoksiin kuuluu muotoilubriiffien luomin</a:t>
            </a:r>
            <a:endParaRPr sz="1400" b="0" i="0" u="none" strike="noStrike" cap="none">
              <a:solidFill>
                <a:srgbClr val="000000"/>
              </a:solidFill>
              <a:latin typeface="Arial"/>
              <a:ea typeface="Arial"/>
              <a:cs typeface="Arial"/>
              <a:sym typeface="Arial"/>
            </a:endParaRPr>
          </a:p>
        </p:txBody>
      </p:sp>
      <p:sp>
        <p:nvSpPr>
          <p:cNvPr id="781" name="Google Shape;781;gada150abb0_0_87"/>
          <p:cNvSpPr txBox="1">
            <a:spLocks noGrp="1"/>
          </p:cNvSpPr>
          <p:nvPr>
            <p:ph type="dt" idx="10"/>
          </p:nvPr>
        </p:nvSpPr>
        <p:spPr>
          <a:xfrm>
            <a:off x="1663700" y="6269050"/>
            <a:ext cx="5870400" cy="258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1"/>
              </a:buClr>
              <a:buSzPts val="1300"/>
              <a:buFont typeface="Arial"/>
              <a:buNone/>
            </a:pPr>
            <a:r>
              <a:rPr lang="fi-FI">
                <a:solidFill>
                  <a:srgbClr val="000000"/>
                </a:solidFill>
              </a:rPr>
              <a:t>Intro työpohjan käyttäjälle </a:t>
            </a:r>
            <a:endParaRPr>
              <a:solidFill>
                <a:srgbClr val="000000"/>
              </a:solidFill>
            </a:endParaRPr>
          </a:p>
        </p:txBody>
      </p:sp>
      <p:sp>
        <p:nvSpPr>
          <p:cNvPr id="782" name="Google Shape;782;gada150abb0_0_87"/>
          <p:cNvSpPr txBox="1">
            <a:spLocks noGrp="1"/>
          </p:cNvSpPr>
          <p:nvPr>
            <p:ph type="title"/>
          </p:nvPr>
        </p:nvSpPr>
        <p:spPr>
          <a:xfrm>
            <a:off x="457200" y="407988"/>
            <a:ext cx="11734800" cy="787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fi-FI" b="0">
                <a:solidFill>
                  <a:srgbClr val="000000"/>
                </a:solidFill>
              </a:rPr>
              <a:t>4/4 Pyydä ja anna palautetta</a:t>
            </a:r>
            <a:endParaRPr b="0">
              <a:solidFill>
                <a:srgbClr val="000000"/>
              </a:solidFill>
            </a:endParaRPr>
          </a:p>
        </p:txBody>
      </p:sp>
      <p:sp>
        <p:nvSpPr>
          <p:cNvPr id="783" name="Google Shape;783;gada150abb0_0_87"/>
          <p:cNvSpPr txBox="1">
            <a:spLocks noGrp="1"/>
          </p:cNvSpPr>
          <p:nvPr>
            <p:ph type="body" idx="2"/>
          </p:nvPr>
        </p:nvSpPr>
        <p:spPr>
          <a:xfrm>
            <a:off x="7775925" y="1848725"/>
            <a:ext cx="3659700" cy="394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200"/>
              </a:spcBef>
              <a:spcAft>
                <a:spcPts val="0"/>
              </a:spcAft>
              <a:buClr>
                <a:schemeClr val="dk1"/>
              </a:buClr>
              <a:buSzPts val="2000"/>
              <a:buNone/>
            </a:pPr>
            <a:r>
              <a:rPr lang="fi-FI" sz="1700"/>
              <a:t>Muotoilun hyödyntämiseen ja (digi)palveluiden kehittämiseen liittyvissä asioissa muistathan myös nämä hyödylliset lähteet:</a:t>
            </a:r>
            <a:endParaRPr sz="2200"/>
          </a:p>
          <a:p>
            <a:pPr marL="0" lvl="0" indent="0" algn="l" rtl="0">
              <a:spcBef>
                <a:spcPts val="1200"/>
              </a:spcBef>
              <a:spcAft>
                <a:spcPts val="0"/>
              </a:spcAft>
              <a:buClr>
                <a:schemeClr val="dk1"/>
              </a:buClr>
              <a:buSzPts val="2000"/>
              <a:buNone/>
            </a:pPr>
            <a:r>
              <a:rPr lang="fi-FI" sz="1700" u="sng">
                <a:solidFill>
                  <a:schemeClr val="accent1"/>
                </a:solidFill>
                <a:hlinkClick r:id="rId3">
                  <a:extLst>
                    <a:ext uri="{A12FA001-AC4F-418D-AE19-62706E023703}">
                      <ahyp:hlinkClr xmlns:ahyp="http://schemas.microsoft.com/office/drawing/2018/hyperlinkcolor" val="tx"/>
                    </a:ext>
                  </a:extLst>
                </a:hlinkClick>
              </a:rPr>
              <a:t>https://pelikirja.hel.fi</a:t>
            </a:r>
            <a:r>
              <a:rPr lang="fi-FI" sz="1700">
                <a:solidFill>
                  <a:schemeClr val="accent1"/>
                </a:solidFill>
              </a:rPr>
              <a:t> </a:t>
            </a:r>
            <a:endParaRPr sz="1700">
              <a:solidFill>
                <a:schemeClr val="accent1"/>
              </a:solidFill>
            </a:endParaRPr>
          </a:p>
          <a:p>
            <a:pPr marL="0" lvl="0" indent="0" algn="l" rtl="0">
              <a:spcBef>
                <a:spcPts val="1200"/>
              </a:spcBef>
              <a:spcAft>
                <a:spcPts val="0"/>
              </a:spcAft>
              <a:buClr>
                <a:schemeClr val="dk1"/>
              </a:buClr>
              <a:buSzPts val="2000"/>
              <a:buNone/>
            </a:pPr>
            <a:endParaRPr sz="1700">
              <a:solidFill>
                <a:schemeClr val="dk2"/>
              </a:solidFill>
            </a:endParaRPr>
          </a:p>
          <a:p>
            <a:pPr marL="0" lvl="0" indent="0" algn="l" rtl="0">
              <a:spcBef>
                <a:spcPts val="0"/>
              </a:spcBef>
              <a:spcAft>
                <a:spcPts val="0"/>
              </a:spcAft>
              <a:buClr>
                <a:schemeClr val="dk1"/>
              </a:buClr>
              <a:buSzPts val="2500"/>
              <a:buNone/>
            </a:pPr>
            <a:r>
              <a:rPr lang="fi-FI" sz="1800"/>
              <a:t>Tähän työpohjaan liittyvissä asioissa olethan yhteydessä:</a:t>
            </a:r>
            <a:br>
              <a:rPr lang="fi-FI" sz="1800"/>
            </a:br>
            <a:r>
              <a:rPr lang="fi-FI" sz="1800" u="sng">
                <a:solidFill>
                  <a:schemeClr val="accent1"/>
                </a:solidFill>
                <a:hlinkClick r:id="rId4">
                  <a:extLst>
                    <a:ext uri="{A12FA001-AC4F-418D-AE19-62706E023703}">
                      <ahyp:hlinkClr xmlns:ahyp="http://schemas.microsoft.com/office/drawing/2018/hyperlinkcolor" val="tx"/>
                    </a:ext>
                  </a:extLst>
                </a:hlinkClick>
              </a:rPr>
              <a:t>anni.leppanen@hel.fi</a:t>
            </a:r>
            <a:r>
              <a:rPr lang="fi-FI" sz="1800">
                <a:solidFill>
                  <a:schemeClr val="accent1"/>
                </a:solidFill>
              </a:rPr>
              <a:t> </a:t>
            </a:r>
            <a:endParaRPr sz="1700">
              <a:solidFill>
                <a:schemeClr val="dk2"/>
              </a:solidFill>
            </a:endParaRPr>
          </a:p>
          <a:p>
            <a:pPr marL="0" lvl="0" indent="0" algn="l" rtl="0">
              <a:spcBef>
                <a:spcPts val="1200"/>
              </a:spcBef>
              <a:spcAft>
                <a:spcPts val="0"/>
              </a:spcAft>
              <a:buClr>
                <a:schemeClr val="dk1"/>
              </a:buClr>
              <a:buSzPts val="2000"/>
              <a:buNone/>
            </a:pPr>
            <a:endParaRPr sz="1700">
              <a:solidFill>
                <a:schemeClr val="accent1"/>
              </a:solidFill>
            </a:endParaRPr>
          </a:p>
          <a:p>
            <a:pPr marL="0" lvl="0" indent="0" algn="l" rtl="0">
              <a:lnSpc>
                <a:spcPct val="100000"/>
              </a:lnSpc>
              <a:spcBef>
                <a:spcPts val="1200"/>
              </a:spcBef>
              <a:spcAft>
                <a:spcPts val="0"/>
              </a:spcAft>
              <a:buClr>
                <a:schemeClr val="dk1"/>
              </a:buClr>
              <a:buSzPts val="2000"/>
              <a:buNone/>
            </a:pPr>
            <a:endParaRPr sz="1700">
              <a:solidFill>
                <a:schemeClr val="accent1"/>
              </a:solidFill>
            </a:endParaRPr>
          </a:p>
          <a:p>
            <a:pPr marL="0" lvl="0" indent="0" algn="l" rtl="0">
              <a:lnSpc>
                <a:spcPct val="100000"/>
              </a:lnSpc>
              <a:spcBef>
                <a:spcPts val="1200"/>
              </a:spcBef>
              <a:spcAft>
                <a:spcPts val="0"/>
              </a:spcAft>
              <a:buClr>
                <a:schemeClr val="dk1"/>
              </a:buClr>
              <a:buSzPts val="2500"/>
              <a:buNone/>
            </a:pPr>
            <a:endParaRPr sz="2200"/>
          </a:p>
        </p:txBody>
      </p:sp>
      <p:sp>
        <p:nvSpPr>
          <p:cNvPr id="784" name="Google Shape;784;gada150abb0_0_87"/>
          <p:cNvSpPr txBox="1"/>
          <p:nvPr/>
        </p:nvSpPr>
        <p:spPr>
          <a:xfrm>
            <a:off x="457200" y="2074175"/>
            <a:ext cx="4713300" cy="3645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r>
              <a:rPr lang="fi-FI" sz="2500" b="0" i="0" u="none" strike="noStrike" cap="none">
                <a:solidFill>
                  <a:srgbClr val="000000"/>
                </a:solidFill>
                <a:latin typeface="Arial"/>
                <a:ea typeface="Arial"/>
                <a:cs typeface="Arial"/>
                <a:sym typeface="Arial"/>
              </a:rPr>
              <a:t>Kuulemme mielellään, </a:t>
            </a:r>
            <a:br>
              <a:rPr lang="fi-FI" sz="2500" b="0" i="0" u="none" strike="noStrike" cap="none">
                <a:solidFill>
                  <a:srgbClr val="000000"/>
                </a:solidFill>
                <a:latin typeface="Arial"/>
                <a:ea typeface="Arial"/>
                <a:cs typeface="Arial"/>
                <a:sym typeface="Arial"/>
              </a:rPr>
            </a:br>
            <a:r>
              <a:rPr lang="fi-FI" sz="2500" b="0" i="0" u="none" strike="noStrike" cap="none">
                <a:solidFill>
                  <a:srgbClr val="000000"/>
                </a:solidFill>
                <a:latin typeface="Arial"/>
                <a:ea typeface="Arial"/>
                <a:cs typeface="Arial"/>
                <a:sym typeface="Arial"/>
              </a:rPr>
              <a:t>miten hyvin työpohja toimii…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800"/>
              <a:buFont typeface="Arial"/>
              <a:buNone/>
            </a:pPr>
            <a:r>
              <a:rPr lang="fi-FI" sz="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200"/>
              </a:spcBef>
              <a:spcAft>
                <a:spcPts val="0"/>
              </a:spcAft>
              <a:buClr>
                <a:srgbClr val="000000"/>
              </a:buClr>
              <a:buSzPts val="2500"/>
              <a:buFont typeface="Arial"/>
              <a:buChar char="•"/>
            </a:pPr>
            <a:r>
              <a:rPr lang="fi-FI" sz="2500"/>
              <a:t>apunasi perusteellisen toimeksiannon valmistelua</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200"/>
              </a:spcBef>
              <a:spcAft>
                <a:spcPts val="0"/>
              </a:spcAft>
              <a:buClr>
                <a:srgbClr val="000000"/>
              </a:buClr>
              <a:buSzPts val="2500"/>
              <a:buFont typeface="Arial"/>
              <a:buChar char="•"/>
            </a:pPr>
            <a:r>
              <a:rPr lang="fi-FI" sz="2500" b="0" i="0" u="none" strike="noStrike" cap="none">
                <a:solidFill>
                  <a:srgbClr val="000000"/>
                </a:solidFill>
                <a:latin typeface="Arial"/>
                <a:ea typeface="Arial"/>
                <a:cs typeface="Arial"/>
                <a:sym typeface="Arial"/>
              </a:rPr>
              <a:t>töitä aloittavan muotoilijoiden </a:t>
            </a:r>
            <a:br>
              <a:rPr lang="fi-FI" sz="2500" b="0" i="0" u="none" strike="noStrike" cap="none">
                <a:solidFill>
                  <a:srgbClr val="000000"/>
                </a:solidFill>
                <a:latin typeface="Arial"/>
                <a:ea typeface="Arial"/>
                <a:cs typeface="Arial"/>
                <a:sym typeface="Arial"/>
              </a:rPr>
            </a:br>
            <a:r>
              <a:rPr lang="fi-FI" sz="2500" b="0" i="0" u="none" strike="noStrike" cap="none">
                <a:solidFill>
                  <a:srgbClr val="000000"/>
                </a:solidFill>
                <a:latin typeface="Arial"/>
                <a:ea typeface="Arial"/>
                <a:cs typeface="Arial"/>
                <a:sym typeface="Arial"/>
              </a:rPr>
              <a:t>/ tiimin näkökulmasta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2500"/>
              <a:buFont typeface="Arial"/>
              <a:buNone/>
            </a:pPr>
            <a:endParaRPr sz="25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2500"/>
              <a:buFont typeface="Arial"/>
              <a:buNone/>
            </a:pPr>
            <a:endParaRPr sz="2500" b="0" i="0" u="none" strike="noStrike" cap="none">
              <a:solidFill>
                <a:srgbClr val="000000"/>
              </a:solidFill>
              <a:latin typeface="Arial"/>
              <a:ea typeface="Arial"/>
              <a:cs typeface="Arial"/>
              <a:sym typeface="Arial"/>
            </a:endParaRPr>
          </a:p>
        </p:txBody>
      </p:sp>
      <p:sp>
        <p:nvSpPr>
          <p:cNvPr id="785" name="Google Shape;785;gada150abb0_0_87"/>
          <p:cNvSpPr txBox="1">
            <a:spLocks noGrp="1"/>
          </p:cNvSpPr>
          <p:nvPr>
            <p:ph type="dt" idx="10"/>
          </p:nvPr>
        </p:nvSpPr>
        <p:spPr>
          <a:xfrm>
            <a:off x="6823000" y="6269050"/>
            <a:ext cx="5116800" cy="258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1"/>
              </a:buClr>
              <a:buSzPts val="1300"/>
              <a:buFont typeface="Arial"/>
              <a:buNone/>
            </a:pPr>
            <a:r>
              <a:rPr lang="fi-FI" sz="900"/>
              <a:t>Esityksen kansikuva: Jussi Hellsten / Helsingin kaupungin kuvapankki. </a:t>
            </a:r>
            <a:br>
              <a:rPr lang="fi-FI" sz="900"/>
            </a:br>
            <a:r>
              <a:rPr lang="fi-FI" sz="900">
                <a:solidFill>
                  <a:schemeClr val="dk1"/>
                </a:solidFill>
              </a:rPr>
              <a:t>Työpohjassa käytetyt ikonit: flaticon.com. </a:t>
            </a:r>
            <a:endParaRPr sz="9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ga9ba11daf4_0_116"/>
          <p:cNvSpPr txBox="1">
            <a:spLocks noGrp="1"/>
          </p:cNvSpPr>
          <p:nvPr>
            <p:ph type="title"/>
          </p:nvPr>
        </p:nvSpPr>
        <p:spPr>
          <a:xfrm>
            <a:off x="457200" y="408000"/>
            <a:ext cx="5086500" cy="787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fi-FI"/>
              <a:t>Johdanto</a:t>
            </a:r>
            <a:endParaRPr/>
          </a:p>
        </p:txBody>
      </p:sp>
      <p:sp>
        <p:nvSpPr>
          <p:cNvPr id="792" name="Google Shape;792;ga9ba11daf4_0_116"/>
          <p:cNvSpPr txBox="1">
            <a:spLocks noGrp="1"/>
          </p:cNvSpPr>
          <p:nvPr>
            <p:ph type="sldNum" idx="12"/>
          </p:nvPr>
        </p:nvSpPr>
        <p:spPr>
          <a:xfrm>
            <a:off x="10437813" y="6269038"/>
            <a:ext cx="1236600" cy="258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fi-FI"/>
              <a:t>7</a:t>
            </a:fld>
            <a:endParaRPr/>
          </a:p>
        </p:txBody>
      </p:sp>
      <p:sp>
        <p:nvSpPr>
          <p:cNvPr id="793" name="Google Shape;793;ga9ba11daf4_0_116"/>
          <p:cNvSpPr/>
          <p:nvPr/>
        </p:nvSpPr>
        <p:spPr>
          <a:xfrm>
            <a:off x="8222850" y="0"/>
            <a:ext cx="3969000" cy="68580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ga9ba11daf4_0_116"/>
          <p:cNvSpPr txBox="1">
            <a:spLocks noGrp="1"/>
          </p:cNvSpPr>
          <p:nvPr>
            <p:ph type="body" idx="4294967295"/>
          </p:nvPr>
        </p:nvSpPr>
        <p:spPr>
          <a:xfrm>
            <a:off x="8537850" y="551575"/>
            <a:ext cx="3339000" cy="5995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500"/>
              <a:buNone/>
            </a:pPr>
            <a:r>
              <a:rPr lang="fi-FI" sz="1500" b="1">
                <a:solidFill>
                  <a:schemeClr val="dk2"/>
                </a:solidFill>
              </a:rPr>
              <a:t>Tämän dokumentin tavoitteena on antaa riittävät eväät mahdollisen toimeksiannon edistämiseen.</a:t>
            </a:r>
            <a:endParaRPr sz="1500">
              <a:solidFill>
                <a:schemeClr val="dk2"/>
              </a:solidFill>
            </a:endParaRPr>
          </a:p>
          <a:p>
            <a:pPr marL="0" lvl="0" indent="0" algn="l" rtl="0">
              <a:lnSpc>
                <a:spcPct val="100000"/>
              </a:lnSpc>
              <a:spcBef>
                <a:spcPts val="800"/>
              </a:spcBef>
              <a:spcAft>
                <a:spcPts val="0"/>
              </a:spcAft>
              <a:buSzPts val="2500"/>
              <a:buNone/>
            </a:pPr>
            <a:r>
              <a:rPr lang="fi-FI" sz="1500">
                <a:solidFill>
                  <a:schemeClr val="dk2"/>
                </a:solidFill>
              </a:rPr>
              <a:t>Käymme tässä dokumentissa läpi toimeksiantoon liittyvät keskeiset taustat, tavoitteet, ja painotukset. </a:t>
            </a:r>
            <a:endParaRPr sz="1500">
              <a:solidFill>
                <a:schemeClr val="dk2"/>
              </a:solidFill>
            </a:endParaRPr>
          </a:p>
          <a:p>
            <a:pPr marL="0" lvl="0" indent="0" algn="l" rtl="0">
              <a:lnSpc>
                <a:spcPct val="100000"/>
              </a:lnSpc>
              <a:spcBef>
                <a:spcPts val="800"/>
              </a:spcBef>
              <a:spcAft>
                <a:spcPts val="0"/>
              </a:spcAft>
              <a:buSzPts val="2500"/>
              <a:buNone/>
            </a:pPr>
            <a:r>
              <a:rPr lang="fi-FI" sz="1500">
                <a:solidFill>
                  <a:schemeClr val="dk2"/>
                </a:solidFill>
              </a:rPr>
              <a:t>Valintoja tehdessä olemme hyödyntäneet tähänastista parasta näkemystä aiheesta. Osa määritelmistä perustuu kuitenkin olettamuksiin, joita tulee käsitellä työhypoteeseinä. Käy materiaali ajatuksella läpi, jotta voimme keskustella aiheesta lisää!</a:t>
            </a:r>
            <a:endParaRPr sz="1500">
              <a:solidFill>
                <a:schemeClr val="dk2"/>
              </a:solidFill>
            </a:endParaRPr>
          </a:p>
          <a:p>
            <a:pPr marL="0" lvl="0" indent="0" algn="l" rtl="0">
              <a:lnSpc>
                <a:spcPct val="100000"/>
              </a:lnSpc>
              <a:spcBef>
                <a:spcPts val="800"/>
              </a:spcBef>
              <a:spcAft>
                <a:spcPts val="0"/>
              </a:spcAft>
              <a:buSzPts val="2500"/>
              <a:buNone/>
            </a:pPr>
            <a:r>
              <a:rPr lang="fi-FI" sz="1500">
                <a:solidFill>
                  <a:schemeClr val="dk2"/>
                </a:solidFill>
              </a:rPr>
              <a:t>Kun olemme käyneet muotoilubriiffin läpi, on meillä toivottavasti selkeämpi yhteinen näkemys - sekä valmiudet edetä tarkemman työsuunnitelman luomiseen ja käytännön asioista sopimiseen.</a:t>
            </a:r>
            <a:endParaRPr sz="1500">
              <a:solidFill>
                <a:schemeClr val="dk2"/>
              </a:solidFill>
            </a:endParaRPr>
          </a:p>
          <a:p>
            <a:pPr marL="0" lvl="0" indent="0" algn="l" rtl="0">
              <a:lnSpc>
                <a:spcPct val="100000"/>
              </a:lnSpc>
              <a:spcBef>
                <a:spcPts val="800"/>
              </a:spcBef>
              <a:spcAft>
                <a:spcPts val="800"/>
              </a:spcAft>
              <a:buSzPts val="2500"/>
              <a:buNone/>
            </a:pPr>
            <a:r>
              <a:rPr lang="fi-FI" sz="1500">
                <a:solidFill>
                  <a:schemeClr val="dk2"/>
                </a:solidFill>
              </a:rPr>
              <a:t>Tähän dokumenttiin voi puhuessa viitata esim. toimeksiannon tehtävänkuvauksena, toimeksiannon briiffinä, tai muotoilubriiffinä.</a:t>
            </a:r>
            <a:endParaRPr sz="1500">
              <a:solidFill>
                <a:schemeClr val="dk2"/>
              </a:solidFill>
            </a:endParaRPr>
          </a:p>
        </p:txBody>
      </p:sp>
      <p:sp>
        <p:nvSpPr>
          <p:cNvPr id="795" name="Google Shape;795;ga9ba11daf4_0_116"/>
          <p:cNvSpPr txBox="1">
            <a:spLocks noGrp="1"/>
          </p:cNvSpPr>
          <p:nvPr>
            <p:ph type="body" idx="4294967295"/>
          </p:nvPr>
        </p:nvSpPr>
        <p:spPr>
          <a:xfrm>
            <a:off x="457200" y="1332625"/>
            <a:ext cx="7074900" cy="4433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600"/>
              </a:spcAft>
              <a:buSzPts val="2400"/>
              <a:buChar char="•"/>
            </a:pPr>
            <a:r>
              <a:rPr lang="fi-FI" sz="2400"/>
              <a:t>...</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ga9ba11daf4_0_253"/>
          <p:cNvSpPr txBox="1">
            <a:spLocks noGrp="1"/>
          </p:cNvSpPr>
          <p:nvPr>
            <p:ph type="ctrTitle"/>
          </p:nvPr>
        </p:nvSpPr>
        <p:spPr>
          <a:xfrm>
            <a:off x="408570" y="457200"/>
            <a:ext cx="6461700" cy="20721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1400"/>
              <a:buNone/>
            </a:pPr>
            <a:r>
              <a:rPr lang="fi-FI"/>
              <a:t>Toimeksiannon tausta ja tavoitteet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ga9ba11daf4_0_233"/>
          <p:cNvSpPr>
            <a:spLocks noGrp="1"/>
          </p:cNvSpPr>
          <p:nvPr>
            <p:ph type="pic" idx="2"/>
          </p:nvPr>
        </p:nvSpPr>
        <p:spPr>
          <a:xfrm>
            <a:off x="0" y="0"/>
            <a:ext cx="12192000" cy="5428500"/>
          </a:xfrm>
          <a:prstGeom prst="rect">
            <a:avLst/>
          </a:prstGeom>
          <a:solidFill>
            <a:srgbClr val="D8D8D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500"/>
              <a:buFont typeface="Arial"/>
              <a:buNone/>
            </a:pPr>
            <a:endParaRPr sz="2500" b="0" i="0" u="none" strike="noStrike" cap="none">
              <a:solidFill>
                <a:schemeClr val="dk1"/>
              </a:solidFill>
              <a:latin typeface="Arial"/>
              <a:ea typeface="Arial"/>
              <a:cs typeface="Arial"/>
              <a:sym typeface="Arial"/>
            </a:endParaRPr>
          </a:p>
        </p:txBody>
      </p:sp>
      <p:sp>
        <p:nvSpPr>
          <p:cNvPr id="808" name="Google Shape;808;ga9ba11daf4_0_233"/>
          <p:cNvSpPr txBox="1">
            <a:spLocks noGrp="1"/>
          </p:cNvSpPr>
          <p:nvPr>
            <p:ph type="title"/>
          </p:nvPr>
        </p:nvSpPr>
        <p:spPr>
          <a:xfrm>
            <a:off x="457199" y="5486400"/>
            <a:ext cx="11235300" cy="6708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1400"/>
              <a:buNone/>
            </a:pPr>
            <a:r>
              <a:rPr lang="fi-FI"/>
              <a:t>Nykytilanne</a:t>
            </a:r>
            <a:endParaRPr/>
          </a:p>
        </p:txBody>
      </p:sp>
      <p:sp>
        <p:nvSpPr>
          <p:cNvPr id="809" name="Google Shape;809;ga9ba11daf4_0_233"/>
          <p:cNvSpPr txBox="1">
            <a:spLocks noGrp="1"/>
          </p:cNvSpPr>
          <p:nvPr>
            <p:ph type="sldNum" idx="12"/>
          </p:nvPr>
        </p:nvSpPr>
        <p:spPr>
          <a:xfrm>
            <a:off x="10437813" y="6269038"/>
            <a:ext cx="1236600" cy="258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fi-FI"/>
              <a:t>9</a:t>
            </a:fld>
            <a:endParaRPr/>
          </a:p>
        </p:txBody>
      </p:sp>
    </p:spTree>
  </p:cSld>
  <p:clrMapOvr>
    <a:masterClrMapping/>
  </p:clrMapOvr>
</p:sld>
</file>

<file path=ppt/theme/theme1.xml><?xml version="1.0" encoding="utf-8"?>
<a:theme xmlns:a="http://schemas.openxmlformats.org/drawingml/2006/main" name="HKI-metro">
  <a:themeElements>
    <a:clrScheme name="HKI">
      <a:dk1>
        <a:srgbClr val="000000"/>
      </a:dk1>
      <a:lt1>
        <a:srgbClr val="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KI-perus">
  <a:themeElements>
    <a:clrScheme name="HKI">
      <a:dk1>
        <a:srgbClr val="000000"/>
      </a:dk1>
      <a:lt1>
        <a:srgbClr val="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040D5B0FCB9F4E931062A767F9A93F" ma:contentTypeVersion="4" ma:contentTypeDescription="Create a new document." ma:contentTypeScope="" ma:versionID="972aefb39fadbe6ed9c7e359cefe1ff3">
  <xsd:schema xmlns:xsd="http://www.w3.org/2001/XMLSchema" xmlns:xs="http://www.w3.org/2001/XMLSchema" xmlns:p="http://schemas.microsoft.com/office/2006/metadata/properties" xmlns:ns2="671d250b-b48a-4cbe-b340-7750646ce404" xmlns:ns3="b91525f7-2e7c-4ec0-88b2-a11e0f1f5a32" targetNamespace="http://schemas.microsoft.com/office/2006/metadata/properties" ma:root="true" ma:fieldsID="05b8d44240b35ec11ded6a1210c665b2" ns2:_="" ns3:_="">
    <xsd:import namespace="671d250b-b48a-4cbe-b340-7750646ce404"/>
    <xsd:import namespace="b91525f7-2e7c-4ec0-88b2-a11e0f1f5a3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1d250b-b48a-4cbe-b340-7750646ce4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1525f7-2e7c-4ec0-88b2-a11e0f1f5a3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DCF5F1-F0DD-4B4B-B456-B6AF68D910A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C3F3DCA-A152-4642-B63A-7ED1F037C7B2}">
  <ds:schemaRefs>
    <ds:schemaRef ds:uri="http://schemas.microsoft.com/sharepoint/v3/contenttype/forms"/>
  </ds:schemaRefs>
</ds:datastoreItem>
</file>

<file path=customXml/itemProps3.xml><?xml version="1.0" encoding="utf-8"?>
<ds:datastoreItem xmlns:ds="http://schemas.openxmlformats.org/officeDocument/2006/customXml" ds:itemID="{9F9D8869-7398-4494-9BAE-3F41AFEA3092}"/>
</file>

<file path=docProps/app.xml><?xml version="1.0" encoding="utf-8"?>
<Properties xmlns="http://schemas.openxmlformats.org/officeDocument/2006/extended-properties" xmlns:vt="http://schemas.openxmlformats.org/officeDocument/2006/docPropsVTypes">
  <Application>Microsoft Office PowerPoint</Application>
  <PresentationFormat>Laajakuva</PresentationFormat>
  <Slides>29</Slides>
  <Notes>29</Notes>
  <HiddenSlides>9</HiddenSlides>
  <ScaleCrop>false</ScaleCrop>
  <HeadingPairs>
    <vt:vector size="4" baseType="variant">
      <vt:variant>
        <vt:lpstr>Teema</vt:lpstr>
      </vt:variant>
      <vt:variant>
        <vt:i4>2</vt:i4>
      </vt:variant>
      <vt:variant>
        <vt:lpstr>Dian otsikot</vt:lpstr>
      </vt:variant>
      <vt:variant>
        <vt:i4>29</vt:i4>
      </vt:variant>
    </vt:vector>
  </HeadingPairs>
  <TitlesOfParts>
    <vt:vector size="31" baseType="lpstr">
      <vt:lpstr>HKI-metro</vt:lpstr>
      <vt:lpstr>HKI-perus</vt:lpstr>
      <vt:lpstr>Muotoilubriiffi -työpohja</vt:lpstr>
      <vt:lpstr>PowerPoint-esitys</vt:lpstr>
      <vt:lpstr>1/4 Mikä on muotoilubriiffi?</vt:lpstr>
      <vt:lpstr>2/4 Miten briiffi rakentuu? </vt:lpstr>
      <vt:lpstr>3/4 Miten briiffi rakentuu?</vt:lpstr>
      <vt:lpstr>4/4 Pyydä ja anna palautetta</vt:lpstr>
      <vt:lpstr>Johdanto</vt:lpstr>
      <vt:lpstr>Toimeksiannon tausta ja tavoitteet</vt:lpstr>
      <vt:lpstr>Nykytilanne</vt:lpstr>
      <vt:lpstr>Muutosajurit</vt:lpstr>
      <vt:lpstr>Keskeiset haasteet</vt:lpstr>
      <vt:lpstr>Tavoitteet</vt:lpstr>
      <vt:lpstr>Palvelun kohderyhmät</vt:lpstr>
      <vt:lpstr>Palvelun- tuottajat</vt:lpstr>
      <vt:lpstr>Reunaehdot</vt:lpstr>
      <vt:lpstr>Työn edistäminen</vt:lpstr>
      <vt:lpstr>Kehittämisen kokonaisaikataulu</vt:lpstr>
      <vt:lpstr>Kehittämisen kokonaisaikataulu</vt:lpstr>
      <vt:lpstr>Vaiheet ylätasolla</vt:lpstr>
      <vt:lpstr>Ydintiimi</vt:lpstr>
      <vt:lpstr>Ohjausryhmä  ja kehittämisen tuki</vt:lpstr>
      <vt:lpstr>Osallistaminen  ja data</vt:lpstr>
      <vt:lpstr>Lopputuotokset</vt:lpstr>
      <vt:lpstr>Esimerkkejä tuotoksista</vt:lpstr>
      <vt:lpstr>Sanastoa tutummaksi</vt:lpstr>
      <vt:lpstr>Rajaukset</vt:lpstr>
      <vt:lpstr>Budjetti</vt:lpstr>
      <vt:lpstr>Liitteet </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Muotoilubriiffi -työpohja</dc:title>
  <dc:creator>tino.nyman@werklig.com</dc:creator>
  <cp:revision>2</cp:revision>
  <dcterms:created xsi:type="dcterms:W3CDTF">2017-05-02T11:58:37Z</dcterms:created>
  <dcterms:modified xsi:type="dcterms:W3CDTF">2021-11-23T12:48:36Z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0x010100F6040D5B0FCB9F4E931062A767F9A93F</vt:lpwstr>
  </property>
</Properties>
</file>