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99" r:id="rId5"/>
    <p:sldId id="270" r:id="rId6"/>
    <p:sldId id="447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EB9E62-36CF-4DBE-8C28-C398D0B7D2D5}" v="1" dt="2021-11-26T08:26:04.1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juri Päivi" userId="5c06e4d0-cea2-4c88-81aa-42717dcf074d" providerId="ADAL" clId="{45EB9E62-36CF-4DBE-8C28-C398D0B7D2D5}"/>
    <pc:docChg chg="custSel addSld modSld">
      <pc:chgData name="Majuri Päivi" userId="5c06e4d0-cea2-4c88-81aa-42717dcf074d" providerId="ADAL" clId="{45EB9E62-36CF-4DBE-8C28-C398D0B7D2D5}" dt="2021-11-26T08:27:23.275" v="56" actId="2711"/>
      <pc:docMkLst>
        <pc:docMk/>
      </pc:docMkLst>
      <pc:sldChg chg="modSp add mod">
        <pc:chgData name="Majuri Päivi" userId="5c06e4d0-cea2-4c88-81aa-42717dcf074d" providerId="ADAL" clId="{45EB9E62-36CF-4DBE-8C28-C398D0B7D2D5}" dt="2021-11-26T08:27:23.275" v="56" actId="2711"/>
        <pc:sldMkLst>
          <pc:docMk/>
          <pc:sldMk cId="441695016" sldId="270"/>
        </pc:sldMkLst>
        <pc:spChg chg="mod">
          <ac:chgData name="Majuri Päivi" userId="5c06e4d0-cea2-4c88-81aa-42717dcf074d" providerId="ADAL" clId="{45EB9E62-36CF-4DBE-8C28-C398D0B7D2D5}" dt="2021-11-26T08:27:07.460" v="55" actId="1076"/>
          <ac:spMkLst>
            <pc:docMk/>
            <pc:sldMk cId="441695016" sldId="270"/>
            <ac:spMk id="2" creationId="{00000000-0000-0000-0000-000000000000}"/>
          </ac:spMkLst>
        </pc:spChg>
        <pc:spChg chg="mod">
          <ac:chgData name="Majuri Päivi" userId="5c06e4d0-cea2-4c88-81aa-42717dcf074d" providerId="ADAL" clId="{45EB9E62-36CF-4DBE-8C28-C398D0B7D2D5}" dt="2021-11-26T08:26:49.200" v="43" actId="20577"/>
          <ac:spMkLst>
            <pc:docMk/>
            <pc:sldMk cId="441695016" sldId="270"/>
            <ac:spMk id="109569" creationId="{7EDB6582-29CE-8343-A483-2318936CA17E}"/>
          </ac:spMkLst>
        </pc:spChg>
        <pc:graphicFrameChg chg="mod modGraphic">
          <ac:chgData name="Majuri Päivi" userId="5c06e4d0-cea2-4c88-81aa-42717dcf074d" providerId="ADAL" clId="{45EB9E62-36CF-4DBE-8C28-C398D0B7D2D5}" dt="2021-11-26T08:27:23.275" v="56" actId="2711"/>
          <ac:graphicFrameMkLst>
            <pc:docMk/>
            <pc:sldMk cId="441695016" sldId="270"/>
            <ac:graphicFrameMk id="7" creationId="{1DCA0C8E-6173-9746-BED1-690F031DA957}"/>
          </ac:graphicFrameMkLst>
        </pc:graphicFrameChg>
      </pc:sldChg>
      <pc:sldChg chg="modSp add mod">
        <pc:chgData name="Majuri Päivi" userId="5c06e4d0-cea2-4c88-81aa-42717dcf074d" providerId="ADAL" clId="{45EB9E62-36CF-4DBE-8C28-C398D0B7D2D5}" dt="2021-11-26T08:26:41.765" v="33" actId="27636"/>
        <pc:sldMkLst>
          <pc:docMk/>
          <pc:sldMk cId="2189080411" sldId="299"/>
        </pc:sldMkLst>
        <pc:spChg chg="mod">
          <ac:chgData name="Majuri Päivi" userId="5c06e4d0-cea2-4c88-81aa-42717dcf074d" providerId="ADAL" clId="{45EB9E62-36CF-4DBE-8C28-C398D0B7D2D5}" dt="2021-11-26T08:26:41.765" v="33" actId="27636"/>
          <ac:spMkLst>
            <pc:docMk/>
            <pc:sldMk cId="2189080411" sldId="299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BC3DE2-C3D6-4F9A-B73F-FEB567681AC6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4BC32C-EC45-4CC6-AD67-1C5C8A8206E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7035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Miten varmistetaan hyötyjen toteutuminen projektin lopetuksen jälkeen? Määrittele suunnitelmat projektin lopullisten liiketoimintahyötyjen arvioimiseen.</a:t>
            </a:r>
          </a:p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18E625-F91A-4941-B93F-68C3A9D0551A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9263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B1F695-4ACA-4824-A07C-D4FECDD4AD32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1317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76AD286-1D5C-410B-9324-8A918B246F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228B10B-ECC4-467A-A856-DFC2E2A15B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270E9E1-A221-4923-B76F-69C6A8AE7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BC09-7406-41F1-9B2C-F0E92F6B7720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04C2E46-EFF7-43EA-87EC-AFF4D6075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36A0C4E-9077-4626-B15D-814C33572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B345-273B-4155-9165-66A2E110A7E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7362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16688F0-F1BE-47B4-B7C5-550D1B02E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133B04E-01EC-4C83-902C-2D689ABC1F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3074A85-59E8-4A17-8FE9-24E851464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BC09-7406-41F1-9B2C-F0E92F6B7720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355ADAF-5C78-40C0-977C-D7A62E0AC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186E5D4-0FE4-4A31-B694-7A43713C0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B345-273B-4155-9165-66A2E110A7E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556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C849E709-C930-446A-94D4-0D69EE210B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C5498C2-C3BD-44D4-9D5A-AC44A23DE4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4B0FB6B-9714-4DAA-9CDF-C336F587E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BC09-7406-41F1-9B2C-F0E92F6B7720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114947C-6391-4345-B53A-B95B38874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B6E9B92-5193-44C8-9FEF-25E540020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B345-273B-4155-9165-66A2E110A7E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6013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B6F59-1CBF-44C6-B2D6-F426A35EFAFA}" type="datetime1">
              <a:rPr lang="fi-FI" smtClean="0"/>
              <a:t>26.11.2021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Kulttuurin ja vapaa-ajan toimiala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32147-BB63-4D52-B72A-A1A8436E938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5399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79E2977-4F4F-4A98-90AC-D3DDF4135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8178443-FB13-44B6-AEED-0F5CBB6F2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8581457-F00A-42B4-9358-CC7FCD0BB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BC09-7406-41F1-9B2C-F0E92F6B7720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3AEAA52-7E17-4D0F-A07F-B939D9A6F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BE5857F-6FFB-40D4-BD71-AC9DCA499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B345-273B-4155-9165-66A2E110A7E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2674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1CF213-FBDA-48E1-8CF2-19A029A4A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6AFF6EB-0786-4EA8-9146-4A534C08D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86D0A8A-0CC4-4ED7-9688-CD7BE7718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BC09-7406-41F1-9B2C-F0E92F6B7720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27C1005-C8E1-4EBC-AF2D-4E2029ED1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066ABB5-F45F-4DB8-B2C2-528D3952C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B345-273B-4155-9165-66A2E110A7E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7760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294ABC-157B-4D6C-B702-04BAEDC30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E6B6153-18B2-4141-BE78-08782D0779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A8E2784-3401-4917-8A8B-1B1B238269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307E126-A87B-4BAA-BBD8-6491C5746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BC09-7406-41F1-9B2C-F0E92F6B7720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5A68FE5-FACF-4753-AD04-FF834BB7C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19A0D89-0114-4E14-B785-9912ABA90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B345-273B-4155-9165-66A2E110A7E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2978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6F0954-69C1-4376-841A-1FE47EE30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75E0F8E-F0C7-438E-8002-9ABCF4D91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BC84F0E-EA04-474E-87A6-5F2C40B7AB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E842A6AF-E037-4A96-B2F1-2A71EE61D9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3B995456-95BC-4D70-9FD2-68C2E8852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973A91DB-7013-49BA-A3C0-EF636A8A8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BC09-7406-41F1-9B2C-F0E92F6B7720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9E2ECE8-4350-4990-87D5-B7EDCA892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7F096887-66AC-433F-BDBE-F59192F8A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B345-273B-4155-9165-66A2E110A7E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7611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524098-3D00-40EE-B701-A5121552C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BF0E11D-7173-47F6-A5BA-697E8D322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BC09-7406-41F1-9B2C-F0E92F6B7720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58859C8-2335-4141-944A-C852CD82A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F057A3F-E3F3-4983-BBBA-79B8C7DD1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B345-273B-4155-9165-66A2E110A7E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1719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2EBC5CA-D011-40BA-B227-A3A9D6941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BC09-7406-41F1-9B2C-F0E92F6B7720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05D6BC8-B453-4AB3-8D72-7CF947543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4EFD249-A6AC-4567-9218-344BCF8A9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B345-273B-4155-9165-66A2E110A7E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2586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8C423D-C8EB-4940-AE17-1E3FA6052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752F7A8-58FD-4A46-B43A-8E6658366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0E6C37D-124D-45BE-BF1D-31C579408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B211979-BDB8-40CE-B1F9-0EE6B775D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BC09-7406-41F1-9B2C-F0E92F6B7720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96B4DF0-3393-4AED-94CC-7BAB1DCD9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D8A8D32-3008-43C6-AA57-149801233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B345-273B-4155-9165-66A2E110A7E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0855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19E634C-5328-4678-8874-41CF85D08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9BA77A41-6D90-4A53-93DE-D7C03DA8E6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BCA02B4-9331-4608-8CA4-DB18FC7DD1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8A55428-B873-4A64-AE4B-0E18F29FF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3BC09-7406-41F1-9B2C-F0E92F6B7720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B6B286B-07B2-4378-AF41-F300A05B0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5693A43-ED42-48DE-80DF-3E61A086B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B345-273B-4155-9165-66A2E110A7E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4705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A5F2064-22D0-428B-8DCE-282FE700B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C9211F0-910C-483E-BE1D-662EB9954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2D45AE4-B7ED-42C5-A094-0ADB09E15F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3BC09-7406-41F1-9B2C-F0E92F6B7720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B5167CE-BB6C-4A6C-AE95-BF5D388B35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897EAE0-15E8-4C4B-9CDE-5E4BEB28C2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0B345-273B-4155-9165-66A2E110A7E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3326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>
                <a:latin typeface="Arial Black" panose="020B0A04020102020204" pitchFamily="34" charset="0"/>
              </a:rPr>
              <a:t>Ohjelman/projektin jälkiseuranta ja reflektointi päättymisen jälkeen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9080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407988"/>
            <a:ext cx="10980295" cy="787400"/>
          </a:xfrm>
        </p:spPr>
        <p:txBody>
          <a:bodyPr/>
          <a:lstStyle/>
          <a:p>
            <a:pPr eaLnBrk="1" hangingPunct="1"/>
            <a:r>
              <a:rPr lang="fi-FI" altLang="fi-FI" sz="2400" dirty="0">
                <a:latin typeface="Arial Black" panose="020B0604020202020204" pitchFamily="34" charset="0"/>
              </a:rPr>
              <a:t>Ohjelman/projektin jälkiseuranta ja hyötyjen toteutumisen arviointi </a:t>
            </a:r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78F1AE-0555-3A4F-ADC9-F4021B700E43}" type="datetime1">
              <a:rPr kumimoji="0" lang="fi-FI" altLang="fi-FI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26.11.2021</a:t>
            </a:fld>
            <a:endParaRPr kumimoji="0" lang="fi-FI" altLang="fi-FI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9572" name="Alatunnisteen paikkamerkki 4">
            <a:extLst>
              <a:ext uri="{FF2B5EF4-FFF2-40B4-BE49-F238E27FC236}">
                <a16:creationId xmlns:a16="http://schemas.microsoft.com/office/drawing/2014/main" id="{02429780-94DB-3C49-8BBF-00C3F03A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fi-FI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Etunimi Sukunimi</a:t>
            </a: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F32B1CF-9DC2-E547-B9CF-29EB3A19BE48}" type="slidenum">
              <a:rPr kumimoji="0" lang="fi-FI" altLang="fi-FI" sz="13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altLang="fi-FI" sz="13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7" name="Taulukko 6">
            <a:extLst>
              <a:ext uri="{FF2B5EF4-FFF2-40B4-BE49-F238E27FC236}">
                <a16:creationId xmlns:a16="http://schemas.microsoft.com/office/drawing/2014/main" id="{1DCA0C8E-6173-9746-BED1-690F031DA9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511309"/>
              </p:ext>
            </p:extLst>
          </p:nvPr>
        </p:nvGraphicFramePr>
        <p:xfrm>
          <a:off x="467992" y="1763861"/>
          <a:ext cx="10669697" cy="3330277"/>
        </p:xfrm>
        <a:graphic>
          <a:graphicData uri="http://schemas.openxmlformats.org/drawingml/2006/table">
            <a:tbl>
              <a:tblPr firstRow="1">
                <a:tableStyleId>{616DA210-FB5B-4158-B5E0-FEB733F419BA}</a:tableStyleId>
              </a:tblPr>
              <a:tblGrid>
                <a:gridCol w="3459429">
                  <a:extLst>
                    <a:ext uri="{9D8B030D-6E8A-4147-A177-3AD203B41FA5}">
                      <a16:colId xmlns:a16="http://schemas.microsoft.com/office/drawing/2014/main" val="198637523"/>
                    </a:ext>
                  </a:extLst>
                </a:gridCol>
                <a:gridCol w="7210268">
                  <a:extLst>
                    <a:ext uri="{9D8B030D-6E8A-4147-A177-3AD203B41FA5}">
                      <a16:colId xmlns:a16="http://schemas.microsoft.com/office/drawing/2014/main" val="2110151426"/>
                    </a:ext>
                  </a:extLst>
                </a:gridCol>
              </a:tblGrid>
              <a:tr h="3351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u="none" strike="noStrike" kern="1200" baseline="0" dirty="0"/>
                        <a:t>Ohjelman/</a:t>
                      </a:r>
                      <a:r>
                        <a:rPr lang="fi-FI" sz="1600" u="none" strike="noStrike" kern="1200" baseline="0" dirty="0" err="1"/>
                        <a:t>projekitn</a:t>
                      </a:r>
                      <a:r>
                        <a:rPr lang="fi-FI" sz="1600" u="none" strike="noStrike" kern="1200" baseline="0" dirty="0"/>
                        <a:t> hyötytavoitteet</a:t>
                      </a:r>
                      <a:endParaRPr lang="fi-FI" sz="1600" b="0" i="0" u="none" strike="noStrike" kern="1200" baseline="0" dirty="0">
                        <a:solidFill>
                          <a:srgbClr val="FFFFFF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u="none" strike="noStrike" kern="1200" baseline="0" dirty="0"/>
                        <a:t>Hyötytavoitteiden toteutuminen</a:t>
                      </a:r>
                      <a:endParaRPr lang="fi-FI" sz="1600" b="0" i="0" u="none" strike="noStrike" kern="1200" baseline="0" dirty="0">
                        <a:solidFill>
                          <a:srgbClr val="FFFFFF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400567"/>
                  </a:ext>
                </a:extLst>
              </a:tr>
              <a:tr h="875163">
                <a:tc>
                  <a:txBody>
                    <a:bodyPr/>
                    <a:lstStyle/>
                    <a:p>
                      <a:pPr rtl="0"/>
                      <a:r>
                        <a:rPr lang="fi-FI" sz="14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[Hyötytavoite 1]</a:t>
                      </a:r>
                      <a:endParaRPr lang="fi-FI" sz="140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2281786154"/>
                  </a:ext>
                </a:extLst>
              </a:tr>
              <a:tr h="102877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i-FI" sz="14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[Hyötytavoite 2]</a:t>
                      </a:r>
                      <a:endParaRPr lang="fi-FI" sz="140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4000254207"/>
                  </a:ext>
                </a:extLst>
              </a:tr>
              <a:tr h="102877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i-FI" sz="14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[Hyötytavoite 3]</a:t>
                      </a:r>
                      <a:endParaRPr lang="fi-FI" sz="140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4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2521449974"/>
                  </a:ext>
                </a:extLst>
              </a:tr>
            </a:tbl>
          </a:graphicData>
        </a:graphic>
      </p:graphicFrame>
      <p:sp>
        <p:nvSpPr>
          <p:cNvPr id="2" name="Tekstiruutu 1"/>
          <p:cNvSpPr txBox="1"/>
          <p:nvPr/>
        </p:nvSpPr>
        <p:spPr>
          <a:xfrm>
            <a:off x="524653" y="1010722"/>
            <a:ext cx="10845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[kuvausta onnistumisista ja haasteista]</a:t>
            </a:r>
          </a:p>
        </p:txBody>
      </p:sp>
    </p:spTree>
    <p:extLst>
      <p:ext uri="{BB962C8B-B14F-4D97-AF65-F5344CB8AC3E}">
        <p14:creationId xmlns:p14="http://schemas.microsoft.com/office/powerpoint/2010/main" val="441695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39A246-8194-4A99-8D54-BA018EEA8FFB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  <p:graphicFrame>
        <p:nvGraphicFramePr>
          <p:cNvPr id="4" name="Taulukk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942487"/>
              </p:ext>
            </p:extLst>
          </p:nvPr>
        </p:nvGraphicFramePr>
        <p:xfrm>
          <a:off x="98322" y="108154"/>
          <a:ext cx="12093678" cy="64829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77710">
                  <a:extLst>
                    <a:ext uri="{9D8B030D-6E8A-4147-A177-3AD203B41FA5}">
                      <a16:colId xmlns:a16="http://schemas.microsoft.com/office/drawing/2014/main" val="3088485460"/>
                    </a:ext>
                  </a:extLst>
                </a:gridCol>
                <a:gridCol w="3003374">
                  <a:extLst>
                    <a:ext uri="{9D8B030D-6E8A-4147-A177-3AD203B41FA5}">
                      <a16:colId xmlns:a16="http://schemas.microsoft.com/office/drawing/2014/main" val="4073628035"/>
                    </a:ext>
                  </a:extLst>
                </a:gridCol>
                <a:gridCol w="2212594">
                  <a:extLst>
                    <a:ext uri="{9D8B030D-6E8A-4147-A177-3AD203B41FA5}">
                      <a16:colId xmlns:a16="http://schemas.microsoft.com/office/drawing/2014/main" val="3305158258"/>
                    </a:ext>
                  </a:extLst>
                </a:gridCol>
              </a:tblGrid>
              <a:tr h="367877">
                <a:tc gridSpan="2">
                  <a:txBody>
                    <a:bodyPr/>
                    <a:lstStyle/>
                    <a:p>
                      <a:r>
                        <a:rPr lang="fi-FI" sz="2000" dirty="0">
                          <a:solidFill>
                            <a:schemeClr val="tx1"/>
                          </a:solidFill>
                          <a:latin typeface="Arial Black"/>
                        </a:rPr>
                        <a:t>Reflektointi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416820"/>
                  </a:ext>
                </a:extLst>
              </a:tr>
              <a:tr h="1385051">
                <a:tc rowSpan="2">
                  <a:txBody>
                    <a:bodyPr/>
                    <a:lstStyle/>
                    <a:p>
                      <a:r>
                        <a:rPr lang="fi-FI" sz="1400" b="1" dirty="0"/>
                        <a:t>Onnistumisia? </a:t>
                      </a:r>
                      <a:r>
                        <a:rPr lang="fi-FI" sz="1400" dirty="0"/>
                        <a:t>Mitä saavutettiin? 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fi-FI" sz="1400" b="1" dirty="0"/>
                        <a:t>Haasteita?</a:t>
                      </a:r>
                      <a:r>
                        <a:rPr lang="fi-FI" sz="1400" dirty="0"/>
                        <a:t> Mitä ei saatu maaliin? 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YHTEENVETO:</a:t>
                      </a:r>
                    </a:p>
                    <a:p>
                      <a:r>
                        <a:rPr lang="fi-FI" b="1" dirty="0"/>
                        <a:t>Kaksi</a:t>
                      </a:r>
                      <a:r>
                        <a:rPr lang="fi-FI" b="1" baseline="0" dirty="0"/>
                        <a:t> keskeisintä oppia: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254275"/>
                  </a:ext>
                </a:extLst>
              </a:tr>
              <a:tr h="2091711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fi-FI" sz="1200" b="0" dirty="0"/>
                        <a:t>1:</a:t>
                      </a:r>
                    </a:p>
                    <a:p>
                      <a:endParaRPr lang="fi-FI" sz="12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956991"/>
                  </a:ext>
                </a:extLst>
              </a:tr>
              <a:tr h="134736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1" dirty="0"/>
                        <a:t>Mitä opittiin? </a:t>
                      </a:r>
                      <a:r>
                        <a:rPr lang="fi-FI" sz="1200" dirty="0"/>
                        <a:t>Miksi onnistuttiin? Miksi ei onnistuttu?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0" dirty="0">
                          <a:solidFill>
                            <a:schemeClr val="tx1"/>
                          </a:solidFill>
                        </a:rPr>
                        <a:t>2: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732317"/>
                  </a:ext>
                </a:extLst>
              </a:tr>
              <a:tr h="1262563">
                <a:tc gridSpan="3">
                  <a:txBody>
                    <a:bodyPr/>
                    <a:lstStyle/>
                    <a:p>
                      <a:r>
                        <a:rPr lang="fi-FI" sz="1000" b="0" dirty="0"/>
                        <a:t>Mitkä asiat vaikuttivat ohjelman/projektin aikana? </a:t>
                      </a:r>
                      <a:r>
                        <a:rPr lang="fi-FI" sz="1000" b="0" baseline="0" dirty="0"/>
                        <a:t>Mitä pitkäaikaisia seurauksia?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b="1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3174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3923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6040D5B0FCB9F4E931062A767F9A93F" ma:contentTypeVersion="4" ma:contentTypeDescription="Luo uusi asiakirja." ma:contentTypeScope="" ma:versionID="5fdfb09e25de07dc95d1d46f16c93451">
  <xsd:schema xmlns:xsd="http://www.w3.org/2001/XMLSchema" xmlns:xs="http://www.w3.org/2001/XMLSchema" xmlns:p="http://schemas.microsoft.com/office/2006/metadata/properties" xmlns:ns2="671d250b-b48a-4cbe-b340-7750646ce404" xmlns:ns3="b91525f7-2e7c-4ec0-88b2-a11e0f1f5a32" targetNamespace="http://schemas.microsoft.com/office/2006/metadata/properties" ma:root="true" ma:fieldsID="9389ede95a9c2568dbf961331bdaffb2" ns2:_="" ns3:_="">
    <xsd:import namespace="671d250b-b48a-4cbe-b340-7750646ce404"/>
    <xsd:import namespace="b91525f7-2e7c-4ec0-88b2-a11e0f1f5a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1d250b-b48a-4cbe-b340-7750646ce4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1525f7-2e7c-4ec0-88b2-a11e0f1f5a3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F08393E-070F-4855-8322-B61EF24AA0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1F6A30-E7C1-498A-A1C7-F2A5B8087DEC}"/>
</file>

<file path=customXml/itemProps3.xml><?xml version="1.0" encoding="utf-8"?>
<ds:datastoreItem xmlns:ds="http://schemas.openxmlformats.org/officeDocument/2006/customXml" ds:itemID="{12FB4B29-3038-461E-A604-A64C99B448FC}">
  <ds:schemaRefs>
    <ds:schemaRef ds:uri="http://purl.org/dc/terms/"/>
    <ds:schemaRef ds:uri="http://www.w3.org/XML/1998/namespace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e119e4da-bb27-40ec-9539-01a34045be78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107</Words>
  <Application>Microsoft Office PowerPoint</Application>
  <PresentationFormat>Laajakuva</PresentationFormat>
  <Paragraphs>24</Paragraphs>
  <Slides>3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Office-teema</vt:lpstr>
      <vt:lpstr>Ohjelman/projektin jälkiseuranta ja reflektointi päättymisen jälkeen</vt:lpstr>
      <vt:lpstr>Ohjelman/projektin jälkiseuranta ja hyötyjen toteutumisen arviointi 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Päivi</dc:creator>
  <cp:lastModifiedBy>Majuri Päivi</cp:lastModifiedBy>
  <cp:revision>1</cp:revision>
  <dcterms:created xsi:type="dcterms:W3CDTF">2021-11-25T19:23:01Z</dcterms:created>
  <dcterms:modified xsi:type="dcterms:W3CDTF">2021-11-26T08:27:33Z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0x010100F6040D5B0FCB9F4E931062A767F9A93F</vt:lpwstr>
  </property>
</Properties>
</file>