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96" r:id="rId3"/>
    <p:sldMasterId id="2147483683" r:id="rId4"/>
  </p:sldMasterIdLst>
  <p:notesMasterIdLst>
    <p:notesMasterId r:id="rId12"/>
  </p:notesMasterIdLst>
  <p:sldIdLst>
    <p:sldId id="302" r:id="rId5"/>
    <p:sldId id="301" r:id="rId6"/>
    <p:sldId id="307" r:id="rId7"/>
    <p:sldId id="305" r:id="rId8"/>
    <p:sldId id="303" r:id="rId9"/>
    <p:sldId id="306" r:id="rId10"/>
    <p:sldId id="304" r:id="rId11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FE1"/>
    <a:srgbClr val="DEDF00"/>
    <a:srgbClr val="009246"/>
    <a:srgbClr val="0001BE"/>
    <a:srgbClr val="00D7A7"/>
    <a:srgbClr val="FD4F00"/>
    <a:srgbClr val="DB2719"/>
    <a:srgbClr val="F5A3C7"/>
    <a:srgbClr val="9FC9EB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2077" autoAdjust="0"/>
  </p:normalViewPr>
  <p:slideViewPr>
    <p:cSldViewPr snapToGrid="0">
      <p:cViewPr varScale="1">
        <p:scale>
          <a:sx n="91" d="100"/>
          <a:sy n="91" d="100"/>
        </p:scale>
        <p:origin x="64" y="4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146F9B0-2CC8-44AF-A3D9-CB2955B014E2}" type="datetimeFigureOut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5B1E4E7-863F-4CDF-8606-3FDD15C6E2F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1566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8D5A9-7011-4B32-B2C3-309328135735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71501-99AF-418C-B166-B6901B60574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732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062EE-DE5A-40B3-9A13-090F92C9D275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135D7-94BE-4C6C-A528-A6A031ED1DE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374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26868-9118-42DF-803D-431259AF2F88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07A92-4BD5-4B1D-8506-951E929CD30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6569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F3EEC-BEAC-464F-9F97-E32F58907F9F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E0162-175D-4000-9FF2-3385566377D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3306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66BF1-BCC4-4200-B93B-0A624FF1CA7A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9D445-782B-4FFB-BF81-C3129BAC6C0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0891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0FA28-DB1E-44DC-8CE5-1ED4BA9FBB71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2CF5D-FEF5-4E17-9673-C53F99A0900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0770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DBE03-0C9E-4ABF-AF4A-5DA66F3EB630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EC6F6-F631-4546-B4C6-02BB7070FA8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31041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8EEE3-9078-4A33-9728-0A8102195F38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61583-4EA6-4C74-8F2E-DC47282CED3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0523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DF672-6306-40F3-84DD-D1708A94401E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8FE98-4783-4B53-9E83-7192CE5058C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3513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49D5F-3FFE-4344-A2FF-AA655CC83144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2466-5A8E-4807-B597-3D8D9F5154B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81987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08D01-3231-47D4-86AE-EB7B60E1BC4D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F52CE-C9A3-456B-A957-782660A743C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490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CB5DF36-710B-49AA-9389-CFFBD7E149BF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D36E42E-5999-47B9-840B-E62640FA605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2086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9BDD4-F86F-4B41-9906-81F0C11A3F4E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5A3B8-8E8D-4782-B71B-A805114437E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551822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49D36-6EFD-43C6-87E9-4BAAA9D2B146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690E4-5825-4BA9-891D-F7670D5E19A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95456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BE95F-39C3-45B2-BC22-790C9A1CD4EC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E650-9AC1-4D88-BC4B-94B82B95989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66126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3075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1927729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476D-9954-4E0E-8AF5-65060A66EB4A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5D20B-DF17-4D81-BF68-50C2CA8772A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38695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5F157-89C8-42B9-BA64-B2C066D25D9F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8D1D4-0B23-4011-B37E-CE32BA5BF3A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727344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9303842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313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802145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7277FC-CF4C-4C0B-93CB-3C3724E8C96C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A55D382-5243-4AAA-A83A-7DCF5F7945D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83880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42182356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7577969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2881120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5778208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6016153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7714242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4107550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E598F-1825-43D5-B8FB-9285B01AF55F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BC927-4564-448C-A551-3F81B85D223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024844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0A03173-B5CA-4EB3-A2E1-30DAC3E6CD2C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93D143B-1399-4EFA-8552-AD0682A4F80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39713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14D1D-C494-4CFF-95BB-D89ED6A2D8ED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0C67-F904-4C50-A265-786B0C21F09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0391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CD422CE-5A7F-4A7A-950A-9426885CF08F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06AE1A-E222-40DE-91B6-1B6D7F76184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6949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2243A-F842-4331-9323-53BD26691A78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7335DEB-5B9C-4245-AA79-19FA2FE9251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61121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C4146-86CE-4914-8718-C85D1BB2D198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BC88C-2507-4143-9C52-243A7B83BF2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722620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70AD2-C3C6-41E1-8E69-B57161BD9D1B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8F66C-1541-4FFD-8892-37205782485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732415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90AC8-C640-4BD8-95DE-46D205665DD9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60D44-2C77-41A3-B8C8-9E3D02DFD6D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626041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CBD97-4FD5-4B6D-AC44-230C43013773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04E8D-54CB-4880-BA07-9FB847E2554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99825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5AE07-7B9E-4B5C-81EC-267D0DD96B5C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40711-12C0-4FC8-9A05-2D7C08BFEC4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731546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632195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8597389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2118104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085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83DE863-27B2-4D31-AD39-95FB7548E742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F5913BF-4D56-4CDB-8AA0-B52576D2F30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951740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1373717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258574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5948259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8644457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317190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6241176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0DCEC-CDA9-4F76-990B-29177CCEE8E6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AC360-CB1F-4D39-B806-000E9F0173E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90561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CF0C26F-3A52-4E83-B6B0-8B7BC6080E06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6AA1A35-2F61-480B-AAA2-A007E2CB343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70597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F8C9E-9FAD-4141-B751-2F63E426EE91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739BB-220A-4640-B20E-C67C85744C7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6354320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9BD83-05F3-480A-A15F-77E21AD5D9CF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11CE6F8-B343-4AB5-B2C8-C5F2E8C6E32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1134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50CC7FC-2F1E-4909-9EE8-9806EB10AAB0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91BCFAB-8D4B-4D02-82BD-E1A7A3E466D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524275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36321-4BA6-4C52-BB74-4DCE9DEE831F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116B6-5DF2-4A9C-944D-651334E2849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8334587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17749-4D2D-4671-8CF2-A6EE88CD4A11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E43D5-3502-4163-B925-75EFA1B1DF8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392076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0572E-98E7-459C-B694-A8F3FEA97FB5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7F22-8E28-4437-B6AC-6A79B1EC599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4327962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96F78-E398-4416-9EB9-CF10F5BE3214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6004F-5CF1-4E56-8431-787DCF2B634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128842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78FB5-B048-409F-ADAF-A6B1274A278B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07BA7-2204-4BAB-A837-E98BAA5DFD9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065259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82713730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163679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611608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5826583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8338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F90C52-4A18-4605-806B-1DCB649CB1E2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B30CEE8-6D38-4F7B-BF73-8C0A5413CFF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641134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24970315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0077391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422610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7744903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1677144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B1F59-1570-4472-85A4-D3B8FA1CD024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D5E65-837A-4C75-9AA4-797C55040ED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9951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B829038-7E5C-42B6-8D6E-B25DFAFF4A32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571C258-61F9-4C01-9BAD-EB8E6BD4D34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376414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5CFE3-5F19-4FC5-8414-F121AADC310E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1D6D8-9A29-4543-BFE8-D9AA938BEAF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56410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/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5FFE2-07E9-4629-9FC3-EB1B75B9F7A2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C70432C-1785-4A2F-AC8E-74D9A7ECD45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620528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A51E6-A518-4005-ADC8-3098E1C93F44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27F02-3C70-4E35-ACA5-03DABE79DD9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245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A1831EA-89F4-4361-B5F0-F5ED3287F001}" type="datetime1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6B9021-77B6-4CA3-8789-F3BA056634D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507091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8E2D9-DDA9-4D00-B10C-D305CE7208C5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F9591-7E88-4A2D-87D3-B7AB63EB99C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879278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982B8-95C1-449F-87B2-BA234A443D10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E1FF4-656B-457B-B9EB-DE6A10A8199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928178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D82FD-4F73-4342-AD78-089F574426C7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176A9-E345-467E-825F-D5EA8DF6CC8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888215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F248E-6374-4AD6-8856-DD07A899F507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0F4D5-1779-46A8-87BF-67B57AAB89C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315215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6981706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18680114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5184308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697008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304327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86518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BD201-06FD-441D-835F-62209CCD8D82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504E4-45E3-4C8C-A1DC-748B35EAB38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882826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3158860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11805802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6834887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4320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AD291522-B2DD-4A9F-93D1-60758AF19074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763BE262-2A99-43E1-B2D8-982452CF63B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21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22" r:id="rId15"/>
    <p:sldLayoutId id="2147483823" r:id="rId16"/>
    <p:sldLayoutId id="2147483824" r:id="rId17"/>
    <p:sldLayoutId id="2147483825" r:id="rId18"/>
    <p:sldLayoutId id="2147483826" r:id="rId19"/>
    <p:sldLayoutId id="2147483827" r:id="rId20"/>
    <p:sldLayoutId id="2147483828" r:id="rId21"/>
    <p:sldLayoutId id="2147483864" r:id="rId22"/>
    <p:sldLayoutId id="2147483865" r:id="rId23"/>
    <p:sldLayoutId id="2147483866" r:id="rId24"/>
    <p:sldLayoutId id="2147483829" r:id="rId25"/>
    <p:sldLayoutId id="2147483830" r:id="rId26"/>
    <p:sldLayoutId id="2147483867" r:id="rId27"/>
    <p:sldLayoutId id="2147483868" r:id="rId28"/>
    <p:sldLayoutId id="2147483869" r:id="rId29"/>
    <p:sldLayoutId id="2147483870" r:id="rId30"/>
    <p:sldLayoutId id="2147483871" r:id="rId31"/>
    <p:sldLayoutId id="2147483872" r:id="rId32"/>
    <p:sldLayoutId id="2147483873" r:id="rId33"/>
    <p:sldLayoutId id="2147483874" r:id="rId34"/>
    <p:sldLayoutId id="2147483875" r:id="rId35"/>
    <p:sldLayoutId id="2147483876" r:id="rId36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409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287A118C-DB49-4E6F-A976-B0B35CF3305A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1D6E0D48-5BAC-4CAC-B949-DCC8DAD5B32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A69948AD-4213-4E0F-92DA-4C9F5FC8D1F3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832E8A82-95C6-452C-BDEB-309CF761262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6298E420-0DA1-42BE-A5DC-79957500C31B}" type="datetime1">
              <a:rPr lang="fi-FI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F2EFEE2B-E6BB-4518-A220-292E36CADC1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.hel.fi/documents/23/Palvelun_mittarit.xlsx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.hel.fi/documents/32/KEHMET-edistymisraportti-pohja.xls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.hel.fi/documents/94/KEHMET-riskiloki-pohja.xlsx" TargetMode="Externa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uora yhdysviiva 23"/>
          <p:cNvCxnSpPr/>
          <p:nvPr/>
        </p:nvCxnSpPr>
        <p:spPr>
          <a:xfrm>
            <a:off x="2057400" y="596348"/>
            <a:ext cx="9939" cy="567269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dirty="0" err="1"/>
              <a:t>pp.kk.yyyy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Etunimi Sukunimi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1E670-1F5B-4A49-8DE6-16F3E62BC8C2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  <p:cxnSp>
        <p:nvCxnSpPr>
          <p:cNvPr id="6" name="Suora yhdysviiva 5"/>
          <p:cNvCxnSpPr/>
          <p:nvPr/>
        </p:nvCxnSpPr>
        <p:spPr>
          <a:xfrm>
            <a:off x="8010940" y="1164070"/>
            <a:ext cx="0" cy="5104968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uora yhdysviiva 6"/>
          <p:cNvCxnSpPr/>
          <p:nvPr/>
        </p:nvCxnSpPr>
        <p:spPr>
          <a:xfrm>
            <a:off x="4204253" y="1177000"/>
            <a:ext cx="0" cy="5092038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uora yhdysviiva 7"/>
          <p:cNvCxnSpPr/>
          <p:nvPr/>
        </p:nvCxnSpPr>
        <p:spPr>
          <a:xfrm>
            <a:off x="11817626" y="1164070"/>
            <a:ext cx="0" cy="5104968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/>
          <p:cNvCxnSpPr/>
          <p:nvPr/>
        </p:nvCxnSpPr>
        <p:spPr>
          <a:xfrm>
            <a:off x="397566" y="1164070"/>
            <a:ext cx="0" cy="5104968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orakulmio 9"/>
          <p:cNvSpPr/>
          <p:nvPr/>
        </p:nvSpPr>
        <p:spPr>
          <a:xfrm>
            <a:off x="397565" y="735918"/>
            <a:ext cx="11420061" cy="364762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fi-FI">
              <a:solidFill>
                <a:schemeClr val="bg1"/>
              </a:solidFill>
            </a:endParaRPr>
          </a:p>
        </p:txBody>
      </p:sp>
      <p:sp>
        <p:nvSpPr>
          <p:cNvPr id="11" name="Otsikko 1"/>
          <p:cNvSpPr txBox="1">
            <a:spLocks/>
          </p:cNvSpPr>
          <p:nvPr/>
        </p:nvSpPr>
        <p:spPr bwMode="auto">
          <a:xfrm>
            <a:off x="1891196" y="91824"/>
            <a:ext cx="8432800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/>
            <a:r>
              <a:rPr lang="fi-FI" dirty="0"/>
              <a:t>Karkea tiekartta</a:t>
            </a:r>
          </a:p>
        </p:txBody>
      </p:sp>
      <p:sp>
        <p:nvSpPr>
          <p:cNvPr id="18" name="Tekstiruutu 17"/>
          <p:cNvSpPr txBox="1"/>
          <p:nvPr/>
        </p:nvSpPr>
        <p:spPr>
          <a:xfrm>
            <a:off x="1919848" y="735918"/>
            <a:ext cx="762123" cy="38048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fi-FI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Vuosi</a:t>
            </a:r>
          </a:p>
        </p:txBody>
      </p:sp>
      <p:sp>
        <p:nvSpPr>
          <p:cNvPr id="19" name="Tekstiruutu 18"/>
          <p:cNvSpPr txBox="1"/>
          <p:nvPr/>
        </p:nvSpPr>
        <p:spPr>
          <a:xfrm>
            <a:off x="5726535" y="735918"/>
            <a:ext cx="762123" cy="38048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fi-FI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Vuosi</a:t>
            </a:r>
          </a:p>
        </p:txBody>
      </p:sp>
      <p:sp>
        <p:nvSpPr>
          <p:cNvPr id="21" name="Tekstiruutu 20"/>
          <p:cNvSpPr txBox="1"/>
          <p:nvPr/>
        </p:nvSpPr>
        <p:spPr>
          <a:xfrm>
            <a:off x="9533222" y="735918"/>
            <a:ext cx="762123" cy="38048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fi-FI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Vuosi</a:t>
            </a:r>
          </a:p>
        </p:txBody>
      </p:sp>
      <p:sp>
        <p:nvSpPr>
          <p:cNvPr id="12" name="Pyöristetty suorakulmio 11"/>
          <p:cNvSpPr/>
          <p:nvPr/>
        </p:nvSpPr>
        <p:spPr>
          <a:xfrm>
            <a:off x="548266" y="1177000"/>
            <a:ext cx="3485158" cy="67329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</a:p>
        </p:txBody>
      </p:sp>
      <p:sp>
        <p:nvSpPr>
          <p:cNvPr id="13" name="Pyöristetty suorakulmio 12"/>
          <p:cNvSpPr/>
          <p:nvPr/>
        </p:nvSpPr>
        <p:spPr>
          <a:xfrm>
            <a:off x="4347405" y="1897316"/>
            <a:ext cx="1966830" cy="673298"/>
          </a:xfrm>
          <a:prstGeom prst="roundRect">
            <a:avLst/>
          </a:prstGeom>
          <a:solidFill>
            <a:srgbClr val="05C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</a:p>
        </p:txBody>
      </p:sp>
      <p:sp>
        <p:nvSpPr>
          <p:cNvPr id="14" name="Pyöristetty suorakulmio 13"/>
          <p:cNvSpPr/>
          <p:nvPr/>
        </p:nvSpPr>
        <p:spPr>
          <a:xfrm>
            <a:off x="548267" y="3405887"/>
            <a:ext cx="4541060" cy="673298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</a:p>
        </p:txBody>
      </p:sp>
      <p:sp>
        <p:nvSpPr>
          <p:cNvPr id="16" name="Pyöristetty suorakulmio 15"/>
          <p:cNvSpPr/>
          <p:nvPr/>
        </p:nvSpPr>
        <p:spPr>
          <a:xfrm>
            <a:off x="3150202" y="5772250"/>
            <a:ext cx="4076323" cy="49678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</a:p>
          <a:p>
            <a:pPr algn="ctr"/>
            <a:r>
              <a:rPr lang="fi-FI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(tärkeä riippuvuus)</a:t>
            </a:r>
          </a:p>
        </p:txBody>
      </p:sp>
      <p:sp>
        <p:nvSpPr>
          <p:cNvPr id="17" name="Pyöristetty suorakulmio 16"/>
          <p:cNvSpPr/>
          <p:nvPr/>
        </p:nvSpPr>
        <p:spPr>
          <a:xfrm>
            <a:off x="558209" y="4245042"/>
            <a:ext cx="2251486" cy="67329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</a:p>
        </p:txBody>
      </p:sp>
      <p:sp>
        <p:nvSpPr>
          <p:cNvPr id="20" name="Pyöristetty suorakulmio 19"/>
          <p:cNvSpPr/>
          <p:nvPr/>
        </p:nvSpPr>
        <p:spPr>
          <a:xfrm>
            <a:off x="548267" y="2667712"/>
            <a:ext cx="3536716" cy="67329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  <a:endParaRPr lang="fi-FI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Pyöristetty suorakulmio 26"/>
          <p:cNvSpPr/>
          <p:nvPr/>
        </p:nvSpPr>
        <p:spPr>
          <a:xfrm>
            <a:off x="3139451" y="5008646"/>
            <a:ext cx="1966830" cy="673298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</a:p>
        </p:txBody>
      </p:sp>
      <p:cxnSp>
        <p:nvCxnSpPr>
          <p:cNvPr id="37" name="Suora yhdysviiva 36"/>
          <p:cNvCxnSpPr/>
          <p:nvPr/>
        </p:nvCxnSpPr>
        <p:spPr>
          <a:xfrm>
            <a:off x="397565" y="5738782"/>
            <a:ext cx="11420061" cy="201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Pyöristetty suorakulmio 40"/>
          <p:cNvSpPr/>
          <p:nvPr/>
        </p:nvSpPr>
        <p:spPr>
          <a:xfrm>
            <a:off x="8162981" y="1897316"/>
            <a:ext cx="3511493" cy="673298"/>
          </a:xfrm>
          <a:prstGeom prst="roundRect">
            <a:avLst/>
          </a:prstGeom>
          <a:solidFill>
            <a:srgbClr val="05C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</a:p>
        </p:txBody>
      </p:sp>
    </p:spTree>
    <p:extLst>
      <p:ext uri="{BB962C8B-B14F-4D97-AF65-F5344CB8AC3E}">
        <p14:creationId xmlns:p14="http://schemas.microsoft.com/office/powerpoint/2010/main" val="2511094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yöristetty suorakulmio 27"/>
          <p:cNvSpPr/>
          <p:nvPr/>
        </p:nvSpPr>
        <p:spPr>
          <a:xfrm>
            <a:off x="407579" y="3676988"/>
            <a:ext cx="11542857" cy="2493048"/>
          </a:xfrm>
          <a:prstGeom prst="roundRect">
            <a:avLst/>
          </a:prstGeom>
          <a:solidFill>
            <a:srgbClr val="DEDFE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9" name="Tekstiruutu 28"/>
          <p:cNvSpPr txBox="1"/>
          <p:nvPr/>
        </p:nvSpPr>
        <p:spPr>
          <a:xfrm rot="16200000">
            <a:off x="-472805" y="4754235"/>
            <a:ext cx="2305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600" b="1" dirty="0"/>
              <a:t>Seuranta ja päätökset</a:t>
            </a:r>
          </a:p>
        </p:txBody>
      </p:sp>
      <p:sp>
        <p:nvSpPr>
          <p:cNvPr id="9" name="Pyöristetty suorakulmio 8"/>
          <p:cNvSpPr/>
          <p:nvPr/>
        </p:nvSpPr>
        <p:spPr>
          <a:xfrm>
            <a:off x="407579" y="1463248"/>
            <a:ext cx="11566150" cy="2181731"/>
          </a:xfrm>
          <a:prstGeom prst="roundRect">
            <a:avLst/>
          </a:prstGeom>
          <a:solidFill>
            <a:srgbClr val="DEDFE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2" name="Otsikko 1"/>
          <p:cNvSpPr txBox="1">
            <a:spLocks/>
          </p:cNvSpPr>
          <p:nvPr/>
        </p:nvSpPr>
        <p:spPr bwMode="auto">
          <a:xfrm>
            <a:off x="960770" y="156931"/>
            <a:ext cx="7198319" cy="683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7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fi-FI" sz="4200" dirty="0"/>
              <a:t>Hankkeen status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C8D5A9-7011-4B32-B2C3-309328135735}" type="datetime1">
              <a:rPr lang="fi-FI" smtClean="0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B71501-99AF-418C-B166-B6901B605740}" type="slidenum">
              <a:rPr lang="fi-FI" smtClean="0"/>
              <a:pPr>
                <a:defRPr/>
              </a:pPr>
              <a:t>2</a:t>
            </a:fld>
            <a:endParaRPr lang="fi-FI" dirty="0"/>
          </a:p>
        </p:txBody>
      </p:sp>
      <p:sp>
        <p:nvSpPr>
          <p:cNvPr id="6" name="Suorakulmio 5"/>
          <p:cNvSpPr/>
          <p:nvPr/>
        </p:nvSpPr>
        <p:spPr>
          <a:xfrm>
            <a:off x="10131293" y="424208"/>
            <a:ext cx="1533565" cy="9790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i-FI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orakulmio 6"/>
          <p:cNvSpPr/>
          <p:nvPr/>
        </p:nvSpPr>
        <p:spPr>
          <a:xfrm>
            <a:off x="10131114" y="191922"/>
            <a:ext cx="1536467" cy="239006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Yleistilanne</a:t>
            </a:r>
          </a:p>
        </p:txBody>
      </p:sp>
      <p:sp>
        <p:nvSpPr>
          <p:cNvPr id="10" name="Suorakulmio 9"/>
          <p:cNvSpPr/>
          <p:nvPr/>
        </p:nvSpPr>
        <p:spPr>
          <a:xfrm>
            <a:off x="997811" y="1028563"/>
            <a:ext cx="9001701" cy="37143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i-FI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orakulmio 10"/>
          <p:cNvSpPr/>
          <p:nvPr/>
        </p:nvSpPr>
        <p:spPr>
          <a:xfrm>
            <a:off x="997811" y="805156"/>
            <a:ext cx="9002974" cy="26173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Ratkaistava asiakastarve</a:t>
            </a:r>
          </a:p>
        </p:txBody>
      </p:sp>
      <p:sp>
        <p:nvSpPr>
          <p:cNvPr id="13" name="Ellipsi 12"/>
          <p:cNvSpPr/>
          <p:nvPr/>
        </p:nvSpPr>
        <p:spPr>
          <a:xfrm>
            <a:off x="10682051" y="699489"/>
            <a:ext cx="432048" cy="432048"/>
          </a:xfrm>
          <a:prstGeom prst="ellipse">
            <a:avLst/>
          </a:prstGeom>
          <a:solidFill>
            <a:srgbClr val="00B050"/>
          </a:solidFill>
        </p:spPr>
        <p:txBody>
          <a:bodyPr wrap="square" rtlCol="0" anchor="ctr">
            <a:spAutoFit/>
          </a:bodyPr>
          <a:lstStyle/>
          <a:p>
            <a:pPr algn="ctr"/>
            <a:endParaRPr lang="fi-FI">
              <a:solidFill>
                <a:srgbClr val="005EB8"/>
              </a:solidFill>
            </a:endParaRPr>
          </a:p>
        </p:txBody>
      </p:sp>
      <p:sp>
        <p:nvSpPr>
          <p:cNvPr id="14" name="Suorakulmio 13"/>
          <p:cNvSpPr/>
          <p:nvPr/>
        </p:nvSpPr>
        <p:spPr>
          <a:xfrm>
            <a:off x="1009149" y="1844078"/>
            <a:ext cx="3492000" cy="175889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Mitä raportointijakson aikana oli tavoitteena saada aikaan?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Miten tämä onnistui?</a:t>
            </a:r>
          </a:p>
        </p:txBody>
      </p:sp>
      <p:sp>
        <p:nvSpPr>
          <p:cNvPr id="15" name="Suorakulmio 14"/>
          <p:cNvSpPr/>
          <p:nvPr/>
        </p:nvSpPr>
        <p:spPr>
          <a:xfrm>
            <a:off x="1009150" y="1508426"/>
            <a:ext cx="3492000" cy="341059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Viime jakson tavoitteet</a:t>
            </a:r>
          </a:p>
        </p:txBody>
      </p:sp>
      <p:sp>
        <p:nvSpPr>
          <p:cNvPr id="16" name="Suorakulmio 15"/>
          <p:cNvSpPr/>
          <p:nvPr/>
        </p:nvSpPr>
        <p:spPr>
          <a:xfrm>
            <a:off x="4609205" y="1840052"/>
            <a:ext cx="3492000" cy="175889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Mitkä tavoitteet eivät toteutuneet?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Miten tilanne aiotaan korjata?</a:t>
            </a:r>
          </a:p>
        </p:txBody>
      </p:sp>
      <p:sp>
        <p:nvSpPr>
          <p:cNvPr id="17" name="Suorakulmio 16"/>
          <p:cNvSpPr/>
          <p:nvPr/>
        </p:nvSpPr>
        <p:spPr>
          <a:xfrm>
            <a:off x="4609206" y="1504401"/>
            <a:ext cx="3492000" cy="341059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Poikkeamat kokonaisuuteen ja sopeuttaminen</a:t>
            </a:r>
          </a:p>
        </p:txBody>
      </p:sp>
      <p:sp>
        <p:nvSpPr>
          <p:cNvPr id="18" name="Suorakulmio 17"/>
          <p:cNvSpPr/>
          <p:nvPr/>
        </p:nvSpPr>
        <p:spPr>
          <a:xfrm>
            <a:off x="8209261" y="1845491"/>
            <a:ext cx="3492000" cy="175889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Mitä seuraavan raportointijakson aikana on tarkoitus saada aikaan?</a:t>
            </a:r>
          </a:p>
        </p:txBody>
      </p:sp>
      <p:sp>
        <p:nvSpPr>
          <p:cNvPr id="19" name="Suorakulmio 18"/>
          <p:cNvSpPr/>
          <p:nvPr/>
        </p:nvSpPr>
        <p:spPr>
          <a:xfrm>
            <a:off x="8209261" y="1509840"/>
            <a:ext cx="3492000" cy="341059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Lähiajan tavoite</a:t>
            </a:r>
          </a:p>
        </p:txBody>
      </p:sp>
      <p:sp>
        <p:nvSpPr>
          <p:cNvPr id="20" name="Suorakulmio 19"/>
          <p:cNvSpPr/>
          <p:nvPr/>
        </p:nvSpPr>
        <p:spPr>
          <a:xfrm>
            <a:off x="986473" y="4056065"/>
            <a:ext cx="5292000" cy="202309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i-FI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uorakulmio 20"/>
          <p:cNvSpPr/>
          <p:nvPr/>
        </p:nvSpPr>
        <p:spPr>
          <a:xfrm>
            <a:off x="986472" y="3720414"/>
            <a:ext cx="5295199" cy="335651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Kustannus- ja tuotosseuranta</a:t>
            </a:r>
          </a:p>
        </p:txBody>
      </p:sp>
      <p:sp>
        <p:nvSpPr>
          <p:cNvPr id="22" name="Suorakulmio 21"/>
          <p:cNvSpPr/>
          <p:nvPr/>
        </p:nvSpPr>
        <p:spPr>
          <a:xfrm>
            <a:off x="6406400" y="4056065"/>
            <a:ext cx="5292000" cy="201095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Muutospyynnöt, joihin tarvitaan johtoryhmän päätös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Mihin tarvitaan johto/ohjausryhmän apua?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Onko toimintaympäristössä tapahtumassa sellaisia muutoksia, joihin pitäisi reagoida?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Onko hankkeessa näköpiirissä asioita, jotka vaarantavat onnistumisen?</a:t>
            </a:r>
          </a:p>
        </p:txBody>
      </p:sp>
      <p:sp>
        <p:nvSpPr>
          <p:cNvPr id="23" name="Suorakulmio 22"/>
          <p:cNvSpPr/>
          <p:nvPr/>
        </p:nvSpPr>
        <p:spPr>
          <a:xfrm>
            <a:off x="6406399" y="3720414"/>
            <a:ext cx="5295200" cy="341059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Tarvittavat päätökset ohjaus-/johtoryhmältä</a:t>
            </a:r>
          </a:p>
        </p:txBody>
      </p:sp>
      <p:sp>
        <p:nvSpPr>
          <p:cNvPr id="24" name="Tekstiruutu 23"/>
          <p:cNvSpPr txBox="1"/>
          <p:nvPr/>
        </p:nvSpPr>
        <p:spPr>
          <a:xfrm rot="16200000">
            <a:off x="218180" y="2384836"/>
            <a:ext cx="9140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600" b="1" dirty="0"/>
              <a:t>Muutos</a:t>
            </a:r>
          </a:p>
        </p:txBody>
      </p:sp>
      <p:graphicFrame>
        <p:nvGraphicFramePr>
          <p:cNvPr id="2" name="Taulukko 7">
            <a:extLst>
              <a:ext uri="{FF2B5EF4-FFF2-40B4-BE49-F238E27FC236}">
                <a16:creationId xmlns:a16="http://schemas.microsoft.com/office/drawing/2014/main" id="{B4E04E35-4D3A-4888-A8F4-D77B86A635AE}"/>
              </a:ext>
            </a:extLst>
          </p:cNvPr>
          <p:cNvGraphicFramePr>
            <a:graphicFrameLocks noGrp="1"/>
          </p:cNvGraphicFramePr>
          <p:nvPr/>
        </p:nvGraphicFramePr>
        <p:xfrm>
          <a:off x="1049974" y="4113465"/>
          <a:ext cx="5046024" cy="1693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9258">
                  <a:extLst>
                    <a:ext uri="{9D8B030D-6E8A-4147-A177-3AD203B41FA5}">
                      <a16:colId xmlns:a16="http://schemas.microsoft.com/office/drawing/2014/main" val="1156941339"/>
                    </a:ext>
                  </a:extLst>
                </a:gridCol>
                <a:gridCol w="1009258">
                  <a:extLst>
                    <a:ext uri="{9D8B030D-6E8A-4147-A177-3AD203B41FA5}">
                      <a16:colId xmlns:a16="http://schemas.microsoft.com/office/drawing/2014/main" val="4039147534"/>
                    </a:ext>
                  </a:extLst>
                </a:gridCol>
                <a:gridCol w="1009528">
                  <a:extLst>
                    <a:ext uri="{9D8B030D-6E8A-4147-A177-3AD203B41FA5}">
                      <a16:colId xmlns:a16="http://schemas.microsoft.com/office/drawing/2014/main" val="923158240"/>
                    </a:ext>
                  </a:extLst>
                </a:gridCol>
                <a:gridCol w="1008990">
                  <a:extLst>
                    <a:ext uri="{9D8B030D-6E8A-4147-A177-3AD203B41FA5}">
                      <a16:colId xmlns:a16="http://schemas.microsoft.com/office/drawing/2014/main" val="448383896"/>
                    </a:ext>
                  </a:extLst>
                </a:gridCol>
                <a:gridCol w="1008990">
                  <a:extLst>
                    <a:ext uri="{9D8B030D-6E8A-4147-A177-3AD203B41FA5}">
                      <a16:colId xmlns:a16="http://schemas.microsoft.com/office/drawing/2014/main" val="1522653462"/>
                    </a:ext>
                  </a:extLst>
                </a:gridCol>
              </a:tblGrid>
              <a:tr h="441939"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Koko budjetti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100 €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758668"/>
                  </a:ext>
                </a:extLst>
              </a:tr>
              <a:tr h="130884">
                <a:tc>
                  <a:txBody>
                    <a:bodyPr/>
                    <a:lstStyle/>
                    <a:p>
                      <a:endParaRPr lang="fi-FI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376233"/>
                  </a:ext>
                </a:extLst>
              </a:tr>
              <a:tr h="660687"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Kuluvan vuoden määräraha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Kuluvan vuoden toteutuma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 sidotut kulut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Loppu-vuoden ennuste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Kuluva vuosi yhteensä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757773"/>
                  </a:ext>
                </a:extLst>
              </a:tr>
              <a:tr h="444691">
                <a:tc>
                  <a:txBody>
                    <a:bodyPr/>
                    <a:lstStyle/>
                    <a:p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50 €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30€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10 €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5 €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45 €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095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5997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Kehittämishankkeen tulokset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Avaa tähän tarvittaessa tarkemmin, mitä tuloksia edellisen johto/ohjausryhmän jälkeen on tuotettu. Ketterässä hankkeessa tulokset käsitellään usein demolla.</a:t>
            </a:r>
          </a:p>
          <a:p>
            <a:r>
              <a:rPr lang="fi-FI" dirty="0"/>
              <a:t>Avaa myös tarvittaessa tarkemmin seuraavia tuotoksia, jotka tulevat seuraavaan johto/ohjausryhmään.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ABD201-06FD-441D-835F-62209CCD8D82}" type="datetime1">
              <a:rPr lang="fi-FI" smtClean="0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C504E4-45E3-4C8C-A1DC-748B35EAB38F}" type="slidenum">
              <a:rPr lang="fi-FI" smtClean="0"/>
              <a:pPr>
                <a:defRPr/>
              </a:pPr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0197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Vaikuttavuustulokset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44331"/>
            <a:ext cx="11234738" cy="4532631"/>
          </a:xfrm>
        </p:spPr>
        <p:txBody>
          <a:bodyPr/>
          <a:lstStyle/>
          <a:p>
            <a:r>
              <a:rPr lang="fi-FI" dirty="0"/>
              <a:t>Käyttäjätyytyväisyys, esim. viimeisimmän mittauksen tulos</a:t>
            </a:r>
          </a:p>
          <a:p>
            <a:r>
              <a:rPr lang="fi-FI" dirty="0"/>
              <a:t>Palvelun tehokkuus, esim. tavoiteltujen käyttöpolkujen toteutuminen</a:t>
            </a:r>
          </a:p>
          <a:p>
            <a:r>
              <a:rPr lang="fi-FI" dirty="0"/>
              <a:t>Vaikutus toimintaan, esim. muutos asiakaspalvelupuheluiden määrässä tai laadussa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ABD201-06FD-441D-835F-62209CCD8D82}" type="datetime1">
              <a:rPr lang="fi-FI" smtClean="0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C504E4-45E3-4C8C-A1DC-748B35EAB38F}" type="slidenum">
              <a:rPr lang="fi-FI" smtClean="0"/>
              <a:pPr>
                <a:defRPr/>
              </a:pPr>
              <a:t>4</a:t>
            </a:fld>
            <a:endParaRPr lang="fi-FI" dirty="0"/>
          </a:p>
        </p:txBody>
      </p:sp>
      <p:sp>
        <p:nvSpPr>
          <p:cNvPr id="9" name="Suorakulmio 8"/>
          <p:cNvSpPr/>
          <p:nvPr/>
        </p:nvSpPr>
        <p:spPr>
          <a:xfrm>
            <a:off x="6942334" y="6250801"/>
            <a:ext cx="43584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200" dirty="0"/>
              <a:t>Työkalu: </a:t>
            </a:r>
            <a:r>
              <a:rPr lang="fi-FI" sz="1200" dirty="0">
                <a:hlinkClick r:id="rId2"/>
              </a:rPr>
              <a:t>https://digi.hel.fi/documents/23/Palvelun_mittarit.xlsx</a:t>
            </a:r>
            <a:endParaRPr lang="fi-FI" sz="1200" dirty="0"/>
          </a:p>
        </p:txBody>
      </p:sp>
      <p:sp>
        <p:nvSpPr>
          <p:cNvPr id="10" name="Suorakulmio 9"/>
          <p:cNvSpPr/>
          <p:nvPr/>
        </p:nvSpPr>
        <p:spPr>
          <a:xfrm>
            <a:off x="482735" y="976292"/>
            <a:ext cx="3071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/>
              <a:t>Miten vaikuttavuus kehittyy?</a:t>
            </a:r>
          </a:p>
        </p:txBody>
      </p:sp>
    </p:spTree>
    <p:extLst>
      <p:ext uri="{BB962C8B-B14F-4D97-AF65-F5344CB8AC3E}">
        <p14:creationId xmlns:p14="http://schemas.microsoft.com/office/powerpoint/2010/main" val="365018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Kustannusseurantagraafi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ABD201-06FD-441D-835F-62209CCD8D82}" type="datetime1">
              <a:rPr lang="fi-FI" smtClean="0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C504E4-45E3-4C8C-A1DC-748B35EAB38F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Se, mitä kustannuksia seurataan on hankekohtaista. Huomioi kuitenkin hankkeelle tyypillinen kustannusjaottelu ja erittele syntyvät käyttö- ja investointikulut.</a:t>
            </a: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0752" y="2188391"/>
            <a:ext cx="4209370" cy="3722112"/>
          </a:xfrm>
          <a:prstGeom prst="rect">
            <a:avLst/>
          </a:prstGeom>
        </p:spPr>
      </p:pic>
      <p:sp>
        <p:nvSpPr>
          <p:cNvPr id="8" name="Tekstiruutu 7"/>
          <p:cNvSpPr txBox="1"/>
          <p:nvPr/>
        </p:nvSpPr>
        <p:spPr>
          <a:xfrm>
            <a:off x="6074569" y="6259919"/>
            <a:ext cx="5451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/>
              <a:t>Työkalu: </a:t>
            </a:r>
            <a:r>
              <a:rPr lang="fi-FI" sz="1200" dirty="0">
                <a:hlinkClick r:id="rId3"/>
              </a:rPr>
              <a:t>https://digi.hel.fi/documents/32/KEHMET-edistymisraportti-pohja.xlsx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2144487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Riskitilanne</a:t>
            </a:r>
          </a:p>
        </p:txBody>
      </p:sp>
      <p:sp>
        <p:nvSpPr>
          <p:cNvPr id="7" name="Sisällön paikkamerkki 6"/>
          <p:cNvSpPr>
            <a:spLocks noGrp="1"/>
          </p:cNvSpPr>
          <p:nvPr>
            <p:ph sz="half" idx="1"/>
          </p:nvPr>
        </p:nvSpPr>
        <p:spPr>
          <a:xfrm>
            <a:off x="457200" y="1404304"/>
            <a:ext cx="5364000" cy="4773295"/>
          </a:xfrm>
        </p:spPr>
        <p:txBody>
          <a:bodyPr/>
          <a:lstStyle/>
          <a:p>
            <a:r>
              <a:rPr lang="fi-FI" dirty="0"/>
              <a:t>Kokonaisonnistumisen kannalta tärkeimmät riskit. Nosta tähän riskilokilta ne tärkeimmät riskit, jotka vaikuttavat koko hankkeen onnistumiseen olennaisesti.</a:t>
            </a:r>
          </a:p>
          <a:p>
            <a:endParaRPr lang="fi-FI" dirty="0"/>
          </a:p>
          <a:p>
            <a:r>
              <a:rPr lang="fi-FI" dirty="0"/>
              <a:t>Jokaisesta riskistä:</a:t>
            </a:r>
          </a:p>
          <a:p>
            <a:pPr lvl="1"/>
            <a:r>
              <a:rPr lang="fi-FI" dirty="0"/>
              <a:t>Juurisyy</a:t>
            </a:r>
          </a:p>
          <a:p>
            <a:pPr lvl="1"/>
            <a:r>
              <a:rPr lang="fi-FI" dirty="0"/>
              <a:t>Itse riskin kuvaus</a:t>
            </a:r>
          </a:p>
          <a:p>
            <a:pPr lvl="1"/>
            <a:r>
              <a:rPr lang="fi-FI" dirty="0"/>
              <a:t>Mitä tapahtuu jos riski toteutuu</a:t>
            </a:r>
          </a:p>
          <a:p>
            <a:pPr lvl="1"/>
            <a:r>
              <a:rPr lang="fi-FI" dirty="0"/>
              <a:t>Miten varaudutaan / estetään riski / vähennetään riskin vaikutusta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>
          <a:xfrm>
            <a:off x="6172200" y="1404304"/>
            <a:ext cx="5364000" cy="4773295"/>
          </a:xfrm>
        </p:spPr>
        <p:txBody>
          <a:bodyPr/>
          <a:lstStyle/>
          <a:p>
            <a:r>
              <a:rPr lang="fi-FI" dirty="0"/>
              <a:t>Akuutit riskit. Nosta tähän riskilokilta ne riskit, jotka ovat realisoitumassa ja jotka johto/ohjausryhmän on syytä huomioida juuri nyt.</a:t>
            </a:r>
          </a:p>
          <a:p>
            <a:endParaRPr lang="fi-FI" dirty="0"/>
          </a:p>
          <a:p>
            <a:r>
              <a:rPr lang="fi-FI" dirty="0"/>
              <a:t>Jokaisesta riskistä:</a:t>
            </a:r>
          </a:p>
          <a:p>
            <a:pPr lvl="1"/>
            <a:r>
              <a:rPr lang="fi-FI" dirty="0"/>
              <a:t>Juurisyy</a:t>
            </a:r>
          </a:p>
          <a:p>
            <a:pPr lvl="1"/>
            <a:r>
              <a:rPr lang="fi-FI" dirty="0"/>
              <a:t>Itse riskin kuvaus</a:t>
            </a:r>
          </a:p>
          <a:p>
            <a:pPr lvl="1"/>
            <a:r>
              <a:rPr lang="fi-FI" dirty="0"/>
              <a:t>Mitä tapahtuu jos riski toteutuu</a:t>
            </a:r>
          </a:p>
          <a:p>
            <a:pPr lvl="1"/>
            <a:r>
              <a:rPr lang="fi-FI" dirty="0"/>
              <a:t>Miten varaudutaan / estetään riski / vähennetään riskin vaikutusta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ABD201-06FD-441D-835F-62209CCD8D82}" type="datetime1">
              <a:rPr lang="fi-FI" smtClean="0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C504E4-45E3-4C8C-A1DC-748B35EAB38F}" type="slidenum">
              <a:rPr lang="fi-FI" smtClean="0"/>
              <a:pPr>
                <a:defRPr/>
              </a:pPr>
              <a:t>6</a:t>
            </a:fld>
            <a:endParaRPr lang="fi-FI" dirty="0"/>
          </a:p>
        </p:txBody>
      </p:sp>
      <p:sp>
        <p:nvSpPr>
          <p:cNvPr id="9" name="Suorakulmio 8"/>
          <p:cNvSpPr/>
          <p:nvPr/>
        </p:nvSpPr>
        <p:spPr>
          <a:xfrm>
            <a:off x="457199" y="1068653"/>
            <a:ext cx="5364000" cy="342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Tärkeimmät kokonaisriskit</a:t>
            </a:r>
          </a:p>
        </p:txBody>
      </p:sp>
      <p:sp>
        <p:nvSpPr>
          <p:cNvPr id="10" name="Suorakulmio 9"/>
          <p:cNvSpPr/>
          <p:nvPr/>
        </p:nvSpPr>
        <p:spPr>
          <a:xfrm>
            <a:off x="6172200" y="1068653"/>
            <a:ext cx="5364000" cy="341059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Akuutit riskit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6700517" y="6223635"/>
            <a:ext cx="4835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/>
              <a:t>Työkalu: </a:t>
            </a:r>
            <a:r>
              <a:rPr lang="fi-FI" sz="1200" dirty="0">
                <a:hlinkClick r:id="rId2"/>
              </a:rPr>
              <a:t>https://digi.hel.fi/documents/94/KEHMET-riskiloki-pohja.xlsx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3051967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Kokousmuistio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Osallistujat</a:t>
            </a:r>
          </a:p>
          <a:p>
            <a:r>
              <a:rPr lang="fi-FI" dirty="0"/>
              <a:t>Asialista</a:t>
            </a:r>
          </a:p>
          <a:p>
            <a:r>
              <a:rPr lang="fi-FI" dirty="0"/>
              <a:t>Keskustelumuistio</a:t>
            </a:r>
          </a:p>
          <a:p>
            <a:r>
              <a:rPr lang="fi-FI" dirty="0"/>
              <a:t>Päätökset ja mahdolliset jatkotoimenpiteet</a:t>
            </a:r>
          </a:p>
          <a:p>
            <a:r>
              <a:rPr lang="fi-FI" dirty="0"/>
              <a:t>Seuraava kokous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ABD201-06FD-441D-835F-62209CCD8D82}" type="datetime1">
              <a:rPr lang="fi-FI" smtClean="0"/>
              <a:pPr>
                <a:defRPr/>
              </a:pPr>
              <a:t>26.8.2021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C504E4-45E3-4C8C-A1DC-748B35EAB38F}" type="slidenum">
              <a:rPr lang="fi-FI" smtClean="0"/>
              <a:pPr>
                <a:defRPr/>
              </a:pPr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44487096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D2FC8669-76C9-844E-B99F-8ECF6C4668E6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A24C57A2-4736-BE47-81F6-5DC6C8AD29D6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=""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Presentation1" id="{9BA43834-84E8-1541-A3A8-3233C81DED4A}" vid="{D194A319-BDD9-9144-AF1C-D6FFEB41B6FF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CEF41086-7240-E145-B7F8-8B01D5B93276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355</TotalTime>
  <Words>440</Words>
  <Application>Microsoft Office PowerPoint</Application>
  <PresentationFormat>Laajakuva</PresentationFormat>
  <Paragraphs>101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PowerPoint-esitys</vt:lpstr>
      <vt:lpstr>PowerPoint-esitys</vt:lpstr>
      <vt:lpstr>Kehittämishankkeen tulokset</vt:lpstr>
      <vt:lpstr>Vaikuttavuustulokset</vt:lpstr>
      <vt:lpstr>Kustannusseurantagraafi</vt:lpstr>
      <vt:lpstr>Riskitilanne</vt:lpstr>
      <vt:lpstr>Kokousmuistio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Asettelumallit</dc:title>
  <dc:creator>Tuomi Anastasia</dc:creator>
  <cp:lastModifiedBy>Ilkka Kautto</cp:lastModifiedBy>
  <cp:revision>52</cp:revision>
  <dcterms:created xsi:type="dcterms:W3CDTF">2017-11-06T07:39:35Z</dcterms:created>
  <dcterms:modified xsi:type="dcterms:W3CDTF">2021-08-26T10:51:09Z</dcterms:modified>
</cp:coreProperties>
</file>