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0" r:id="rId3"/>
    <p:sldId id="268" r:id="rId4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75" autoAdjust="0"/>
    <p:restoredTop sz="92077" autoAdjust="0"/>
  </p:normalViewPr>
  <p:slideViewPr>
    <p:cSldViewPr snapToGrid="0">
      <p:cViewPr varScale="1">
        <p:scale>
          <a:sx n="54" d="100"/>
          <a:sy n="54" d="100"/>
        </p:scale>
        <p:origin x="5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>
                <a:uFillTx/>
              </a:rPr>
              <a:t>Muokkaa tekstin perustyylejä napsauttamalla</a:t>
            </a:r>
          </a:p>
          <a:p>
            <a:pPr lvl="1"/>
            <a:r>
              <a:rPr lang="fi-FI" noProof="0">
                <a:uFillTx/>
              </a:rPr>
              <a:t>toinen taso</a:t>
            </a:r>
          </a:p>
          <a:p>
            <a:pPr lvl="2"/>
            <a:r>
              <a:rPr lang="fi-FI" noProof="0">
                <a:uFillTx/>
              </a:rPr>
              <a:t>kolmas taso</a:t>
            </a:r>
          </a:p>
          <a:p>
            <a:pPr lvl="3"/>
            <a:r>
              <a:rPr lang="fi-FI" noProof="0">
                <a:uFillTx/>
              </a:rPr>
              <a:t>neljäs taso</a:t>
            </a:r>
          </a:p>
          <a:p>
            <a:pPr lvl="4"/>
            <a:r>
              <a:rPr lang="fi-FI" noProof="0">
                <a:uFillTx/>
              </a:rPr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>
                <a:uFillTx/>
              </a:rPr>
              <a:t>Muokkaa </a:t>
            </a:r>
            <a:r>
              <a:rPr lang="fi-FI" noProof="0" dirty="0" err="1">
                <a:uFillTx/>
              </a:rPr>
              <a:t>perustyyl</a:t>
            </a:r>
            <a:r>
              <a:rPr lang="fi-FI" noProof="0" dirty="0">
                <a:uFillTx/>
              </a:rPr>
              <a:t>. </a:t>
            </a:r>
            <a:r>
              <a:rPr lang="fi-FI" noProof="0" dirty="0" err="1">
                <a:uFillTx/>
              </a:rPr>
              <a:t>napsautt</a:t>
            </a:r>
            <a:r>
              <a:rPr lang="fi-FI" noProof="0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tekstin perustyylejä napsauttamalla</a:t>
            </a:r>
          </a:p>
          <a:p>
            <a:pPr lvl="1"/>
            <a:r>
              <a:rPr lang="fi-FI" altLang="fi-FI">
                <a:uFillTx/>
              </a:rPr>
              <a:t>toinen taso</a:t>
            </a:r>
          </a:p>
          <a:p>
            <a:pPr lvl="2"/>
            <a:r>
              <a:rPr lang="fi-FI" altLang="fi-FI">
                <a:uFillTx/>
              </a:rPr>
              <a:t>kolmas taso</a:t>
            </a:r>
          </a:p>
          <a:p>
            <a:pPr lvl="3"/>
            <a:r>
              <a:rPr lang="fi-FI" altLang="fi-FI">
                <a:uFillTx/>
              </a:rPr>
              <a:t>neljäs taso</a:t>
            </a:r>
          </a:p>
          <a:p>
            <a:pPr lvl="4"/>
            <a:r>
              <a:rPr lang="fi-FI" altLang="fi-FI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1949116"/>
            <a:ext cx="10661515" cy="3644288"/>
          </a:xfrm>
        </p:spPr>
        <p:txBody>
          <a:bodyPr/>
          <a:lstStyle/>
          <a:p>
            <a:pPr algn="ctr"/>
            <a:r>
              <a:rPr lang="fi-FI" dirty="0"/>
              <a:t>Mittarit – mitä ja miten mitata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9D270131-D298-4E66-8347-236AF470D665}" type="datetime1">
              <a:rPr lang="fi-FI" smtClean="0">
                <a:uFillTx/>
              </a:rPr>
              <a:pPr>
                <a:defRPr>
                  <a:uFillTx/>
                </a:defRPr>
              </a:pPr>
              <a:t>25.5.2020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2721E670-1F5B-4A49-8DE6-16F3E62BC8C2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Mittaaminen – mitä mitata?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25.5.2020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Helsingin </a:t>
            </a:r>
            <a:r>
              <a:rPr lang="en-US" dirty="0" err="1"/>
              <a:t>kaupunki</a:t>
            </a:r>
            <a:r>
              <a:rPr lang="en-US" dirty="0"/>
              <a:t> </a:t>
            </a:r>
            <a:r>
              <a:rPr lang="en-US" dirty="0" err="1"/>
              <a:t>Kaupunginkanslia</a:t>
            </a:r>
            <a:endParaRPr lang="fi-FI" dirty="0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9950EF2F-6F0B-41D7-B8C2-F54EFEF09718}"/>
              </a:ext>
            </a:extLst>
          </p:cNvPr>
          <p:cNvGrpSpPr/>
          <p:nvPr/>
        </p:nvGrpSpPr>
        <p:grpSpPr>
          <a:xfrm>
            <a:off x="2932057" y="4149080"/>
            <a:ext cx="2473347" cy="1024500"/>
            <a:chOff x="1601373" y="4149080"/>
            <a:chExt cx="2280030" cy="1024500"/>
          </a:xfrm>
        </p:grpSpPr>
        <p:sp>
          <p:nvSpPr>
            <p:cNvPr id="10" name="Rectangle 9"/>
            <p:cNvSpPr/>
            <p:nvPr/>
          </p:nvSpPr>
          <p:spPr>
            <a:xfrm>
              <a:off x="1601373" y="4149080"/>
              <a:ext cx="2280030" cy="288191"/>
            </a:xfrm>
            <a:prstGeom prst="rect">
              <a:avLst/>
            </a:prstGeom>
            <a:solidFill>
              <a:srgbClr val="005EB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i-FI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Asiakkaan palvelupyyntö</a:t>
              </a:r>
              <a:endParaRPr lang="fi-FI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601373" y="4517644"/>
              <a:ext cx="2280030" cy="288191"/>
            </a:xfrm>
            <a:prstGeom prst="rect">
              <a:avLst/>
            </a:prstGeom>
            <a:solidFill>
              <a:srgbClr val="005EB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i-FI" sz="1200" dirty="0">
                  <a:latin typeface="Arial" panose="020B0604020202020204" pitchFamily="34" charset="0"/>
                  <a:cs typeface="Arial" panose="020B0604020202020204" pitchFamily="34" charset="0"/>
                </a:rPr>
                <a:t>Asiakaspalvelijoiden saatavuus</a:t>
              </a:r>
              <a:endParaRPr lang="fi-FI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01373" y="4885389"/>
              <a:ext cx="2280030" cy="288191"/>
            </a:xfrm>
            <a:prstGeom prst="rect">
              <a:avLst/>
            </a:prstGeom>
            <a:solidFill>
              <a:srgbClr val="005EB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i-FI" sz="1200" dirty="0">
                  <a:latin typeface="Arial" panose="020B0604020202020204" pitchFamily="34" charset="0"/>
                  <a:cs typeface="Arial" panose="020B0604020202020204" pitchFamily="34" charset="0"/>
                </a:rPr>
                <a:t>Tuntiraportoinnin tarkkuus</a:t>
              </a:r>
              <a:endParaRPr lang="fi-FI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 rot="5400000">
            <a:off x="5368487" y="2554039"/>
            <a:ext cx="2138665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Palvelu on ajantasaista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4965926" y="2554038"/>
            <a:ext cx="2138665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Asiakas huomioidaan</a:t>
            </a:r>
          </a:p>
        </p:txBody>
      </p:sp>
      <p:sp>
        <p:nvSpPr>
          <p:cNvPr id="16" name="Rectangle 15"/>
          <p:cNvSpPr/>
          <p:nvPr/>
        </p:nvSpPr>
        <p:spPr>
          <a:xfrm rot="5400000">
            <a:off x="4563364" y="2554039"/>
            <a:ext cx="2138665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Laatu on parempi kuin muilla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87698" y="3811220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893134" y="3811220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93725" y="3811219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87698" y="4149081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93134" y="4149081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93725" y="4149081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488602" y="4517645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94038" y="4517645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94629" y="4517645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hevron 14"/>
          <p:cNvSpPr/>
          <p:nvPr/>
        </p:nvSpPr>
        <p:spPr>
          <a:xfrm rot="5400000">
            <a:off x="5740000" y="708153"/>
            <a:ext cx="701663" cy="1413900"/>
          </a:xfrm>
          <a:prstGeom prst="chevron">
            <a:avLst>
              <a:gd name="adj" fmla="val 16476"/>
            </a:avLst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0" rIns="0" rtlCol="0" anchor="t" anchorCtr="0"/>
          <a:lstStyle/>
          <a:p>
            <a:pPr algn="ctr"/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Laatukriteerit</a:t>
            </a:r>
            <a:endParaRPr lang="fi-FI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entagon 12"/>
          <p:cNvSpPr/>
          <p:nvPr/>
        </p:nvSpPr>
        <p:spPr>
          <a:xfrm>
            <a:off x="2279576" y="4117138"/>
            <a:ext cx="652480" cy="1112063"/>
          </a:xfrm>
          <a:prstGeom prst="homePlate">
            <a:avLst>
              <a:gd name="adj" fmla="val 20656"/>
            </a:avLst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0" rIns="0" rtlCol="0" anchor="t" anchorCtr="0"/>
          <a:lstStyle/>
          <a:p>
            <a:pPr algn="ctr"/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Prosessin syöte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804560" y="1154517"/>
            <a:ext cx="3489452" cy="1626142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Tuottaako tekeminen tulosta, jota asiakas odottaa?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Tekemisestä – prosessista – pitää löytää ne kohdat, joita mittaamalla voidaan ennustaa kuinka hyvin asiakkaan tarpeeseen vastataan.</a:t>
            </a:r>
            <a:endParaRPr lang="fi-FI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Speech Bubble: Rectangle 47"/>
          <p:cNvSpPr/>
          <p:nvPr/>
        </p:nvSpPr>
        <p:spPr>
          <a:xfrm>
            <a:off x="6869790" y="1954137"/>
            <a:ext cx="3740389" cy="1508222"/>
          </a:xfrm>
          <a:prstGeom prst="wedgeRectCallout">
            <a:avLst>
              <a:gd name="adj1" fmla="val -61244"/>
              <a:gd name="adj2" fmla="val 102425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005EB8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869789" y="1988841"/>
            <a:ext cx="14471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altLang="ja-JP" sz="1200" dirty="0">
                <a:cs typeface="Arial" panose="020B0604020202020204" pitchFamily="34" charset="0"/>
              </a:rPr>
              <a:t>Korrelaatio prosessin syötteen ja asiakkaan laatukriteereiden välillä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212616" y="2043532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212616" y="2412095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213520" y="2780659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485250" y="2075767"/>
            <a:ext cx="1196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altLang="ja-JP" sz="1200" dirty="0">
                <a:cs typeface="Arial" panose="020B0604020202020204" pitchFamily="34" charset="0"/>
              </a:rPr>
              <a:t>Ei korrelaatiota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485250" y="2771971"/>
            <a:ext cx="13276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altLang="ja-JP" sz="1200" dirty="0">
                <a:cs typeface="Arial" panose="020B0604020202020204" pitchFamily="34" charset="0"/>
              </a:rPr>
              <a:t>Jotain vaikutusta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485250" y="2423278"/>
            <a:ext cx="16421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altLang="ja-JP" sz="1200" dirty="0">
                <a:cs typeface="Arial" panose="020B0604020202020204" pitchFamily="34" charset="0"/>
              </a:rPr>
              <a:t>Vain etäinen vaikutus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212616" y="3129343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485250" y="3110569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altLang="ja-JP" sz="1200" dirty="0">
                <a:cs typeface="Arial" panose="020B0604020202020204" pitchFamily="34" charset="0"/>
              </a:rPr>
              <a:t>Suora ja voimakas korrelaatio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487696" y="4885390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893132" y="4885390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293723" y="4885390"/>
            <a:ext cx="288192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Speech Bubble: Rectangle 61"/>
          <p:cNvSpPr/>
          <p:nvPr/>
        </p:nvSpPr>
        <p:spPr>
          <a:xfrm>
            <a:off x="2148210" y="2918493"/>
            <a:ext cx="2805086" cy="413103"/>
          </a:xfrm>
          <a:prstGeom prst="wedgeRectCallout">
            <a:avLst>
              <a:gd name="adj1" fmla="val 73579"/>
              <a:gd name="adj2" fmla="val 17291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Laatukriteereiden tärkeys asiakkaalle [4 (ei niin tärkeä) -10 (hyvin tärkeä)]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653605" y="4149081"/>
            <a:ext cx="505118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654509" y="4517645"/>
            <a:ext cx="505118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162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653603" y="4885390"/>
            <a:ext cx="505118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227863" y="4149081"/>
            <a:ext cx="505118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228767" y="4517645"/>
            <a:ext cx="505118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27861" y="4885390"/>
            <a:ext cx="505118" cy="288191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Speech Bubble: Rectangle 89"/>
          <p:cNvSpPr/>
          <p:nvPr/>
        </p:nvSpPr>
        <p:spPr>
          <a:xfrm>
            <a:off x="2477301" y="5530887"/>
            <a:ext cx="4464496" cy="653170"/>
          </a:xfrm>
          <a:prstGeom prst="wedgeRectCallout">
            <a:avLst>
              <a:gd name="adj1" fmla="val 47140"/>
              <a:gd name="adj2" fmla="val -11612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Jokaisen laatukriteerin tärkeys kerrotaan ko. rivin korrelaatio arviolla. Laatukriteerien pisteet lasketaan yhteen rivin loppuun.</a:t>
            </a:r>
          </a:p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Esim. asiakkaan palvelupyyntö: (9x9)+(7x3)+(6x9) =156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1" name="Speech Bubble: Rectangle 90"/>
          <p:cNvSpPr/>
          <p:nvPr/>
        </p:nvSpPr>
        <p:spPr>
          <a:xfrm>
            <a:off x="7158721" y="5534191"/>
            <a:ext cx="3173932" cy="582730"/>
          </a:xfrm>
          <a:prstGeom prst="wedgeRectCallout">
            <a:avLst>
              <a:gd name="adj1" fmla="val -37706"/>
              <a:gd name="adj2" fmla="val -12187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Prosessin syötteet tärkeysjärjestyksessä suhteessa asiakkaan arvostamiin asioihin.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2" name="Speech Bubble: Rectangle 91"/>
          <p:cNvSpPr/>
          <p:nvPr/>
        </p:nvSpPr>
        <p:spPr>
          <a:xfrm>
            <a:off x="7243779" y="1127517"/>
            <a:ext cx="2805086" cy="413103"/>
          </a:xfrm>
          <a:prstGeom prst="wedgeRectCallout">
            <a:avLst>
              <a:gd name="adj1" fmla="val -81319"/>
              <a:gd name="adj2" fmla="val 33195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Laatukriteeripuusta saadaan asiakkaan arvostamat asiat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3" name="Speech Bubble: Rectangle 92"/>
          <p:cNvSpPr/>
          <p:nvPr/>
        </p:nvSpPr>
        <p:spPr>
          <a:xfrm>
            <a:off x="1606334" y="3467202"/>
            <a:ext cx="2805086" cy="413103"/>
          </a:xfrm>
          <a:prstGeom prst="wedgeRectCallout">
            <a:avLst>
              <a:gd name="adj1" fmla="val -2945"/>
              <a:gd name="adj2" fmla="val 149364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Arvovirtakartasta saadaan prosessin syötteet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72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Mittaaminen – mitä tavoitella?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25.5.2020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Helsingin kaupunki Kaupunginkanslia</a:t>
            </a:r>
            <a:endParaRPr lang="fi-FI" dirty="0"/>
          </a:p>
        </p:txBody>
      </p:sp>
      <p:sp>
        <p:nvSpPr>
          <p:cNvPr id="10" name="Rectangle 9"/>
          <p:cNvSpPr/>
          <p:nvPr/>
        </p:nvSpPr>
        <p:spPr>
          <a:xfrm>
            <a:off x="1962334" y="3960837"/>
            <a:ext cx="1612922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Asiakkaan palvelupyyntö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61894" y="3484671"/>
            <a:ext cx="1612922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Asiakaspalvelijoiden saatavuus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62334" y="4437004"/>
            <a:ext cx="1612922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3. Tärkein mitattava asia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804560" y="980729"/>
            <a:ext cx="4723488" cy="114220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Kun mitattavat asiat on tunnistettu asetetaan tavoitearvot ja sovitaan, kuinka usein mitataan. 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On tärkeää sopia myös mitä tehdään jos mittaustulos ei ole asetetuissa 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rajossa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633206" y="3960837"/>
            <a:ext cx="1311160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Onko olennaiset asiat pyynnössä?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633670" y="3484671"/>
            <a:ext cx="1311160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Katsotaan tuntiraporteista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633204" y="4437004"/>
            <a:ext cx="1311160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642142" y="3960837"/>
            <a:ext cx="260899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642606" y="3484671"/>
            <a:ext cx="260899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642140" y="4437004"/>
            <a:ext cx="260899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i-FI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68154" y="3212977"/>
            <a:ext cx="13762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cs typeface="Arial" panose="020B0604020202020204" pitchFamily="34" charset="0"/>
              </a:rPr>
              <a:t>Miten mitataan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932465" y="3212977"/>
            <a:ext cx="11604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cs typeface="Arial" panose="020B0604020202020204" pitchFamily="34" charset="0"/>
              </a:rPr>
              <a:t>Vastuullinen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023163" y="3212977"/>
            <a:ext cx="12602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cs typeface="Arial" panose="020B0604020202020204" pitchFamily="34" charset="0"/>
              </a:rPr>
              <a:t>Kuinka usein 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103648" y="3212977"/>
            <a:ext cx="11474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cs typeface="Arial" panose="020B0604020202020204" pitchFamily="34" charset="0"/>
              </a:rPr>
              <a:t>Mikä tavoite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290672" y="3212977"/>
            <a:ext cx="18165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cs typeface="Arial" panose="020B0604020202020204" pitchFamily="34" charset="0"/>
              </a:rPr>
              <a:t>Korjaava toimenpide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002316" y="3960837"/>
            <a:ext cx="1020748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Etunimi Sukunimi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002780" y="3484671"/>
            <a:ext cx="1020748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Etunimi Sukunimi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002314" y="4437004"/>
            <a:ext cx="1020748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081015" y="3960837"/>
            <a:ext cx="1003813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Kerran viikossa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081479" y="3484671"/>
            <a:ext cx="1003813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Kerran kuussa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6081013" y="4437004"/>
            <a:ext cx="1003813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142778" y="3960837"/>
            <a:ext cx="1112535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95% pyynnöistä on kaikki tarvittava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7143242" y="3484671"/>
            <a:ext cx="1112535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Asiakaspalvelu saatavilla 8-16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142776" y="4437004"/>
            <a:ext cx="1112535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970543" y="3212977"/>
            <a:ext cx="12720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>
                <a:cs typeface="Arial" panose="020B0604020202020204" pitchFamily="34" charset="0"/>
              </a:rPr>
              <a:t>Mitä mitataan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105" name="Speech Bubble: Rectangle 104"/>
          <p:cNvSpPr/>
          <p:nvPr/>
        </p:nvSpPr>
        <p:spPr>
          <a:xfrm>
            <a:off x="7652033" y="2183284"/>
            <a:ext cx="2620680" cy="607977"/>
          </a:xfrm>
          <a:prstGeom prst="wedgeRectCallout">
            <a:avLst>
              <a:gd name="adj1" fmla="val -45668"/>
              <a:gd name="adj2" fmla="val 13210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Myös tavoite johdetaan asiakkaalta saadusta tiedosta.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8327784" y="3960837"/>
            <a:ext cx="2160240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Lisäkoulutustarpeen arvio + voidaanko kehittää palvelupyynnön vastaanottoa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8328248" y="3484671"/>
            <a:ext cx="2160240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Esimies allokoi lisää resursseja muuta toiminnasta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8327782" y="4437004"/>
            <a:ext cx="2160240" cy="415819"/>
          </a:xfrm>
          <a:prstGeom prst="rect">
            <a:avLst/>
          </a:prstGeom>
          <a:solidFill>
            <a:srgbClr val="005E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09" name="Speech Bubble: Rectangle 108"/>
          <p:cNvSpPr/>
          <p:nvPr/>
        </p:nvSpPr>
        <p:spPr>
          <a:xfrm>
            <a:off x="8342027" y="5161096"/>
            <a:ext cx="1800200" cy="1148223"/>
          </a:xfrm>
          <a:prstGeom prst="wedgeRectCallout">
            <a:avLst>
              <a:gd name="adj1" fmla="val -27619"/>
              <a:gd name="adj2" fmla="val -11467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Lähtökohtana on että työntekemistä voidaan tehostaa siten että samalla määrällä ihmisiä voidaan palvella asiakasta paremmin.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0" name="Speech Bubble: Rectangle 109"/>
          <p:cNvSpPr/>
          <p:nvPr/>
        </p:nvSpPr>
        <p:spPr>
          <a:xfrm>
            <a:off x="1804560" y="2204864"/>
            <a:ext cx="2131200" cy="811090"/>
          </a:xfrm>
          <a:prstGeom prst="wedgeRectCallout">
            <a:avLst>
              <a:gd name="adj1" fmla="val -21705"/>
              <a:gd name="adj2" fmla="val 8841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Mittarit asetetaan siten, että ne parhaimmin kuvaavat asiakkaalle tuotettavan palvelun laatua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1" name="Speech Bubble: Rectangle 110"/>
          <p:cNvSpPr/>
          <p:nvPr/>
        </p:nvSpPr>
        <p:spPr>
          <a:xfrm>
            <a:off x="3287688" y="5161095"/>
            <a:ext cx="2664296" cy="1148224"/>
          </a:xfrm>
          <a:prstGeom prst="wedgeRectCallout">
            <a:avLst>
              <a:gd name="adj1" fmla="val -15377"/>
              <a:gd name="adj2" fmla="val -122754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On tärkeää sopia tapa joka antaa luotettavan mittaustuloksen riippumatta kuka mittaa. Jos tulos riippuu ulkoisista muuttujista mittaamisella on helposti haitallisia vaikutuksia.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2" name="Speech Bubble: Rectangle 111"/>
          <p:cNvSpPr/>
          <p:nvPr/>
        </p:nvSpPr>
        <p:spPr>
          <a:xfrm>
            <a:off x="4367809" y="2183283"/>
            <a:ext cx="2790703" cy="855904"/>
          </a:xfrm>
          <a:prstGeom prst="wedgeRectCallout">
            <a:avLst>
              <a:gd name="adj1" fmla="val -12216"/>
              <a:gd name="adj2" fmla="val 7933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Kerrotaan, kenen vastuulla mittaaminen on. Mittaamiseen tulee myös varata realistinen määrä ko. henkilön aikaa.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3" name="Speech Bubble: Rectangle 112"/>
          <p:cNvSpPr/>
          <p:nvPr/>
        </p:nvSpPr>
        <p:spPr>
          <a:xfrm>
            <a:off x="6096000" y="5161096"/>
            <a:ext cx="1800200" cy="1148223"/>
          </a:xfrm>
          <a:prstGeom prst="wedgeRectCallout">
            <a:avLst>
              <a:gd name="adj1" fmla="val -16091"/>
              <a:gd name="adj2" fmla="val -157054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  <a:cs typeface="Arial" panose="020B0604020202020204" pitchFamily="34" charset="0"/>
              </a:rPr>
              <a:t>Mittaus taajuus valitaan niin ettei se kuormita liikaa, mutta siten että muutokset huomataan ajoissa asiakaslaatua ajatellen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89748"/>
      </p:ext>
    </p:extLst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562</TotalTime>
  <Words>363</Words>
  <Application>Microsoft Office PowerPoint</Application>
  <PresentationFormat>Laajakuva</PresentationFormat>
  <Paragraphs>90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Kehmet-perus</vt:lpstr>
      <vt:lpstr>Mittarit – mitä ja miten mitata</vt:lpstr>
      <vt:lpstr>Mittaaminen – mitä mitata?</vt:lpstr>
      <vt:lpstr>Mittaaminen – mitä tavoitella?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Katja Heikkiläinen</cp:lastModifiedBy>
  <cp:revision>48</cp:revision>
  <dcterms:created xsi:type="dcterms:W3CDTF">2017-05-03T10:47:49Z</dcterms:created>
  <dcterms:modified xsi:type="dcterms:W3CDTF">2020-05-25T19:32:53Z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