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fi-FI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5" autoAdjust="0"/>
    <p:restoredTop sz="92077" autoAdjust="0"/>
  </p:normalViewPr>
  <p:slideViewPr>
    <p:cSldViewPr snapToGrid="0">
      <p:cViewPr varScale="1">
        <p:scale>
          <a:sx n="77" d="100"/>
          <a:sy n="77" d="100"/>
        </p:scale>
        <p:origin x="16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fi-FI">
              <a:uFillTx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42956EC9-597C-40E3-B3F5-EAB7A3B6821A}" type="datetimeFigureOut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>
              <a:uFillTx/>
            </a:endParaRPr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>
                <a:uFillTx/>
              </a:rPr>
              <a:t>Muokkaa tekstin perustyylejä napsauttamalla</a:t>
            </a:r>
          </a:p>
          <a:p>
            <a:pPr lvl="1"/>
            <a:r>
              <a:rPr lang="fi-FI" noProof="0" smtClean="0">
                <a:uFillTx/>
              </a:rPr>
              <a:t>toinen taso</a:t>
            </a:r>
          </a:p>
          <a:p>
            <a:pPr lvl="2"/>
            <a:r>
              <a:rPr lang="fi-FI" noProof="0" smtClean="0">
                <a:uFillTx/>
              </a:rPr>
              <a:t>kolmas taso</a:t>
            </a:r>
          </a:p>
          <a:p>
            <a:pPr lvl="3"/>
            <a:r>
              <a:rPr lang="fi-FI" noProof="0" smtClean="0">
                <a:uFillTx/>
              </a:rPr>
              <a:t>neljäs taso</a:t>
            </a:r>
          </a:p>
          <a:p>
            <a:pPr lvl="4"/>
            <a:r>
              <a:rPr lang="fi-FI" noProof="0" smtClean="0">
                <a:uFillTx/>
              </a:rPr>
              <a:t>viides taso</a:t>
            </a:r>
            <a:endParaRPr lang="fi-FI" noProof="0">
              <a:uFillTx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fi-FI">
              <a:uFillTx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3F52220B-28E9-4D5F-AEAE-7B1EBEECD88E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38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hmet-kansilehti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8324242" cy="1981200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fi-FI" noProof="0" dirty="0" smtClean="0">
                <a:uFillTx/>
              </a:rPr>
              <a:t>Muokkaa </a:t>
            </a:r>
            <a:r>
              <a:rPr lang="fi-FI" noProof="0" dirty="0" err="1" smtClean="0">
                <a:uFillTx/>
              </a:rPr>
              <a:t>perustyyl</a:t>
            </a:r>
            <a:r>
              <a:rPr lang="fi-FI" noProof="0" dirty="0" smtClean="0">
                <a:uFillTx/>
              </a:rPr>
              <a:t>. </a:t>
            </a:r>
            <a:r>
              <a:rPr lang="fi-FI" noProof="0" dirty="0" err="1" smtClean="0">
                <a:uFillTx/>
              </a:rPr>
              <a:t>napsautt</a:t>
            </a:r>
            <a:r>
              <a:rPr lang="fi-FI" noProof="0" dirty="0" smtClean="0">
                <a:uFillTx/>
              </a:rPr>
              <a:t>.</a:t>
            </a:r>
            <a:endParaRPr lang="fi-FI" noProof="0" dirty="0">
              <a:uFillTx/>
            </a:endParaRP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6B7A6C68-645B-4F41-ABC8-019B81F00910}" type="datetime1">
              <a:rPr lang="fi-FI" noProof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noProof="0" dirty="0">
              <a:uFillTx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 noProof="0" dirty="0">
                <a:uFillTx/>
              </a:rPr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809E99C8-8CCD-4720-861E-909799E61B02}" type="slidenum">
              <a:rPr lang="fi-FI" noProof="0">
                <a:uFillTx/>
              </a:rPr>
              <a:pPr>
                <a:defRPr>
                  <a:uFillTx/>
                </a:defRPr>
              </a:pPr>
              <a:t>‹#›</a:t>
            </a:fld>
            <a:endParaRPr lang="fi-FI" noProof="0" dirty="0">
              <a:uFillTx/>
            </a:endParaRPr>
          </a:p>
        </p:txBody>
      </p:sp>
      <p:grpSp>
        <p:nvGrpSpPr>
          <p:cNvPr id="19" name="Ryhmä 18"/>
          <p:cNvGrpSpPr>
            <a:grpSpLocks noChangeAspect="1"/>
          </p:cNvGrpSpPr>
          <p:nvPr userDrawn="1"/>
        </p:nvGrpSpPr>
        <p:grpSpPr>
          <a:xfrm>
            <a:off x="8485693" y="2245393"/>
            <a:ext cx="3471523" cy="2323432"/>
            <a:chOff x="5676903" y="1810547"/>
            <a:chExt cx="5997572" cy="4014075"/>
          </a:xfrm>
        </p:grpSpPr>
        <p:grpSp>
          <p:nvGrpSpPr>
            <p:cNvPr id="20" name="Ryhmä 19"/>
            <p:cNvGrpSpPr/>
            <p:nvPr/>
          </p:nvGrpSpPr>
          <p:grpSpPr>
            <a:xfrm>
              <a:off x="9644984" y="2713992"/>
              <a:ext cx="2029491" cy="2778661"/>
              <a:chOff x="9733920" y="2165958"/>
              <a:chExt cx="2029491" cy="2778661"/>
            </a:xfrm>
          </p:grpSpPr>
          <p:pic>
            <p:nvPicPr>
              <p:cNvPr id="23" name="Kuva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42974" y="2165958"/>
                <a:ext cx="2020437" cy="12568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Kuva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3920" y="3505900"/>
                <a:ext cx="2017459" cy="1438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580" y="2382022"/>
              <a:ext cx="3135329" cy="344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Kuva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903" y="1810547"/>
              <a:ext cx="2200457" cy="1806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86382" y="2667510"/>
            <a:ext cx="7925003" cy="13377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fi-FI" dirty="0" smtClean="0">
                <a:uFillTx/>
              </a:rPr>
              <a:t>Muokkaa tekstin perustyylejä napsauttamalla</a:t>
            </a:r>
          </a:p>
        </p:txBody>
      </p:sp>
      <p:sp>
        <p:nvSpPr>
          <p:cNvPr id="26" name="Tekstin paikkamerkki 11"/>
          <p:cNvSpPr>
            <a:spLocks noGrp="1"/>
          </p:cNvSpPr>
          <p:nvPr>
            <p:ph type="body" sz="quarter" idx="14"/>
          </p:nvPr>
        </p:nvSpPr>
        <p:spPr>
          <a:xfrm>
            <a:off x="486382" y="4216228"/>
            <a:ext cx="7925003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fi-FI" dirty="0" smtClean="0">
                <a:uFillTx/>
              </a:rPr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olme-kuva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 dirty="0">
              <a:uFillTx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 smtClean="0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C31F623-B4BB-4BA9-94B0-5FCD5E9CC118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8FE3441-211B-4FAE-844A-6F0F418E8983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uusi-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 smtClean="0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D382C77-360B-40F4-9F3F-4C48F04B9639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3D146FE-DE78-43ED-B92F-F451ED1A685F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uvapohja-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i-FI">
              <a:uFillTx/>
            </a:endParaRPr>
          </a:p>
        </p:txBody>
      </p:sp>
      <p:grpSp>
        <p:nvGrpSpPr>
          <p:cNvPr id="4" name="Ryhmä 8"/>
          <p:cNvGrpSpPr/>
          <p:nvPr/>
        </p:nvGrpSpPr>
        <p:grpSpPr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 smtClean="0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D603583-DBA3-4E51-9577-D003BE5B364F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ED33C52-3939-4B31-8F57-2F1453C47137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uva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uFillTx/>
              </a:rPr>
              <a:t>Muokkaa perustyyl. napsautt.</a:t>
            </a:r>
            <a:endParaRPr lang="fi-FI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hme-vain-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uFillTx/>
              </a:rPr>
              <a:t>Muokkaa perustyyl. napsautt.</a:t>
            </a:r>
            <a:endParaRPr lang="fi-FI">
              <a:uFillTx/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8FF4F39-16EF-4CAE-8D7D-D7E28F08240C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E842C2E-1894-47C6-8C45-A75AB5596D31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hmet-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28D144D-A55D-46C5-A00D-1C253264F70D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978BA27-5A6D-4D9A-B51A-B3F539A5E9A6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1906" y="224972"/>
            <a:ext cx="11614735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7677" y="3272970"/>
            <a:ext cx="7854547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0" name="Päivämäärän paikkamerkki 4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0B9F22-4DD6-474B-B20F-6328560C83FF}" type="datetime1">
              <a:rPr lang="fi-FI" smtClean="0"/>
              <a:t>27.2.2020</a:t>
            </a:fld>
            <a:endParaRPr lang="fi-FI" dirty="0"/>
          </a:p>
        </p:txBody>
      </p:sp>
      <p:sp>
        <p:nvSpPr>
          <p:cNvPr id="51" name="Alatunnisteen paikkamerkki 5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grpSp>
        <p:nvGrpSpPr>
          <p:cNvPr id="61" name="Ryhmä 60"/>
          <p:cNvGrpSpPr/>
          <p:nvPr userDrawn="1"/>
        </p:nvGrpSpPr>
        <p:grpSpPr>
          <a:xfrm>
            <a:off x="9085943" y="4293560"/>
            <a:ext cx="2619407" cy="2269939"/>
            <a:chOff x="6814457" y="4293559"/>
            <a:chExt cx="1964555" cy="2269939"/>
          </a:xfrm>
        </p:grpSpPr>
        <p:sp>
          <p:nvSpPr>
            <p:cNvPr id="62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4763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hmet-sisällysluettelo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680301" cy="1961147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fi-FI" dirty="0" smtClean="0">
                <a:uFillTx/>
              </a:rPr>
              <a:t>Muokkaa </a:t>
            </a:r>
            <a:r>
              <a:rPr lang="fi-FI" dirty="0" err="1" smtClean="0">
                <a:uFillTx/>
              </a:rPr>
              <a:t>perustyyl</a:t>
            </a:r>
            <a:r>
              <a:rPr lang="fi-FI" dirty="0" smtClean="0">
                <a:uFillTx/>
              </a:rPr>
              <a:t>. </a:t>
            </a:r>
            <a:r>
              <a:rPr lang="fi-FI" dirty="0" err="1" smtClean="0">
                <a:uFillTx/>
              </a:rPr>
              <a:t>napsautt</a:t>
            </a:r>
            <a:r>
              <a:rPr lang="fi-FI" dirty="0" smtClean="0">
                <a:uFillTx/>
              </a:rPr>
              <a:t>.</a:t>
            </a:r>
            <a:endParaRPr lang="fi-FI" dirty="0">
              <a:uFillTx/>
            </a:endParaRP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A83171E9-DB45-4935-8103-E2FD507E4EE6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69E0BBBE-72AA-48AE-B8C9-683FB2D14905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  <p:grpSp>
        <p:nvGrpSpPr>
          <p:cNvPr id="18" name="Ryhmä 17"/>
          <p:cNvGrpSpPr>
            <a:grpSpLocks noChangeAspect="1"/>
          </p:cNvGrpSpPr>
          <p:nvPr userDrawn="1"/>
        </p:nvGrpSpPr>
        <p:grpSpPr>
          <a:xfrm>
            <a:off x="10258648" y="105915"/>
            <a:ext cx="1778500" cy="1190320"/>
            <a:chOff x="5676903" y="1810547"/>
            <a:chExt cx="5997572" cy="4014075"/>
          </a:xfrm>
        </p:grpSpPr>
        <p:grpSp>
          <p:nvGrpSpPr>
            <p:cNvPr id="19" name="Ryhmä 18"/>
            <p:cNvGrpSpPr/>
            <p:nvPr/>
          </p:nvGrpSpPr>
          <p:grpSpPr>
            <a:xfrm>
              <a:off x="9644984" y="2713992"/>
              <a:ext cx="2029491" cy="2778661"/>
              <a:chOff x="9733920" y="2165958"/>
              <a:chExt cx="2029491" cy="2778661"/>
            </a:xfrm>
          </p:grpSpPr>
          <p:pic>
            <p:nvPicPr>
              <p:cNvPr id="22" name="Kuva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42974" y="2165958"/>
                <a:ext cx="2020437" cy="12568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Kuva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3920" y="3505900"/>
                <a:ext cx="2017459" cy="1438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0" name="Kuva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580" y="2382022"/>
              <a:ext cx="3135329" cy="344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903" y="1810547"/>
              <a:ext cx="2200457" cy="1806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86382" y="2667510"/>
            <a:ext cx="7925003" cy="3215932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fi-FI" dirty="0" smtClean="0">
                <a:uFillTx/>
              </a:rPr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hmet-väliotsikko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fi-FI" smtClean="0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9D270131-D298-4E66-8347-236AF470D665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2721E670-1F5B-4A49-8DE6-16F3E62BC8C2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  <p:grpSp>
        <p:nvGrpSpPr>
          <p:cNvPr id="18" name="Ryhmä 17"/>
          <p:cNvGrpSpPr>
            <a:grpSpLocks noChangeAspect="1"/>
          </p:cNvGrpSpPr>
          <p:nvPr userDrawn="1"/>
        </p:nvGrpSpPr>
        <p:grpSpPr>
          <a:xfrm>
            <a:off x="10258648" y="105915"/>
            <a:ext cx="1778500" cy="1190320"/>
            <a:chOff x="5676903" y="1810547"/>
            <a:chExt cx="5997572" cy="4014075"/>
          </a:xfrm>
        </p:grpSpPr>
        <p:grpSp>
          <p:nvGrpSpPr>
            <p:cNvPr id="19" name="Ryhmä 18"/>
            <p:cNvGrpSpPr/>
            <p:nvPr/>
          </p:nvGrpSpPr>
          <p:grpSpPr>
            <a:xfrm>
              <a:off x="9644984" y="2713992"/>
              <a:ext cx="2029491" cy="2778661"/>
              <a:chOff x="9733920" y="2165958"/>
              <a:chExt cx="2029491" cy="2778661"/>
            </a:xfrm>
          </p:grpSpPr>
          <p:pic>
            <p:nvPicPr>
              <p:cNvPr id="22" name="Kuva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42974" y="2165958"/>
                <a:ext cx="2020437" cy="12568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Kuva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3920" y="3505900"/>
                <a:ext cx="2017459" cy="1438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0" name="Kuva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580" y="2382022"/>
              <a:ext cx="3135329" cy="344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903" y="1810547"/>
              <a:ext cx="2200457" cy="1806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otsikko-ja-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662824"/>
          </a:xfrm>
        </p:spPr>
        <p:txBody>
          <a:bodyPr/>
          <a:lstStyle/>
          <a:p>
            <a:r>
              <a:rPr lang="fi-FI" dirty="0" smtClean="0">
                <a:uFillTx/>
              </a:rPr>
              <a:t>Muokkaa </a:t>
            </a:r>
            <a:r>
              <a:rPr lang="fi-FI" dirty="0" err="1" smtClean="0">
                <a:uFillTx/>
              </a:rPr>
              <a:t>perustyyl</a:t>
            </a:r>
            <a:r>
              <a:rPr lang="fi-FI" dirty="0" smtClean="0">
                <a:uFillTx/>
              </a:rPr>
              <a:t>. </a:t>
            </a:r>
            <a:r>
              <a:rPr lang="fi-FI" dirty="0" err="1" smtClean="0">
                <a:uFillTx/>
              </a:rPr>
              <a:t>napsautt</a:t>
            </a:r>
            <a:r>
              <a:rPr lang="fi-FI" dirty="0" smtClean="0">
                <a:uFillTx/>
              </a:rPr>
              <a:t>.</a:t>
            </a:r>
            <a:endParaRPr lang="fi-FI" dirty="0">
              <a:uFillTx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60011"/>
            <a:ext cx="11234738" cy="4616951"/>
          </a:xfrm>
        </p:spPr>
        <p:txBody>
          <a:bodyPr/>
          <a:lstStyle/>
          <a:p>
            <a:pPr lvl="0"/>
            <a:r>
              <a:rPr lang="fi-FI" smtClean="0">
                <a:uFillTx/>
              </a:rPr>
              <a:t>Muokkaa tekstin perustyylejä napsauttamalla</a:t>
            </a:r>
          </a:p>
          <a:p>
            <a:pPr lvl="1"/>
            <a:r>
              <a:rPr lang="fi-FI" smtClean="0">
                <a:uFillTx/>
              </a:rPr>
              <a:t>toinen taso</a:t>
            </a:r>
          </a:p>
          <a:p>
            <a:pPr lvl="2"/>
            <a:r>
              <a:rPr lang="fi-FI" smtClean="0">
                <a:uFillTx/>
              </a:rPr>
              <a:t>kolmas taso</a:t>
            </a:r>
          </a:p>
          <a:p>
            <a:pPr lvl="3"/>
            <a:r>
              <a:rPr lang="fi-FI" smtClean="0">
                <a:uFillTx/>
              </a:rPr>
              <a:t>neljäs taso</a:t>
            </a:r>
          </a:p>
          <a:p>
            <a:pPr lvl="4"/>
            <a:r>
              <a:rPr lang="fi-FI" smtClean="0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2D3E8FF-0D86-4156-9F0A-94F0D78AD399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3CFDC6C-3633-4E4E-A1CE-7741E7EBFD50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  <p:sp>
        <p:nvSpPr>
          <p:cNvPr id="9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457200" y="1070812"/>
            <a:ext cx="11234738" cy="44525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</a:lstStyle>
          <a:p>
            <a:pPr lvl="0"/>
            <a:r>
              <a:rPr lang="fi-FI" dirty="0" smtClean="0">
                <a:uFillTx/>
              </a:rPr>
              <a:t>[muokkaa ohje tähän]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ehmet-kaksi-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uFillTx/>
              </a:rPr>
              <a:t>Muokkaa perustyyl. napsautt.</a:t>
            </a:r>
            <a:endParaRPr lang="fi-FI">
              <a:uFillTx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323474"/>
            <a:ext cx="5364000" cy="4854126"/>
          </a:xfrm>
        </p:spPr>
        <p:txBody>
          <a:bodyPr/>
          <a:lstStyle/>
          <a:p>
            <a:pPr lvl="0"/>
            <a:r>
              <a:rPr lang="fi-FI" smtClean="0">
                <a:uFillTx/>
              </a:rPr>
              <a:t>Muokkaa tekstin perustyylejä napsauttamalla</a:t>
            </a:r>
          </a:p>
          <a:p>
            <a:pPr lvl="1"/>
            <a:r>
              <a:rPr lang="fi-FI" smtClean="0">
                <a:uFillTx/>
              </a:rPr>
              <a:t>toinen taso</a:t>
            </a:r>
          </a:p>
          <a:p>
            <a:pPr lvl="2"/>
            <a:r>
              <a:rPr lang="fi-FI" smtClean="0">
                <a:uFillTx/>
              </a:rPr>
              <a:t>kolmas taso</a:t>
            </a:r>
          </a:p>
          <a:p>
            <a:pPr lvl="3"/>
            <a:r>
              <a:rPr lang="fi-FI" smtClean="0">
                <a:uFillTx/>
              </a:rPr>
              <a:t>neljäs taso</a:t>
            </a:r>
          </a:p>
          <a:p>
            <a:pPr lvl="4"/>
            <a:r>
              <a:rPr lang="fi-FI" smtClean="0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323474"/>
            <a:ext cx="5364000" cy="4854126"/>
          </a:xfrm>
        </p:spPr>
        <p:txBody>
          <a:bodyPr/>
          <a:lstStyle/>
          <a:p>
            <a:pPr lvl="0"/>
            <a:r>
              <a:rPr lang="fi-FI" smtClean="0">
                <a:uFillTx/>
              </a:rPr>
              <a:t>Muokkaa tekstin perustyylejä napsauttamalla</a:t>
            </a:r>
          </a:p>
          <a:p>
            <a:pPr lvl="1"/>
            <a:r>
              <a:rPr lang="fi-FI" smtClean="0">
                <a:uFillTx/>
              </a:rPr>
              <a:t>toinen taso</a:t>
            </a:r>
          </a:p>
          <a:p>
            <a:pPr lvl="2"/>
            <a:r>
              <a:rPr lang="fi-FI" smtClean="0">
                <a:uFillTx/>
              </a:rPr>
              <a:t>kolmas taso</a:t>
            </a:r>
          </a:p>
          <a:p>
            <a:pPr lvl="3"/>
            <a:r>
              <a:rPr lang="fi-FI" smtClean="0">
                <a:uFillTx/>
              </a:rPr>
              <a:t>neljäs taso</a:t>
            </a:r>
          </a:p>
          <a:p>
            <a:pPr lvl="4"/>
            <a:r>
              <a:rPr lang="fi-FI" smtClean="0">
                <a:uFillTx/>
              </a:rPr>
              <a:t>viides taso</a:t>
            </a:r>
            <a:endParaRPr lang="fi-FI">
              <a:uFillTx/>
            </a:endParaRP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1E289CD-BC0E-4898-812E-A6A43EF32DBA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8ACFB45-9A1F-4BF1-AEB1-168A3EE59D06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uFillTx/>
              </a:rPr>
              <a:t>Muokkaa perustyyl. napsautt.</a:t>
            </a:r>
            <a:endParaRPr lang="fi-FI">
              <a:uFillTx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>
                <a:uFillTx/>
              </a:rPr>
              <a:t>Muokkaa tekstin perustyylejä napsauttamalla</a:t>
            </a:r>
          </a:p>
          <a:p>
            <a:pPr lvl="1"/>
            <a:r>
              <a:rPr lang="fi-FI" smtClean="0">
                <a:uFillTx/>
              </a:rPr>
              <a:t>toinen taso</a:t>
            </a:r>
          </a:p>
          <a:p>
            <a:pPr lvl="2"/>
            <a:r>
              <a:rPr lang="fi-FI" smtClean="0">
                <a:uFillTx/>
              </a:rPr>
              <a:t>kolmas taso</a:t>
            </a:r>
          </a:p>
          <a:p>
            <a:pPr lvl="3"/>
            <a:r>
              <a:rPr lang="fi-FI" smtClean="0">
                <a:uFillTx/>
              </a:rPr>
              <a:t>neljäs taso</a:t>
            </a:r>
          </a:p>
          <a:p>
            <a:pPr lvl="4"/>
            <a:r>
              <a:rPr lang="fi-FI" smtClean="0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>
                <a:uFillTx/>
              </a:rPr>
              <a:t>Muokkaa tekstin perustyylejä napsauttamalla</a:t>
            </a:r>
          </a:p>
          <a:p>
            <a:pPr lvl="1"/>
            <a:r>
              <a:rPr lang="fi-FI" smtClean="0">
                <a:uFillTx/>
              </a:rPr>
              <a:t>toinen taso</a:t>
            </a:r>
          </a:p>
          <a:p>
            <a:pPr lvl="2"/>
            <a:r>
              <a:rPr lang="fi-FI" smtClean="0">
                <a:uFillTx/>
              </a:rPr>
              <a:t>kolmas taso</a:t>
            </a:r>
          </a:p>
          <a:p>
            <a:pPr lvl="3"/>
            <a:r>
              <a:rPr lang="fi-FI" smtClean="0">
                <a:uFillTx/>
              </a:rPr>
              <a:t>neljäs taso</a:t>
            </a:r>
          </a:p>
          <a:p>
            <a:pPr lvl="4"/>
            <a:r>
              <a:rPr lang="fi-FI" smtClean="0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uFillTx/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>
                <a:uFillTx/>
              </a:rPr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uFillTx/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>
                <a:uFillTx/>
              </a:rPr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E3CF9F1-E9BA-4577-88F3-3C23F9C0C1A0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E379DBF-2A29-43B1-9F7E-346CAF37AC69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sisältö-ja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1172387"/>
          </a:xfrm>
        </p:spPr>
        <p:txBody>
          <a:bodyPr/>
          <a:lstStyle/>
          <a:p>
            <a:r>
              <a:rPr lang="fi-FI" dirty="0" smtClean="0">
                <a:uFillTx/>
              </a:rPr>
              <a:t>Muokkaa </a:t>
            </a:r>
            <a:r>
              <a:rPr lang="fi-FI" dirty="0" err="1" smtClean="0">
                <a:uFillTx/>
              </a:rPr>
              <a:t>perustyyl</a:t>
            </a:r>
            <a:r>
              <a:rPr lang="fi-FI" dirty="0" smtClean="0">
                <a:uFillTx/>
              </a:rPr>
              <a:t>. </a:t>
            </a:r>
            <a:r>
              <a:rPr lang="fi-FI" dirty="0" err="1" smtClean="0">
                <a:uFillTx/>
              </a:rPr>
              <a:t>napsautt</a:t>
            </a:r>
            <a:r>
              <a:rPr lang="fi-FI" dirty="0" smtClean="0">
                <a:uFillTx/>
              </a:rPr>
              <a:t>.</a:t>
            </a:r>
            <a:endParaRPr lang="fi-FI" dirty="0">
              <a:uFillTx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0516"/>
            <a:ext cx="6371618" cy="4457083"/>
          </a:xfrm>
        </p:spPr>
        <p:txBody>
          <a:bodyPr/>
          <a:lstStyle/>
          <a:p>
            <a:pPr lvl="0"/>
            <a:r>
              <a:rPr lang="fi-FI" smtClean="0">
                <a:uFillTx/>
              </a:rPr>
              <a:t>Muokkaa tekstin perustyylejä napsauttamalla</a:t>
            </a:r>
          </a:p>
          <a:p>
            <a:pPr lvl="1"/>
            <a:r>
              <a:rPr lang="fi-FI" smtClean="0">
                <a:uFillTx/>
              </a:rPr>
              <a:t>toinen taso</a:t>
            </a:r>
          </a:p>
          <a:p>
            <a:pPr lvl="2"/>
            <a:r>
              <a:rPr lang="fi-FI" smtClean="0">
                <a:uFillTx/>
              </a:rPr>
              <a:t>kolmas taso</a:t>
            </a:r>
          </a:p>
          <a:p>
            <a:pPr lvl="3"/>
            <a:r>
              <a:rPr lang="fi-FI" smtClean="0">
                <a:uFillTx/>
              </a:rPr>
              <a:t>neljäs taso</a:t>
            </a:r>
          </a:p>
          <a:p>
            <a:pPr lvl="4"/>
            <a:r>
              <a:rPr lang="fi-FI" smtClean="0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fi-FI" noProof="0">
              <a:uFillTx/>
            </a:endParaRP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ECD06-8F20-4CE8-943F-B69CD98B9D5E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9853895-AB2C-4C0C-8295-D1EE2770F9CD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iso-kuva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 smtClean="0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AA1AE9D-5030-41AB-A4FF-78CB0C415936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0D2B2FB-3A4B-4871-9BF7-9291A37AF9F4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olme-kuvaa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 smtClean="0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 smtClean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A0C054D-5469-4F93-96B9-22A37617ACB9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0A1BF7D-A071-4EEB-BDBC-D210FAA6695A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>
                <a:uFillTx/>
              </a:rPr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>
                <a:uFillTx/>
              </a:rPr>
              <a:t>Muokkaa tekstin perustyylejä napsauttamalla</a:t>
            </a:r>
          </a:p>
          <a:p>
            <a:pPr lvl="1"/>
            <a:r>
              <a:rPr lang="fi-FI" altLang="fi-FI" smtClean="0">
                <a:uFillTx/>
              </a:rPr>
              <a:t>toinen taso</a:t>
            </a:r>
          </a:p>
          <a:p>
            <a:pPr lvl="2"/>
            <a:r>
              <a:rPr lang="fi-FI" altLang="fi-FI" smtClean="0">
                <a:uFillTx/>
              </a:rPr>
              <a:t>kolmas taso</a:t>
            </a:r>
          </a:p>
          <a:p>
            <a:pPr lvl="3"/>
            <a:r>
              <a:rPr lang="fi-FI" altLang="fi-FI" smtClean="0">
                <a:uFillTx/>
              </a:rPr>
              <a:t>neljäs taso</a:t>
            </a:r>
          </a:p>
          <a:p>
            <a:pPr lvl="4"/>
            <a:r>
              <a:rPr lang="fi-FI" altLang="fi-FI" smtClean="0">
                <a:uFillTx/>
              </a:rPr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21B3815A-B376-4C20-976A-CC788C852782}" type="datetime1">
              <a:rPr lang="fi-FI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3CC8933F-2D5B-4E8A-B1D8-F79D01572547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  <p:grpSp>
        <p:nvGrpSpPr>
          <p:cNvPr id="3079" name="Ryhmä 6"/>
          <p:cNvGrpSpPr/>
          <p:nvPr/>
        </p:nvGrpSpPr>
        <p:grpSpPr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uFillTx/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fi-FI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.hel.ninja/documents/64/K%C3%A4ytt%C3%B6tapaukset_pohja.docx" TargetMode="External"/><Relationship Id="rId2" Type="http://schemas.openxmlformats.org/officeDocument/2006/relationships/hyperlink" Target="https://digi.hel.ninja/documents/65/Vaatimusluettelo_v0.2.xl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pelastuslaitos.fi/documents/11127/4153954/Lean+-+esimerkki+-+ik%C3%A4ihmisten+palveluketju.pdf/8468f5b1-ae84-4ec9-af90-7f41bb7144f0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pelastuslaitos.fi/documents/11127/4153954/Lean+-+esimerkki+-+ik%C3%A4ihmisten+palveluketju.pdf/8468f5b1-ae84-4ec9-af90-7f41bb7144f0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.hel.ninja/documents/82/Kehmet-SIPOC-ja-VSM-pohja.xls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B7A6C68-645B-4F41-ABC8-019B81F00910}" type="datetime1">
              <a:rPr lang="fi-FI" noProof="0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noProof="0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noProof="0" smtClean="0">
                <a:uFillTx/>
              </a:rPr>
              <a:t>Etunimi Sukunimi</a:t>
            </a:r>
            <a:endParaRPr lang="fi-FI" noProof="0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09E99C8-8CCD-4720-861E-909799E61B02}" type="slidenum">
              <a:rPr lang="fi-FI" noProof="0" smtClean="0">
                <a:uFillTx/>
              </a:rPr>
              <a:pPr>
                <a:defRPr>
                  <a:uFillTx/>
                </a:defRPr>
              </a:pPr>
              <a:t>1</a:t>
            </a:fld>
            <a:endParaRPr lang="fi-FI" noProof="0" dirty="0">
              <a:uFillTx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Nykytila ja muutostarpeet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12906" y="4055897"/>
            <a:ext cx="80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Löydät tästä pohjasta esimerkkejä erilaisista nykytilan ja muutostarpeiden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kuvaustekniikoista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1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10</a:t>
            </a:fld>
            <a:endParaRPr lang="fi-FI" dirty="0">
              <a:uFillTx/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67748" y="2891931"/>
            <a:ext cx="11469756" cy="228917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uFillTx/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9pPr>
          </a:lstStyle>
          <a:p>
            <a:pPr algn="ctr"/>
            <a:r>
              <a:rPr lang="fi-FI" sz="4400" i="1" dirty="0" smtClean="0"/>
              <a:t>Juhtan kokonaisarkkitehtuuriohjeistuksen työkaluja tietojärjestelmien nyky- ja tavoitetilan kuvaamiseen</a:t>
            </a:r>
            <a:endParaRPr lang="fi-FI" sz="4400" i="1" dirty="0"/>
          </a:p>
        </p:txBody>
      </p:sp>
      <p:sp>
        <p:nvSpPr>
          <p:cNvPr id="7" name="Ellipsi 6"/>
          <p:cNvSpPr/>
          <p:nvPr/>
        </p:nvSpPr>
        <p:spPr>
          <a:xfrm>
            <a:off x="5126766" y="310343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 smtClean="0"/>
              <a:t>3</a:t>
            </a:r>
            <a:endParaRPr lang="fi-FI" sz="24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4034143" y="5432686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404372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3. Tietojärjestelmien vuorovaikutus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11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804" y="1293912"/>
            <a:ext cx="4462671" cy="42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Muutostarve Arkkitehtuurin kerrosnäkymään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12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830" y="1327786"/>
            <a:ext cx="6383324" cy="4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13</a:t>
            </a:fld>
            <a:endParaRPr lang="fi-FI" dirty="0">
              <a:uFillTx/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864093" y="2762723"/>
            <a:ext cx="8432800" cy="166688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uFillTx/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9pPr>
          </a:lstStyle>
          <a:p>
            <a:pPr algn="ctr"/>
            <a:r>
              <a:rPr lang="fi-FI" sz="4400" i="1" dirty="0" smtClean="0"/>
              <a:t>Alustavat vaatimukset voi kuvata vaatimusluetteloon</a:t>
            </a:r>
            <a:endParaRPr lang="fi-FI" sz="4400" i="1" dirty="0"/>
          </a:p>
        </p:txBody>
      </p:sp>
      <p:sp>
        <p:nvSpPr>
          <p:cNvPr id="7" name="Ellipsi 6"/>
          <p:cNvSpPr/>
          <p:nvPr/>
        </p:nvSpPr>
        <p:spPr>
          <a:xfrm>
            <a:off x="5176461" y="181135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/>
              <a:t>4</a:t>
            </a:r>
            <a:endParaRPr lang="fi-FI" sz="2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097100" y="4572266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smtClean="0">
                <a:solidFill>
                  <a:srgbClr val="005EB8"/>
                </a:solidFill>
              </a:rPr>
              <a:t>Yhteenveto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083838" y="5509727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35113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Vaatimukset - yhteenveto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560012"/>
            <a:ext cx="11234738" cy="3618276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YHTEENVETO</a:t>
            </a:r>
          </a:p>
          <a:p>
            <a:r>
              <a:rPr lang="fi-FI" dirty="0"/>
              <a:t>X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Linkki vaatimusluetteloon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14</a:t>
            </a:fld>
            <a:endParaRPr lang="fi-FI" dirty="0">
              <a:uFillTx/>
            </a:endParaRPr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1488481" y="5250893"/>
            <a:ext cx="84328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575" indent="-5365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804863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2600" b="1" dirty="0" smtClean="0">
                <a:solidFill>
                  <a:srgbClr val="05C3DE"/>
                </a:solidFill>
                <a:latin typeface="+mj-lt"/>
                <a:hlinkClick r:id="rId2"/>
              </a:rPr>
              <a:t>Linkki vaatimusluettelopohjaan (MS Excel)</a:t>
            </a:r>
            <a:endParaRPr lang="fi-FI" sz="2600" b="1" dirty="0" smtClean="0">
              <a:solidFill>
                <a:srgbClr val="05C3DE"/>
              </a:solidFill>
              <a:latin typeface="+mj-lt"/>
            </a:endParaRPr>
          </a:p>
          <a:p>
            <a:pPr algn="ctr"/>
            <a:endParaRPr lang="fi-FI" dirty="0" smtClean="0">
              <a:solidFill>
                <a:schemeClr val="bg1"/>
              </a:solidFill>
            </a:endParaRPr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1496345" y="5610933"/>
            <a:ext cx="84328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575" indent="-5365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804863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2600" b="1" dirty="0" smtClean="0">
                <a:solidFill>
                  <a:srgbClr val="05C3DE"/>
                </a:solidFill>
                <a:latin typeface="+mj-lt"/>
                <a:hlinkClick r:id="rId3"/>
              </a:rPr>
              <a:t>Linkki käyttötapauspohjaan (MS Word)</a:t>
            </a:r>
            <a:endParaRPr lang="fi-FI" sz="2600" b="1" dirty="0" smtClean="0">
              <a:solidFill>
                <a:srgbClr val="05C3DE"/>
              </a:solidFill>
              <a:latin typeface="+mj-lt"/>
            </a:endParaRPr>
          </a:p>
          <a:p>
            <a:pPr algn="ctr"/>
            <a:endParaRPr lang="fi-FI" dirty="0" smtClean="0">
              <a:solidFill>
                <a:srgbClr val="05C3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3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A83171E9-DB45-4935-8103-E2FD507E4EE6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E0BBBE-72AA-48AE-B8C9-683FB2D14905}" type="slidenum">
              <a:rPr lang="fi-FI" smtClean="0">
                <a:uFillTx/>
              </a:rPr>
              <a:pPr>
                <a:defRPr>
                  <a:uFillTx/>
                </a:defRPr>
              </a:pPr>
              <a:t>15</a:t>
            </a:fld>
            <a:endParaRPr lang="fi-FI">
              <a:uFillTx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800" dirty="0" smtClean="0"/>
              <a:t>Kyvykkyyskartta</a:t>
            </a:r>
          </a:p>
          <a:p>
            <a:r>
              <a:rPr lang="fi-FI" sz="2800" dirty="0" smtClean="0"/>
              <a:t>Palvelukartta</a:t>
            </a:r>
          </a:p>
          <a:p>
            <a:r>
              <a:rPr lang="fi-FI" sz="2800" dirty="0" smtClean="0"/>
              <a:t>Arkkitehtuurin kerrosnäkymä</a:t>
            </a:r>
          </a:p>
          <a:p>
            <a:r>
              <a:rPr lang="fi-FI" sz="2800" dirty="0" smtClean="0"/>
              <a:t>Tiedot</a:t>
            </a:r>
          </a:p>
          <a:p>
            <a:r>
              <a:rPr lang="fi-FI" sz="2800" dirty="0" smtClean="0"/>
              <a:t>Teknologiat</a:t>
            </a:r>
          </a:p>
          <a:p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39432" y="1828381"/>
            <a:ext cx="108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Seuraavista kalvoista löydät Juhtan kokonaisarkkitehtuuriohjeistuksen tekniikoita alla oleviin aihealueisiin</a:t>
            </a:r>
          </a:p>
        </p:txBody>
      </p:sp>
    </p:spTree>
    <p:extLst>
      <p:ext uri="{BB962C8B-B14F-4D97-AF65-F5344CB8AC3E}">
        <p14:creationId xmlns:p14="http://schemas.microsoft.com/office/powerpoint/2010/main" val="361570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Muutostarve kyvykkyyskarttaan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A83171E9-DB45-4935-8103-E2FD507E4EE6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E0BBBE-72AA-48AE-B8C9-683FB2D14905}" type="slidenum">
              <a:rPr lang="fi-FI" smtClean="0">
                <a:uFillTx/>
              </a:rPr>
              <a:pPr>
                <a:defRPr>
                  <a:uFillTx/>
                </a:defRPr>
              </a:pPr>
              <a:t>16</a:t>
            </a:fld>
            <a:endParaRPr lang="fi-FI">
              <a:uFillTx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50" y="1195388"/>
            <a:ext cx="6116159" cy="52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Muutostarve palvelukarttaan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17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87" y="1195387"/>
            <a:ext cx="8869038" cy="51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1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Muutostarve toimijoiden välisiin vuorovaikutuksiin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18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801" y="993913"/>
            <a:ext cx="7139814" cy="4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6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Muutostarve tietovarantoihin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19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514" y="1195388"/>
            <a:ext cx="6049348" cy="51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7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A83171E9-DB45-4935-8103-E2FD507E4EE6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E0BBBE-72AA-48AE-B8C9-683FB2D14905}" type="slidenum">
              <a:rPr lang="fi-FI" smtClean="0">
                <a:uFillTx/>
              </a:rPr>
              <a:pPr>
                <a:defRPr>
                  <a:uFillTx/>
                </a:defRPr>
              </a:pPr>
              <a:t>2</a:t>
            </a:fld>
            <a:endParaRPr lang="fi-FI">
              <a:uFillTx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800" dirty="0" smtClean="0"/>
              <a:t>Asiakkaat</a:t>
            </a:r>
          </a:p>
          <a:p>
            <a:r>
              <a:rPr lang="fi-FI" sz="2800" dirty="0" smtClean="0"/>
              <a:t>Palvelutuotokset</a:t>
            </a:r>
          </a:p>
          <a:p>
            <a:r>
              <a:rPr lang="fi-FI" sz="2800" dirty="0" smtClean="0"/>
              <a:t>Toimijat ja niiden syötteet prosesseille</a:t>
            </a:r>
          </a:p>
          <a:p>
            <a:r>
              <a:rPr lang="fi-FI" sz="2800" dirty="0" smtClean="0"/>
              <a:t>Prosessit</a:t>
            </a:r>
          </a:p>
          <a:p>
            <a:r>
              <a:rPr lang="fi-FI" sz="2800" dirty="0" smtClean="0"/>
              <a:t>Tärkeimmät järjestelmät</a:t>
            </a:r>
          </a:p>
          <a:p>
            <a:r>
              <a:rPr lang="fi-FI" sz="2800" dirty="0" smtClean="0"/>
              <a:t>Alustavat vaatimukset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39432" y="1828381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Seuraavista kalvoista löydät tekniikoita alla oleviin aihealueisiin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46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Muutostarve päätietoryhmiin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20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1195388"/>
            <a:ext cx="4605338" cy="50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99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Muutostarve teknologioihin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21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52" y="1195388"/>
            <a:ext cx="5736705" cy="51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3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A83171E9-DB45-4935-8103-E2FD507E4EE6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E0BBBE-72AA-48AE-B8C9-683FB2D14905}" type="slidenum">
              <a:rPr lang="fi-FI" smtClean="0">
                <a:uFillTx/>
              </a:rPr>
              <a:pPr>
                <a:defRPr>
                  <a:uFillTx/>
                </a:defRPr>
              </a:pPr>
              <a:t>22</a:t>
            </a:fld>
            <a:endParaRPr lang="fi-FI">
              <a:uFillTx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800" dirty="0" smtClean="0"/>
              <a:t>Tietomallit</a:t>
            </a:r>
          </a:p>
          <a:p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39432" y="1828381"/>
            <a:ext cx="108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Seuraavista kalvoista löydät Juhtan kokonaisarkkitehtuuriohjeistuksen tekniikoita alla oleviin aihealueisiin</a:t>
            </a:r>
          </a:p>
        </p:txBody>
      </p:sp>
    </p:spTree>
    <p:extLst>
      <p:ext uri="{BB962C8B-B14F-4D97-AF65-F5344CB8AC3E}">
        <p14:creationId xmlns:p14="http://schemas.microsoft.com/office/powerpoint/2010/main" val="208333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8001" y="224970"/>
            <a:ext cx="8432800" cy="606964"/>
          </a:xfrm>
        </p:spPr>
        <p:txBody>
          <a:bodyPr/>
          <a:lstStyle/>
          <a:p>
            <a:r>
              <a:rPr lang="fi-FI" sz="3200" dirty="0"/>
              <a:t>Käsitemalli </a:t>
            </a:r>
            <a:r>
              <a:rPr lang="fi-FI" sz="3200" dirty="0"/>
              <a:t>ER kaaviona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27.2.2020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9353434" y="6677817"/>
            <a:ext cx="12359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/>
              <a:t>*Esimerkki : </a:t>
            </a:r>
            <a:r>
              <a:rPr lang="fi-FI" sz="800" i="1" dirty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71" y="912398"/>
            <a:ext cx="7974259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7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24</a:t>
            </a:fld>
            <a:endParaRPr lang="fi-FI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29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A83171E9-DB45-4935-8103-E2FD507E4EE6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E0BBBE-72AA-48AE-B8C9-683FB2D14905}" type="slidenum">
              <a:rPr lang="fi-FI" smtClean="0">
                <a:uFillTx/>
              </a:rPr>
              <a:pPr>
                <a:defRPr>
                  <a:uFillTx/>
                </a:defRPr>
              </a:pPr>
              <a:t>3</a:t>
            </a:fld>
            <a:endParaRPr lang="fi-FI">
              <a:uFillTx/>
            </a:endParaRPr>
          </a:p>
        </p:txBody>
      </p:sp>
      <p:sp>
        <p:nvSpPr>
          <p:cNvPr id="11" name="Otsikko 1"/>
          <p:cNvSpPr txBox="1">
            <a:spLocks/>
          </p:cNvSpPr>
          <p:nvPr/>
        </p:nvSpPr>
        <p:spPr>
          <a:xfrm>
            <a:off x="1923772" y="2832295"/>
            <a:ext cx="8432800" cy="109737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uFillTx/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9pPr>
          </a:lstStyle>
          <a:p>
            <a:pPr algn="ctr"/>
            <a:r>
              <a:rPr lang="fi-FI" sz="6000" i="1" dirty="0" smtClean="0"/>
              <a:t>SIPOC ja VSM</a:t>
            </a:r>
          </a:p>
          <a:p>
            <a:pPr algn="ctr"/>
            <a:r>
              <a:rPr lang="fi-FI" sz="3200" i="1" dirty="0" smtClean="0"/>
              <a:t>ovat Lean menetelmiä prosessien nykytilan ja tavoitetilan selventämiseksi</a:t>
            </a:r>
            <a:endParaRPr lang="fi-FI" sz="2800" i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601951" y="4401483"/>
            <a:ext cx="5106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141663" algn="l"/>
              </a:tabLst>
            </a:pPr>
            <a:r>
              <a:rPr lang="fi-FI" sz="2400" dirty="0" smtClean="0">
                <a:solidFill>
                  <a:srgbClr val="005EB8"/>
                </a:solidFill>
              </a:rPr>
              <a:t>Yksinkertainen	</a:t>
            </a:r>
            <a:r>
              <a:rPr lang="fi-FI" dirty="0" smtClean="0">
                <a:solidFill>
                  <a:srgbClr val="005EB8"/>
                </a:solidFill>
              </a:rPr>
              <a:t>(MS Powerpoint)</a:t>
            </a:r>
            <a:endParaRPr lang="fi-FI" sz="2400" dirty="0" smtClean="0">
              <a:solidFill>
                <a:srgbClr val="005EB8"/>
              </a:solidFill>
            </a:endParaRPr>
          </a:p>
          <a:p>
            <a:pPr>
              <a:tabLst>
                <a:tab pos="3141663" algn="l"/>
              </a:tabLst>
            </a:pPr>
            <a:r>
              <a:rPr lang="fi-FI" sz="2400" dirty="0" smtClean="0">
                <a:solidFill>
                  <a:srgbClr val="005EB8"/>
                </a:solidFill>
              </a:rPr>
              <a:t>Rivitetty	</a:t>
            </a:r>
            <a:r>
              <a:rPr lang="fi-FI" dirty="0" smtClean="0">
                <a:solidFill>
                  <a:srgbClr val="005EB8"/>
                </a:solidFill>
              </a:rPr>
              <a:t>(MS Powerpoint)</a:t>
            </a:r>
            <a:endParaRPr lang="fi-FI" sz="2400" dirty="0" smtClean="0">
              <a:solidFill>
                <a:srgbClr val="005EB8"/>
              </a:solidFill>
            </a:endParaRPr>
          </a:p>
          <a:p>
            <a:pPr>
              <a:tabLst>
                <a:tab pos="3141663" algn="l"/>
              </a:tabLst>
            </a:pPr>
            <a:r>
              <a:rPr lang="fi-FI" sz="2400" dirty="0" smtClean="0">
                <a:solidFill>
                  <a:srgbClr val="005EB8"/>
                </a:solidFill>
              </a:rPr>
              <a:t>Kattava SIPOC &amp; VSM	</a:t>
            </a:r>
            <a:r>
              <a:rPr lang="fi-FI" dirty="0" smtClean="0">
                <a:solidFill>
                  <a:srgbClr val="005EB8"/>
                </a:solidFill>
              </a:rPr>
              <a:t>(MS Excel)</a:t>
            </a:r>
            <a:endParaRPr lang="fi-FI" sz="2400" dirty="0">
              <a:solidFill>
                <a:srgbClr val="005EB8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517304" y="5607910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  <p:sp>
        <p:nvSpPr>
          <p:cNvPr id="14" name="Ellipsi 13"/>
          <p:cNvSpPr/>
          <p:nvPr/>
        </p:nvSpPr>
        <p:spPr>
          <a:xfrm>
            <a:off x="5156788" y="170914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 smtClean="0"/>
              <a:t>1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20524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1. Prosessin nimi – nyky/tavoite/muutostarve</a:t>
            </a:r>
            <a:endParaRPr lang="fi-FI" sz="36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28D144D-A55D-46C5-A00D-1C253264F70D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978BA27-5A6D-4D9A-B51A-B3F539A5E9A6}" type="slidenum">
              <a:rPr lang="fi-FI" smtClean="0">
                <a:uFillTx/>
              </a:rPr>
              <a:pPr>
                <a:defRPr>
                  <a:uFillTx/>
                </a:defRPr>
              </a:pPr>
              <a:t>4</a:t>
            </a:fld>
            <a:endParaRPr lang="fi-FI" dirty="0">
              <a:uFillTx/>
            </a:endParaRPr>
          </a:p>
        </p:txBody>
      </p:sp>
      <p:grpSp>
        <p:nvGrpSpPr>
          <p:cNvPr id="41" name="Ryhmä 40"/>
          <p:cNvGrpSpPr/>
          <p:nvPr/>
        </p:nvGrpSpPr>
        <p:grpSpPr>
          <a:xfrm>
            <a:off x="144458" y="1195388"/>
            <a:ext cx="11852072" cy="4937055"/>
            <a:chOff x="144458" y="980728"/>
            <a:chExt cx="8848153" cy="5328592"/>
          </a:xfrm>
        </p:grpSpPr>
        <p:grpSp>
          <p:nvGrpSpPr>
            <p:cNvPr id="6" name="Ryhmä 5"/>
            <p:cNvGrpSpPr/>
            <p:nvPr/>
          </p:nvGrpSpPr>
          <p:grpSpPr>
            <a:xfrm>
              <a:off x="151389" y="980728"/>
              <a:ext cx="1684307" cy="4320480"/>
              <a:chOff x="151389" y="1124745"/>
              <a:chExt cx="1684307" cy="4320480"/>
            </a:xfrm>
          </p:grpSpPr>
          <p:sp>
            <p:nvSpPr>
              <p:cNvPr id="7" name="Suorakulmio 6"/>
              <p:cNvSpPr/>
              <p:nvPr/>
            </p:nvSpPr>
            <p:spPr>
              <a:xfrm>
                <a:off x="151389" y="1568933"/>
                <a:ext cx="1684307" cy="38762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Listaa ne tahot, jotka toimittavat prosessin vaatimat syötteet.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Esimerkiksi palvelun tuottajat tai sisäiset toimittajat.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Suorakulmio 7"/>
              <p:cNvSpPr/>
              <p:nvPr/>
            </p:nvSpPr>
            <p:spPr>
              <a:xfrm>
                <a:off x="151389" y="1124745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fi-FI" dirty="0" smtClean="0">
                    <a:solidFill>
                      <a:schemeClr val="bg1"/>
                    </a:solidFill>
                  </a:rPr>
                  <a:t>Toimijat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Ryhmä 8"/>
            <p:cNvGrpSpPr/>
            <p:nvPr/>
          </p:nvGrpSpPr>
          <p:grpSpPr>
            <a:xfrm>
              <a:off x="1940618" y="980728"/>
              <a:ext cx="1684307" cy="4320480"/>
              <a:chOff x="1940618" y="1124745"/>
              <a:chExt cx="1684307" cy="4320480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1940618" y="1568933"/>
                <a:ext cx="1684307" cy="38762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Listaa edellytykset, jotka tarvitaan prosessin ja palvelun tuottamiseen.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Esimerkki Sote-toiminnasta: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pPr marL="171450" indent="-171450">
                  <a:buFontTx/>
                  <a:buChar char="-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Asiakas jonosta</a:t>
                </a:r>
              </a:p>
              <a:p>
                <a:pPr marL="171450" indent="-171450">
                  <a:buFontTx/>
                  <a:buChar char="-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Sijoituspaikkapäätös</a:t>
                </a:r>
              </a:p>
              <a:p>
                <a:pPr marL="171450" indent="-171450">
                  <a:buFontTx/>
                  <a:buChar char="-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Diagnoosi</a:t>
                </a:r>
              </a:p>
              <a:p>
                <a:pPr marL="171450" indent="-171450">
                  <a:buFontTx/>
                  <a:buChar char="-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Jatkohoitosuunn.</a:t>
                </a:r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1940618" y="1124745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fi-FI" dirty="0" smtClean="0">
                    <a:solidFill>
                      <a:schemeClr val="bg1"/>
                    </a:solidFill>
                  </a:rPr>
                  <a:t>Syötteet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Ryhmä 11"/>
            <p:cNvGrpSpPr/>
            <p:nvPr/>
          </p:nvGrpSpPr>
          <p:grpSpPr>
            <a:xfrm>
              <a:off x="3729847" y="980728"/>
              <a:ext cx="1684307" cy="4320480"/>
              <a:chOff x="3729847" y="1124745"/>
              <a:chExt cx="1684307" cy="4320480"/>
            </a:xfrm>
          </p:grpSpPr>
          <p:sp>
            <p:nvSpPr>
              <p:cNvPr id="13" name="Suorakulmio 12"/>
              <p:cNvSpPr/>
              <p:nvPr/>
            </p:nvSpPr>
            <p:spPr>
              <a:xfrm>
                <a:off x="3729847" y="1568933"/>
                <a:ext cx="1684307" cy="38762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Kuvaa karkean tason prosessi. Tarkempi prosessi erillisenä kuvauksena.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Esimerkki Sote-toiminnasta: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Vast.otto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Akuuttihoito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Kuntoutus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Kotiutus</a:t>
                </a:r>
              </a:p>
              <a:p>
                <a:r>
                  <a:rPr lang="fi-FI" sz="1100" i="1" dirty="0" smtClean="0">
                    <a:solidFill>
                      <a:schemeClr val="tx1"/>
                    </a:solidFill>
                  </a:rPr>
                  <a:t>..tai graafisesti</a:t>
                </a:r>
                <a:r>
                  <a:rPr lang="fi-FI" sz="1100" dirty="0" smtClean="0">
                    <a:solidFill>
                      <a:schemeClr val="tx1"/>
                    </a:solidFill>
                  </a:rPr>
                  <a:t>..</a:t>
                </a:r>
                <a:endParaRPr lang="fi-FI" sz="11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uorakulmio 13"/>
              <p:cNvSpPr/>
              <p:nvPr/>
            </p:nvSpPr>
            <p:spPr>
              <a:xfrm>
                <a:off x="3729847" y="1124745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fi-FI" dirty="0" smtClean="0">
                    <a:solidFill>
                      <a:schemeClr val="bg1"/>
                    </a:solidFill>
                  </a:rPr>
                  <a:t>Prosessi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Ryhmä 14"/>
            <p:cNvGrpSpPr/>
            <p:nvPr/>
          </p:nvGrpSpPr>
          <p:grpSpPr>
            <a:xfrm>
              <a:off x="5519076" y="980728"/>
              <a:ext cx="1684307" cy="4320480"/>
              <a:chOff x="5519076" y="1124745"/>
              <a:chExt cx="1684307" cy="4320480"/>
            </a:xfrm>
          </p:grpSpPr>
          <p:sp>
            <p:nvSpPr>
              <p:cNvPr id="16" name="Suorakulmio 15"/>
              <p:cNvSpPr/>
              <p:nvPr/>
            </p:nvSpPr>
            <p:spPr>
              <a:xfrm>
                <a:off x="5519076" y="1568933"/>
                <a:ext cx="1684307" cy="38762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Listaa prosessin oleelliset tuotokset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Esimerkki Sote-toiminnasta: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Turvallinen kotiuttaminen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Lääkelista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Hoitotyön yhteenveto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Palvelupäätökset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Hoitopalvelusuunn.</a:t>
                </a:r>
              </a:p>
              <a:p>
                <a:pPr marL="228600" indent="-228600">
                  <a:buAutoNum type="arabicPeriod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Kotihoidon viikkomalli</a:t>
                </a:r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5519076" y="1124745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fi-FI" dirty="0" smtClean="0">
                    <a:solidFill>
                      <a:schemeClr val="bg1"/>
                    </a:solidFill>
                  </a:rPr>
                  <a:t>Tuotokset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Ryhmä 17"/>
            <p:cNvGrpSpPr/>
            <p:nvPr/>
          </p:nvGrpSpPr>
          <p:grpSpPr>
            <a:xfrm>
              <a:off x="7308304" y="987207"/>
              <a:ext cx="1684307" cy="4314001"/>
              <a:chOff x="7308304" y="1131224"/>
              <a:chExt cx="1684307" cy="4314001"/>
            </a:xfrm>
          </p:grpSpPr>
          <p:sp>
            <p:nvSpPr>
              <p:cNvPr id="19" name="Suorakulmio 18"/>
              <p:cNvSpPr/>
              <p:nvPr/>
            </p:nvSpPr>
            <p:spPr>
              <a:xfrm>
                <a:off x="7308304" y="1568933"/>
                <a:ext cx="1684307" cy="38762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Listaa asiakasryhmät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r>
                  <a:rPr lang="fi-FI" sz="1100" dirty="0" smtClean="0">
                    <a:solidFill>
                      <a:schemeClr val="tx1"/>
                    </a:solidFill>
                  </a:rPr>
                  <a:t>Esimerkki Sote-toiminnasta:</a:t>
                </a: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pPr marL="171450" indent="-171450">
                  <a:buFontTx/>
                  <a:buChar char="-"/>
                </a:pPr>
                <a:r>
                  <a:rPr lang="fi-FI" sz="1100" dirty="0" smtClean="0">
                    <a:solidFill>
                      <a:schemeClr val="tx1"/>
                    </a:solidFill>
                  </a:rPr>
                  <a:t>Geriatrisen palvelun asiakkaat</a:t>
                </a:r>
              </a:p>
              <a:p>
                <a:pPr marL="171450" indent="-171450">
                  <a:buFontTx/>
                  <a:buChar char="-"/>
                </a:pPr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Suorakulmio 19"/>
              <p:cNvSpPr/>
              <p:nvPr/>
            </p:nvSpPr>
            <p:spPr>
              <a:xfrm>
                <a:off x="7308304" y="1131224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fi-FI" dirty="0" smtClean="0">
                    <a:solidFill>
                      <a:schemeClr val="bg1"/>
                    </a:solidFill>
                  </a:rPr>
                  <a:t>Asiakkaat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Suorakulmio 20"/>
            <p:cNvSpPr/>
            <p:nvPr/>
          </p:nvSpPr>
          <p:spPr>
            <a:xfrm>
              <a:off x="144458" y="5364075"/>
              <a:ext cx="8841222" cy="62376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r>
                <a:rPr lang="fi-FI" sz="1100" dirty="0" smtClean="0">
                  <a:solidFill>
                    <a:schemeClr val="tx1"/>
                  </a:solidFill>
                </a:rPr>
                <a:t>Mainitse liittyvät järjestelmät – esimerkki Sote-toiminnasta:</a:t>
              </a:r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Vuokaaviosymboli: Magneettilevy 21"/>
            <p:cNvSpPr/>
            <p:nvPr/>
          </p:nvSpPr>
          <p:spPr>
            <a:xfrm>
              <a:off x="906864" y="5589240"/>
              <a:ext cx="1008112" cy="334676"/>
            </a:xfrm>
            <a:prstGeom prst="flowChartMagneticDisk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Hilmo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23" name="Vuokaaviosymboli: Magneettilevy 22"/>
            <p:cNvSpPr/>
            <p:nvPr/>
          </p:nvSpPr>
          <p:spPr>
            <a:xfrm>
              <a:off x="2110648" y="5589240"/>
              <a:ext cx="1008112" cy="334676"/>
            </a:xfrm>
            <a:prstGeom prst="flowChartMagneticDisk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Kanta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24" name="Vuokaaviosymboli: Magneettilevy 23"/>
            <p:cNvSpPr/>
            <p:nvPr/>
          </p:nvSpPr>
          <p:spPr>
            <a:xfrm>
              <a:off x="3290115" y="5596715"/>
              <a:ext cx="1008112" cy="334676"/>
            </a:xfrm>
            <a:prstGeom prst="flowChartMagneticDisk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fi-FI" sz="1100" b="1" dirty="0" smtClean="0">
                  <a:solidFill>
                    <a:srgbClr val="00B050"/>
                  </a:solidFill>
                </a:rPr>
                <a:t>Apotti</a:t>
              </a:r>
              <a:endParaRPr lang="fi-FI" b="1" dirty="0">
                <a:solidFill>
                  <a:srgbClr val="00B050"/>
                </a:solidFill>
              </a:endParaRPr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4139952" y="3717031"/>
              <a:ext cx="864096" cy="216024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b="1" dirty="0" smtClean="0">
                  <a:solidFill>
                    <a:srgbClr val="FF0000"/>
                  </a:solidFill>
                </a:rPr>
                <a:t>Vast.otto</a:t>
              </a:r>
              <a:endParaRPr lang="fi-FI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4139952" y="4133683"/>
              <a:ext cx="864096" cy="21602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Akuuttihoito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Suorakulmio 26"/>
            <p:cNvSpPr/>
            <p:nvPr/>
          </p:nvSpPr>
          <p:spPr>
            <a:xfrm>
              <a:off x="4139952" y="4532544"/>
              <a:ext cx="864096" cy="21602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Kuntoutus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Suorakulmio 27"/>
            <p:cNvSpPr/>
            <p:nvPr/>
          </p:nvSpPr>
          <p:spPr>
            <a:xfrm>
              <a:off x="4147458" y="4952383"/>
              <a:ext cx="864096" cy="21602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Kotiutus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uora nuoliyhdysviiva 28"/>
            <p:cNvCxnSpPr>
              <a:stCxn id="25" idx="2"/>
              <a:endCxn id="26" idx="0"/>
            </p:cNvCxnSpPr>
            <p:nvPr/>
          </p:nvCxnSpPr>
          <p:spPr>
            <a:xfrm>
              <a:off x="4572000" y="3933055"/>
              <a:ext cx="0" cy="2006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nuoliyhdysviiva 29"/>
            <p:cNvCxnSpPr>
              <a:stCxn id="26" idx="2"/>
              <a:endCxn id="27" idx="0"/>
            </p:cNvCxnSpPr>
            <p:nvPr/>
          </p:nvCxnSpPr>
          <p:spPr>
            <a:xfrm>
              <a:off x="4572000" y="4349707"/>
              <a:ext cx="0" cy="1828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uora nuoliyhdysviiva 30"/>
            <p:cNvCxnSpPr>
              <a:stCxn id="27" idx="2"/>
              <a:endCxn id="28" idx="0"/>
            </p:cNvCxnSpPr>
            <p:nvPr/>
          </p:nvCxnSpPr>
          <p:spPr>
            <a:xfrm>
              <a:off x="4572000" y="4748568"/>
              <a:ext cx="7506" cy="2038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kstiruutu 31"/>
            <p:cNvSpPr txBox="1"/>
            <p:nvPr/>
          </p:nvSpPr>
          <p:spPr>
            <a:xfrm rot="20043595">
              <a:off x="6590437" y="4332489"/>
              <a:ext cx="13308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i-FI" sz="2000" dirty="0" smtClean="0">
                  <a:solidFill>
                    <a:schemeClr val="accent1"/>
                  </a:solidFill>
                </a:rPr>
                <a:t>Esimerkki</a:t>
              </a:r>
              <a:endParaRPr lang="fi-FI" sz="20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Suorakulmio 32"/>
            <p:cNvSpPr/>
            <p:nvPr/>
          </p:nvSpPr>
          <p:spPr>
            <a:xfrm>
              <a:off x="179512" y="6084328"/>
              <a:ext cx="418797" cy="18406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34" name="Tekstiruutu 33"/>
            <p:cNvSpPr txBox="1"/>
            <p:nvPr/>
          </p:nvSpPr>
          <p:spPr>
            <a:xfrm>
              <a:off x="687472" y="6032321"/>
              <a:ext cx="46807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Uusi</a:t>
              </a:r>
              <a:endParaRPr lang="fi-FI" dirty="0"/>
            </a:p>
          </p:txBody>
        </p:sp>
        <p:sp>
          <p:nvSpPr>
            <p:cNvPr id="35" name="Suorakulmio 34"/>
            <p:cNvSpPr/>
            <p:nvPr/>
          </p:nvSpPr>
          <p:spPr>
            <a:xfrm>
              <a:off x="1350108" y="6084328"/>
              <a:ext cx="418797" cy="18406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1858068" y="6032321"/>
              <a:ext cx="92493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Muuttuu</a:t>
              </a:r>
              <a:endParaRPr lang="fi-FI" dirty="0"/>
            </a:p>
          </p:txBody>
        </p:sp>
        <p:sp>
          <p:nvSpPr>
            <p:cNvPr id="37" name="Suorakulmio 36"/>
            <p:cNvSpPr/>
            <p:nvPr/>
          </p:nvSpPr>
          <p:spPr>
            <a:xfrm>
              <a:off x="2894519" y="6084328"/>
              <a:ext cx="418797" cy="184061"/>
            </a:xfrm>
            <a:prstGeom prst="rect">
              <a:avLst/>
            </a:prstGeom>
            <a:pattFill prst="pct5">
              <a:fgClr>
                <a:schemeClr val="lt1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38" name="Tekstiruutu 37"/>
            <p:cNvSpPr txBox="1"/>
            <p:nvPr/>
          </p:nvSpPr>
          <p:spPr>
            <a:xfrm>
              <a:off x="3402479" y="6032321"/>
              <a:ext cx="80310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Poistuu</a:t>
              </a:r>
              <a:endParaRPr lang="fi-FI" dirty="0"/>
            </a:p>
          </p:txBody>
        </p:sp>
        <p:cxnSp>
          <p:nvCxnSpPr>
            <p:cNvPr id="39" name="Suora yhdysviiva 38"/>
            <p:cNvCxnSpPr/>
            <p:nvPr/>
          </p:nvCxnSpPr>
          <p:spPr>
            <a:xfrm flipV="1">
              <a:off x="2903206" y="6089092"/>
              <a:ext cx="403321" cy="172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uora yhdysviiva 39"/>
            <p:cNvCxnSpPr/>
            <p:nvPr/>
          </p:nvCxnSpPr>
          <p:spPr>
            <a:xfrm flipH="1" flipV="1">
              <a:off x="2906411" y="6091544"/>
              <a:ext cx="403321" cy="172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iruutu 41"/>
          <p:cNvSpPr txBox="1"/>
          <p:nvPr/>
        </p:nvSpPr>
        <p:spPr>
          <a:xfrm>
            <a:off x="7232507" y="6541284"/>
            <a:ext cx="501579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>
                <a:hlinkClick r:id="rId2"/>
              </a:rPr>
              <a:t>*Esimerkki perustuu Joensuun kaupungin sosiaali- ja terveyskeskus lean projektin 2014 SIPOC -esitykseen</a:t>
            </a:r>
            <a:endParaRPr lang="fi-FI" sz="800" i="1" dirty="0"/>
          </a:p>
        </p:txBody>
      </p:sp>
      <p:sp>
        <p:nvSpPr>
          <p:cNvPr id="43" name="Tekstiruutu 42"/>
          <p:cNvSpPr txBox="1"/>
          <p:nvPr/>
        </p:nvSpPr>
        <p:spPr>
          <a:xfrm>
            <a:off x="7230920" y="6664395"/>
            <a:ext cx="28351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Esimerkki on yksinkertaistettu, eikä sellaisenaan oikeellinen</a:t>
            </a:r>
            <a:endParaRPr lang="fi-FI" sz="800" i="1" dirty="0"/>
          </a:p>
        </p:txBody>
      </p:sp>
    </p:spTree>
    <p:extLst>
      <p:ext uri="{BB962C8B-B14F-4D97-AF65-F5344CB8AC3E}">
        <p14:creationId xmlns:p14="http://schemas.microsoft.com/office/powerpoint/2010/main" val="199131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1. Prosessin nimi – nyky/tavoite/muutostarve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5</a:t>
            </a:fld>
            <a:endParaRPr lang="fi-FI" dirty="0">
              <a:uFillTx/>
            </a:endParaRPr>
          </a:p>
        </p:txBody>
      </p:sp>
      <p:grpSp>
        <p:nvGrpSpPr>
          <p:cNvPr id="64" name="Ryhmä 63"/>
          <p:cNvGrpSpPr/>
          <p:nvPr/>
        </p:nvGrpSpPr>
        <p:grpSpPr>
          <a:xfrm>
            <a:off x="72000" y="1262270"/>
            <a:ext cx="11954348" cy="4790662"/>
            <a:chOff x="72000" y="889579"/>
            <a:chExt cx="9000001" cy="5419741"/>
          </a:xfrm>
        </p:grpSpPr>
        <p:sp>
          <p:nvSpPr>
            <p:cNvPr id="6" name="Suorakulmio 5"/>
            <p:cNvSpPr/>
            <p:nvPr/>
          </p:nvSpPr>
          <p:spPr>
            <a:xfrm>
              <a:off x="179512" y="6084328"/>
              <a:ext cx="418797" cy="18406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687472" y="6032321"/>
              <a:ext cx="46807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Uusi</a:t>
              </a:r>
              <a:endParaRPr lang="fi-FI" dirty="0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1350108" y="6084328"/>
              <a:ext cx="418797" cy="18406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1858068" y="6032321"/>
              <a:ext cx="92493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Muuttuu</a:t>
              </a:r>
              <a:endParaRPr lang="fi-FI" dirty="0"/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2894519" y="6084328"/>
              <a:ext cx="418797" cy="184061"/>
            </a:xfrm>
            <a:prstGeom prst="rect">
              <a:avLst/>
            </a:prstGeom>
            <a:pattFill prst="pct5">
              <a:fgClr>
                <a:schemeClr val="lt1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3402479" y="6032321"/>
              <a:ext cx="80310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Poistuu</a:t>
              </a:r>
              <a:endParaRPr lang="fi-FI" dirty="0"/>
            </a:p>
          </p:txBody>
        </p:sp>
        <p:cxnSp>
          <p:nvCxnSpPr>
            <p:cNvPr id="12" name="Suora yhdysviiva 11"/>
            <p:cNvCxnSpPr/>
            <p:nvPr/>
          </p:nvCxnSpPr>
          <p:spPr>
            <a:xfrm flipV="1">
              <a:off x="2903206" y="6089092"/>
              <a:ext cx="403321" cy="172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flipH="1" flipV="1">
              <a:off x="2906411" y="6091544"/>
              <a:ext cx="403321" cy="172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uorakulmio 13"/>
            <p:cNvSpPr/>
            <p:nvPr/>
          </p:nvSpPr>
          <p:spPr>
            <a:xfrm>
              <a:off x="72001" y="3841579"/>
              <a:ext cx="1799994" cy="136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Listaa ne tahot, jotka toimittavat prosessin vaatimat syötteet.</a:t>
              </a:r>
            </a:p>
            <a:p>
              <a:r>
                <a:rPr lang="fi-FI" sz="1100" dirty="0">
                  <a:solidFill>
                    <a:schemeClr val="tx1"/>
                  </a:solidFill>
                </a:rPr>
                <a:t>Esimerkiksi palvelun tuottajat tai sisäiset toimittajat ja järjestelmät.</a:t>
              </a:r>
            </a:p>
            <a:p>
              <a:r>
                <a:rPr lang="fi-FI" sz="1100" dirty="0">
                  <a:solidFill>
                    <a:schemeClr val="tx1"/>
                  </a:solidFill>
                </a:rPr>
                <a:t>Esimerkki </a:t>
              </a:r>
              <a:r>
                <a:rPr lang="fi-FI" sz="1100" dirty="0" err="1">
                  <a:solidFill>
                    <a:schemeClr val="tx1"/>
                  </a:solidFill>
                </a:rPr>
                <a:t>Sote</a:t>
              </a:r>
              <a:r>
                <a:rPr lang="fi-FI" sz="1100" dirty="0">
                  <a:solidFill>
                    <a:schemeClr val="tx1"/>
                  </a:solidFill>
                </a:rPr>
                <a:t>-toiminnasta</a:t>
              </a:r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72001" y="889579"/>
              <a:ext cx="1800000" cy="3600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dirty="0">
                  <a:solidFill>
                    <a:schemeClr val="bg1"/>
                  </a:solidFill>
                </a:rPr>
                <a:t>Toimijat</a:t>
              </a:r>
            </a:p>
          </p:txBody>
        </p:sp>
        <p:sp>
          <p:nvSpPr>
            <p:cNvPr id="16" name="Suorakulmio 15"/>
            <p:cNvSpPr/>
            <p:nvPr/>
          </p:nvSpPr>
          <p:spPr>
            <a:xfrm>
              <a:off x="72001" y="1249579"/>
              <a:ext cx="180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Asiakas, Ajanvaraus järjestelmä</a:t>
              </a:r>
            </a:p>
          </p:txBody>
        </p:sp>
        <p:sp>
          <p:nvSpPr>
            <p:cNvPr id="17" name="Suorakulmio 16"/>
            <p:cNvSpPr/>
            <p:nvPr/>
          </p:nvSpPr>
          <p:spPr>
            <a:xfrm>
              <a:off x="72001" y="1681579"/>
              <a:ext cx="180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Päätöksen tekijä, AHJO</a:t>
              </a:r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72001" y="2113579"/>
              <a:ext cx="180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Lääkäri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72001" y="2545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Kuntouttaja</a:t>
              </a:r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72001" y="2977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72001" y="3409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1872001" y="3841579"/>
              <a:ext cx="1799979" cy="136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Listaa edellytykset, jotka tarvitaan prosessin ja palvelun tuottamiseen.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Esimerkki </a:t>
              </a:r>
              <a:r>
                <a:rPr lang="fi-FI" sz="1100" dirty="0" err="1">
                  <a:solidFill>
                    <a:schemeClr val="tx1"/>
                  </a:solidFill>
                </a:rPr>
                <a:t>Sote</a:t>
              </a:r>
              <a:r>
                <a:rPr lang="fi-FI" sz="1100" dirty="0">
                  <a:solidFill>
                    <a:schemeClr val="tx1"/>
                  </a:solidFill>
                </a:rPr>
                <a:t>-toiminnasta</a:t>
              </a:r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1872001" y="889579"/>
              <a:ext cx="1800000" cy="360000"/>
            </a:xfrm>
            <a:prstGeom prst="rect">
              <a:avLst/>
            </a:prstGeom>
            <a:solidFill>
              <a:schemeClr val="accent1"/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dirty="0">
                  <a:solidFill>
                    <a:schemeClr val="bg1"/>
                  </a:solidFill>
                </a:rPr>
                <a:t>Syötteet</a:t>
              </a:r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1872001" y="1249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Asiakas jonosta</a:t>
              </a:r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1872001" y="1681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Sijoituspaikkapäätös</a:t>
              </a: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1872001" y="2113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Diagnoosi</a:t>
              </a:r>
            </a:p>
          </p:txBody>
        </p:sp>
        <p:sp>
          <p:nvSpPr>
            <p:cNvPr id="27" name="Suorakulmio 26"/>
            <p:cNvSpPr/>
            <p:nvPr/>
          </p:nvSpPr>
          <p:spPr>
            <a:xfrm>
              <a:off x="1872001" y="2545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Jatkohoitosuunnitelma</a:t>
              </a:r>
            </a:p>
          </p:txBody>
        </p:sp>
        <p:sp>
          <p:nvSpPr>
            <p:cNvPr id="28" name="Suorakulmio 27"/>
            <p:cNvSpPr/>
            <p:nvPr/>
          </p:nvSpPr>
          <p:spPr>
            <a:xfrm>
              <a:off x="1872001" y="2977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1872001" y="3409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Suorakulmio 29"/>
            <p:cNvSpPr/>
            <p:nvPr/>
          </p:nvSpPr>
          <p:spPr>
            <a:xfrm>
              <a:off x="3672001" y="1249579"/>
              <a:ext cx="1800000" cy="396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AutoNum type="arabicPeriod"/>
              </a:pPr>
              <a:r>
                <a:rPr lang="fi-FI" sz="1100" dirty="0" err="1">
                  <a:solidFill>
                    <a:schemeClr val="tx1"/>
                  </a:solidFill>
                </a:rPr>
                <a:t>Vast.otto</a:t>
              </a:r>
              <a:endParaRPr lang="fi-FI" sz="1100" dirty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r>
                <a:rPr lang="fi-FI" sz="1100" dirty="0">
                  <a:solidFill>
                    <a:schemeClr val="tx1"/>
                  </a:solidFill>
                </a:rPr>
                <a:t>Akuuttihoito</a:t>
              </a:r>
            </a:p>
            <a:p>
              <a:pPr marL="228600" indent="-228600">
                <a:buAutoNum type="arabicPeriod"/>
              </a:pPr>
              <a:r>
                <a:rPr lang="fi-FI" sz="1100" dirty="0">
                  <a:solidFill>
                    <a:schemeClr val="tx1"/>
                  </a:solidFill>
                </a:rPr>
                <a:t>Kuntoutus</a:t>
              </a:r>
            </a:p>
            <a:p>
              <a:pPr marL="228600" indent="-228600">
                <a:buAutoNum type="arabicPeriod"/>
              </a:pPr>
              <a:r>
                <a:rPr lang="fi-FI" sz="1100" dirty="0">
                  <a:solidFill>
                    <a:schemeClr val="tx1"/>
                  </a:solidFill>
                </a:rPr>
                <a:t>Kotiutus</a:t>
              </a:r>
            </a:p>
            <a:p>
              <a:r>
                <a:rPr lang="fi-FI" sz="1100" i="1" dirty="0">
                  <a:solidFill>
                    <a:schemeClr val="tx1"/>
                  </a:solidFill>
                </a:rPr>
                <a:t>..tai graafisesti</a:t>
              </a:r>
              <a:r>
                <a:rPr lang="fi-FI" sz="1100" dirty="0">
                  <a:solidFill>
                    <a:schemeClr val="tx1"/>
                  </a:solidFill>
                </a:rPr>
                <a:t>..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i="1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Kuvaa karkean tason prosessi. Tarkempi prosessi erillisenä kuvauksena.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Esimerkki </a:t>
              </a:r>
              <a:r>
                <a:rPr lang="fi-FI" sz="1100" dirty="0" err="1">
                  <a:solidFill>
                    <a:schemeClr val="tx1"/>
                  </a:solidFill>
                </a:rPr>
                <a:t>Sote</a:t>
              </a:r>
              <a:r>
                <a:rPr lang="fi-FI" sz="1100" dirty="0">
                  <a:solidFill>
                    <a:schemeClr val="tx1"/>
                  </a:solidFill>
                </a:rPr>
                <a:t>-toiminnasta</a:t>
              </a:r>
            </a:p>
            <a:p>
              <a:endParaRPr lang="fi-FI" sz="1100" i="1" dirty="0">
                <a:solidFill>
                  <a:schemeClr val="tx1"/>
                </a:solidFill>
              </a:endParaRPr>
            </a:p>
          </p:txBody>
        </p:sp>
        <p:sp>
          <p:nvSpPr>
            <p:cNvPr id="31" name="Suorakulmio 30"/>
            <p:cNvSpPr/>
            <p:nvPr/>
          </p:nvSpPr>
          <p:spPr>
            <a:xfrm>
              <a:off x="3672001" y="889579"/>
              <a:ext cx="1800000" cy="360000"/>
            </a:xfrm>
            <a:prstGeom prst="rect">
              <a:avLst/>
            </a:prstGeom>
            <a:solidFill>
              <a:schemeClr val="accent1"/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dirty="0">
                  <a:solidFill>
                    <a:schemeClr val="bg1"/>
                  </a:solidFill>
                </a:rPr>
                <a:t>Prosessi</a:t>
              </a:r>
            </a:p>
          </p:txBody>
        </p:sp>
        <p:sp>
          <p:nvSpPr>
            <p:cNvPr id="32" name="Suorakulmio 31"/>
            <p:cNvSpPr/>
            <p:nvPr/>
          </p:nvSpPr>
          <p:spPr>
            <a:xfrm>
              <a:off x="5472001" y="3841580"/>
              <a:ext cx="1800000" cy="136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Listaa prosessin oleelliset tuotokset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Esimerkki Sote-toiminnasta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33" name="Suorakulmio 32"/>
            <p:cNvSpPr/>
            <p:nvPr/>
          </p:nvSpPr>
          <p:spPr>
            <a:xfrm>
              <a:off x="5472001" y="889579"/>
              <a:ext cx="1800000" cy="360000"/>
            </a:xfrm>
            <a:prstGeom prst="rect">
              <a:avLst/>
            </a:prstGeom>
            <a:solidFill>
              <a:schemeClr val="accent1"/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dirty="0">
                  <a:solidFill>
                    <a:schemeClr val="bg1"/>
                  </a:solidFill>
                </a:rPr>
                <a:t>Tuotokset</a:t>
              </a:r>
            </a:p>
          </p:txBody>
        </p:sp>
        <p:sp>
          <p:nvSpPr>
            <p:cNvPr id="34" name="Suorakulmio 33"/>
            <p:cNvSpPr/>
            <p:nvPr/>
          </p:nvSpPr>
          <p:spPr>
            <a:xfrm>
              <a:off x="7272001" y="3841579"/>
              <a:ext cx="1800000" cy="136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Listaa asiakasryhmät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>
                  <a:solidFill>
                    <a:schemeClr val="tx1"/>
                  </a:solidFill>
                </a:rPr>
                <a:t>Esimerkki Sote-toiminnasta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pPr marL="171450" indent="-171450">
                <a:buFontTx/>
                <a:buChar char="-"/>
              </a:pPr>
              <a:endParaRPr lang="fi-FI" sz="1100" dirty="0">
                <a:solidFill>
                  <a:schemeClr val="tx1"/>
                </a:solidFill>
              </a:endParaRPr>
            </a:p>
            <a:p>
              <a:pPr marL="171450" indent="-171450">
                <a:buFontTx/>
                <a:buChar char="-"/>
              </a:pP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Suorakulmio 34"/>
            <p:cNvSpPr/>
            <p:nvPr/>
          </p:nvSpPr>
          <p:spPr>
            <a:xfrm>
              <a:off x="7272001" y="889579"/>
              <a:ext cx="1800000" cy="360000"/>
            </a:xfrm>
            <a:prstGeom prst="rect">
              <a:avLst/>
            </a:prstGeom>
            <a:solidFill>
              <a:schemeClr val="accent1"/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dirty="0">
                  <a:solidFill>
                    <a:schemeClr val="bg1"/>
                  </a:solidFill>
                </a:rPr>
                <a:t>Asiakkaat</a:t>
              </a:r>
            </a:p>
          </p:txBody>
        </p:sp>
        <p:sp>
          <p:nvSpPr>
            <p:cNvPr id="36" name="Suorakulmio 35"/>
            <p:cNvSpPr/>
            <p:nvPr/>
          </p:nvSpPr>
          <p:spPr>
            <a:xfrm>
              <a:off x="72000" y="5344654"/>
              <a:ext cx="9000001" cy="62376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Mainitse liittyvät järjestelmät – esimerkki Sote-toiminnasta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Vuokaaviosymboli: Magneettilevy 36"/>
            <p:cNvSpPr/>
            <p:nvPr/>
          </p:nvSpPr>
          <p:spPr>
            <a:xfrm>
              <a:off x="870865" y="5569819"/>
              <a:ext cx="1008112" cy="334676"/>
            </a:xfrm>
            <a:prstGeom prst="flowChartMagneticDisk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Hilmo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38" name="Vuokaaviosymboli: Magneettilevy 37"/>
            <p:cNvSpPr/>
            <p:nvPr/>
          </p:nvSpPr>
          <p:spPr>
            <a:xfrm>
              <a:off x="2074649" y="5569819"/>
              <a:ext cx="1008112" cy="334676"/>
            </a:xfrm>
            <a:prstGeom prst="flowChartMagneticDisk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Kanta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39" name="Vuokaaviosymboli: Magneettilevy 38"/>
            <p:cNvSpPr/>
            <p:nvPr/>
          </p:nvSpPr>
          <p:spPr>
            <a:xfrm>
              <a:off x="3254116" y="5577294"/>
              <a:ext cx="1008112" cy="334676"/>
            </a:xfrm>
            <a:prstGeom prst="flowChartMagneticDisk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b="1" dirty="0">
                  <a:solidFill>
                    <a:srgbClr val="00B050"/>
                  </a:solidFill>
                </a:rPr>
                <a:t>Apotti</a:t>
              </a:r>
              <a:endParaRPr lang="fi-FI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Suorakulmio 39"/>
            <p:cNvSpPr/>
            <p:nvPr/>
          </p:nvSpPr>
          <p:spPr>
            <a:xfrm>
              <a:off x="4142128" y="2304923"/>
              <a:ext cx="864096" cy="216024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b="1" dirty="0">
                  <a:solidFill>
                    <a:srgbClr val="FF0000"/>
                  </a:solidFill>
                </a:rPr>
                <a:t>Vast.otto</a:t>
              </a:r>
            </a:p>
          </p:txBody>
        </p:sp>
        <p:sp>
          <p:nvSpPr>
            <p:cNvPr id="41" name="Suorakulmio 40"/>
            <p:cNvSpPr/>
            <p:nvPr/>
          </p:nvSpPr>
          <p:spPr>
            <a:xfrm>
              <a:off x="4142128" y="2721575"/>
              <a:ext cx="864096" cy="21602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Akuuttihoito</a:t>
              </a:r>
            </a:p>
          </p:txBody>
        </p:sp>
        <p:sp>
          <p:nvSpPr>
            <p:cNvPr id="42" name="Suorakulmio 41"/>
            <p:cNvSpPr/>
            <p:nvPr/>
          </p:nvSpPr>
          <p:spPr>
            <a:xfrm>
              <a:off x="4142128" y="3120436"/>
              <a:ext cx="864096" cy="21602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Kuntoutus</a:t>
              </a:r>
            </a:p>
          </p:txBody>
        </p:sp>
        <p:sp>
          <p:nvSpPr>
            <p:cNvPr id="43" name="Suorakulmio 42"/>
            <p:cNvSpPr/>
            <p:nvPr/>
          </p:nvSpPr>
          <p:spPr>
            <a:xfrm>
              <a:off x="4149634" y="3540275"/>
              <a:ext cx="864096" cy="21602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Kotiutus</a:t>
              </a:r>
            </a:p>
          </p:txBody>
        </p:sp>
        <p:cxnSp>
          <p:nvCxnSpPr>
            <p:cNvPr id="44" name="Suora nuoliyhdysviiva 43"/>
            <p:cNvCxnSpPr>
              <a:stCxn id="40" idx="2"/>
              <a:endCxn id="41" idx="0"/>
            </p:cNvCxnSpPr>
            <p:nvPr/>
          </p:nvCxnSpPr>
          <p:spPr>
            <a:xfrm>
              <a:off x="4574176" y="2520947"/>
              <a:ext cx="0" cy="2006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uora nuoliyhdysviiva 44"/>
            <p:cNvCxnSpPr>
              <a:stCxn id="41" idx="2"/>
              <a:endCxn id="42" idx="0"/>
            </p:cNvCxnSpPr>
            <p:nvPr/>
          </p:nvCxnSpPr>
          <p:spPr>
            <a:xfrm>
              <a:off x="4574176" y="2937599"/>
              <a:ext cx="0" cy="1828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uora nuoliyhdysviiva 45"/>
            <p:cNvCxnSpPr>
              <a:stCxn id="42" idx="2"/>
              <a:endCxn id="43" idx="0"/>
            </p:cNvCxnSpPr>
            <p:nvPr/>
          </p:nvCxnSpPr>
          <p:spPr>
            <a:xfrm>
              <a:off x="4574176" y="3336460"/>
              <a:ext cx="7506" cy="2038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kstiruutu 34"/>
            <p:cNvSpPr txBox="1"/>
            <p:nvPr/>
          </p:nvSpPr>
          <p:spPr>
            <a:xfrm rot="20043595">
              <a:off x="5564472" y="5120493"/>
              <a:ext cx="13308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2000" dirty="0">
                  <a:solidFill>
                    <a:schemeClr val="accent1"/>
                  </a:solidFill>
                </a:rPr>
                <a:t>Esimerkki</a:t>
              </a:r>
            </a:p>
          </p:txBody>
        </p:sp>
        <p:sp>
          <p:nvSpPr>
            <p:cNvPr id="48" name="Suorakulmio 47"/>
            <p:cNvSpPr/>
            <p:nvPr/>
          </p:nvSpPr>
          <p:spPr>
            <a:xfrm>
              <a:off x="5472001" y="1249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Turvallinen kotiuttaminen</a:t>
              </a:r>
            </a:p>
          </p:txBody>
        </p:sp>
        <p:sp>
          <p:nvSpPr>
            <p:cNvPr id="49" name="Suorakulmio 48"/>
            <p:cNvSpPr/>
            <p:nvPr/>
          </p:nvSpPr>
          <p:spPr>
            <a:xfrm>
              <a:off x="5472001" y="1681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Lääkelista</a:t>
              </a:r>
            </a:p>
          </p:txBody>
        </p:sp>
        <p:sp>
          <p:nvSpPr>
            <p:cNvPr id="50" name="Suorakulmio 49"/>
            <p:cNvSpPr/>
            <p:nvPr/>
          </p:nvSpPr>
          <p:spPr>
            <a:xfrm>
              <a:off x="5472001" y="2113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Hoitotyön yhteenveto</a:t>
              </a:r>
            </a:p>
          </p:txBody>
        </p:sp>
        <p:sp>
          <p:nvSpPr>
            <p:cNvPr id="51" name="Suorakulmio 50"/>
            <p:cNvSpPr/>
            <p:nvPr/>
          </p:nvSpPr>
          <p:spPr>
            <a:xfrm>
              <a:off x="5472001" y="2545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Palvelupäätökset</a:t>
              </a:r>
            </a:p>
          </p:txBody>
        </p:sp>
        <p:sp>
          <p:nvSpPr>
            <p:cNvPr id="52" name="Suorakulmio 51"/>
            <p:cNvSpPr/>
            <p:nvPr/>
          </p:nvSpPr>
          <p:spPr>
            <a:xfrm>
              <a:off x="5472001" y="2977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Hoitopalvelusuunnitelma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53" name="Suorakulmio 52"/>
            <p:cNvSpPr/>
            <p:nvPr/>
          </p:nvSpPr>
          <p:spPr>
            <a:xfrm>
              <a:off x="5472001" y="3409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Kotihoidon viikkomalli</a:t>
              </a:r>
            </a:p>
          </p:txBody>
        </p:sp>
        <p:sp>
          <p:nvSpPr>
            <p:cNvPr id="54" name="Suorakulmio 53"/>
            <p:cNvSpPr/>
            <p:nvPr/>
          </p:nvSpPr>
          <p:spPr>
            <a:xfrm>
              <a:off x="7272001" y="1249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Geriatrisen palvelun asiakkaat</a:t>
              </a:r>
            </a:p>
          </p:txBody>
        </p:sp>
        <p:sp>
          <p:nvSpPr>
            <p:cNvPr id="55" name="Suorakulmio 54"/>
            <p:cNvSpPr/>
            <p:nvPr/>
          </p:nvSpPr>
          <p:spPr>
            <a:xfrm>
              <a:off x="7272001" y="1681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Geriatrisen palvelun asiakkaat</a:t>
              </a:r>
            </a:p>
          </p:txBody>
        </p:sp>
        <p:sp>
          <p:nvSpPr>
            <p:cNvPr id="56" name="Suorakulmio 55"/>
            <p:cNvSpPr/>
            <p:nvPr/>
          </p:nvSpPr>
          <p:spPr>
            <a:xfrm>
              <a:off x="7272001" y="2113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Geriatrisen palvelun asiakkaat, Arkisto</a:t>
              </a:r>
            </a:p>
          </p:txBody>
        </p:sp>
        <p:sp>
          <p:nvSpPr>
            <p:cNvPr id="57" name="Suorakulmio 56"/>
            <p:cNvSpPr/>
            <p:nvPr/>
          </p:nvSpPr>
          <p:spPr>
            <a:xfrm>
              <a:off x="7272001" y="2545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Geriatrisen palvelun asiakkaat, Arkisto</a:t>
              </a:r>
            </a:p>
          </p:txBody>
        </p:sp>
        <p:sp>
          <p:nvSpPr>
            <p:cNvPr id="58" name="Suorakulmio 57"/>
            <p:cNvSpPr/>
            <p:nvPr/>
          </p:nvSpPr>
          <p:spPr>
            <a:xfrm>
              <a:off x="7272001" y="2977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Geriatrisen palvelun asiakkaat, palveluntarjoaja</a:t>
              </a:r>
            </a:p>
          </p:txBody>
        </p:sp>
        <p:sp>
          <p:nvSpPr>
            <p:cNvPr id="59" name="Suorakulmio 58"/>
            <p:cNvSpPr/>
            <p:nvPr/>
          </p:nvSpPr>
          <p:spPr>
            <a:xfrm>
              <a:off x="7272001" y="3409579"/>
              <a:ext cx="1800000" cy="43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>
                  <a:solidFill>
                    <a:schemeClr val="tx1"/>
                  </a:solidFill>
                </a:rPr>
                <a:t>Geriatrisen palvelun asiakkaat, palveluntarjoaja</a:t>
              </a:r>
            </a:p>
          </p:txBody>
        </p:sp>
        <p:cxnSp>
          <p:nvCxnSpPr>
            <p:cNvPr id="60" name="Straight Connector 78"/>
            <p:cNvCxnSpPr>
              <a:cxnSpLocks/>
            </p:cNvCxnSpPr>
            <p:nvPr/>
          </p:nvCxnSpPr>
          <p:spPr>
            <a:xfrm>
              <a:off x="1872001" y="889579"/>
              <a:ext cx="0" cy="410400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93"/>
            <p:cNvCxnSpPr>
              <a:cxnSpLocks/>
            </p:cNvCxnSpPr>
            <p:nvPr/>
          </p:nvCxnSpPr>
          <p:spPr>
            <a:xfrm>
              <a:off x="3672001" y="889579"/>
              <a:ext cx="0" cy="36000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00"/>
            <p:cNvCxnSpPr>
              <a:cxnSpLocks/>
            </p:cNvCxnSpPr>
            <p:nvPr/>
          </p:nvCxnSpPr>
          <p:spPr>
            <a:xfrm>
              <a:off x="5472001" y="889579"/>
              <a:ext cx="0" cy="36000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01"/>
            <p:cNvCxnSpPr>
              <a:cxnSpLocks/>
            </p:cNvCxnSpPr>
            <p:nvPr/>
          </p:nvCxnSpPr>
          <p:spPr>
            <a:xfrm>
              <a:off x="7272001" y="889579"/>
              <a:ext cx="0" cy="417600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kstiruutu 64"/>
          <p:cNvSpPr txBox="1"/>
          <p:nvPr/>
        </p:nvSpPr>
        <p:spPr>
          <a:xfrm>
            <a:off x="7000605" y="6554705"/>
            <a:ext cx="501579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>
                <a:hlinkClick r:id="rId2"/>
              </a:rPr>
              <a:t>*Esimerkki perustuu Joensuun kaupungin sosiaali- ja terveyskeskus lean projektin 2014 SIPOC -esitykseen</a:t>
            </a:r>
            <a:endParaRPr lang="fi-FI" sz="800" i="1" dirty="0"/>
          </a:p>
        </p:txBody>
      </p:sp>
      <p:sp>
        <p:nvSpPr>
          <p:cNvPr id="66" name="Tekstiruutu 65"/>
          <p:cNvSpPr txBox="1"/>
          <p:nvPr/>
        </p:nvSpPr>
        <p:spPr>
          <a:xfrm>
            <a:off x="6999018" y="6677816"/>
            <a:ext cx="28351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Esimerkki on yksinkertaistettu, eikä sellaisenaan oikeellinen</a:t>
            </a:r>
            <a:endParaRPr lang="fi-FI" sz="800" i="1" dirty="0"/>
          </a:p>
        </p:txBody>
      </p:sp>
    </p:spTree>
    <p:extLst>
      <p:ext uri="{BB962C8B-B14F-4D97-AF65-F5344CB8AC3E}">
        <p14:creationId xmlns:p14="http://schemas.microsoft.com/office/powerpoint/2010/main" val="3171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1. Prosessin nimi – nyky/tavoite/muutostarve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6</a:t>
            </a:fld>
            <a:endParaRPr lang="fi-FI" dirty="0"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04" y="2372000"/>
            <a:ext cx="3362311" cy="2402032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543591" y="1556792"/>
            <a:ext cx="619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i="1" dirty="0" smtClean="0">
                <a:solidFill>
                  <a:srgbClr val="005EB8"/>
                </a:solidFill>
                <a:hlinkClick r:id="rId3"/>
              </a:rPr>
              <a:t>Linkki MS Excel -työkaluun</a:t>
            </a:r>
            <a:endParaRPr lang="fi-FI" sz="3600" b="1" i="1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7</a:t>
            </a:fld>
            <a:endParaRPr lang="fi-FI" dirty="0">
              <a:uFillTx/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540566" y="2911810"/>
            <a:ext cx="9581323" cy="109737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uFillTx/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uFillTx/>
                <a:latin typeface="Arial Black" panose="020B0A04020102020204" pitchFamily="34" charset="0"/>
              </a:defRPr>
            </a:lvl9pPr>
          </a:lstStyle>
          <a:p>
            <a:pPr algn="ctr"/>
            <a:r>
              <a:rPr lang="fi-FI" sz="6000" i="1" dirty="0" smtClean="0"/>
              <a:t>Perinteiset prosessityökalut ovat</a:t>
            </a:r>
            <a:endParaRPr lang="fi-FI" sz="6000" i="1" dirty="0"/>
          </a:p>
        </p:txBody>
      </p:sp>
      <p:sp>
        <p:nvSpPr>
          <p:cNvPr id="7" name="Ellipsi 6"/>
          <p:cNvSpPr/>
          <p:nvPr/>
        </p:nvSpPr>
        <p:spPr>
          <a:xfrm>
            <a:off x="5295731" y="330222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/>
              <a:t>2</a:t>
            </a:r>
            <a:endParaRPr lang="fi-FI" sz="2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533837" y="4323761"/>
            <a:ext cx="1634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005EB8"/>
                </a:solidFill>
              </a:rPr>
              <a:t>Uimarata</a:t>
            </a:r>
          </a:p>
          <a:p>
            <a:r>
              <a:rPr lang="fi-FI" sz="2400" dirty="0" smtClean="0">
                <a:solidFill>
                  <a:srgbClr val="005EB8"/>
                </a:solidFill>
              </a:rPr>
              <a:t>Vuokaavio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203108" y="5452565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155250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2. &lt;Prosessin nimi – nyky/tavoite/muutostarve&gt;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28D144D-A55D-46C5-A00D-1C253264F70D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978BA27-5A6D-4D9A-B51A-B3F539A5E9A6}" type="slidenum">
              <a:rPr lang="fi-FI" smtClean="0">
                <a:uFillTx/>
              </a:rPr>
              <a:pPr>
                <a:defRPr>
                  <a:uFillTx/>
                </a:defRPr>
              </a:pPr>
              <a:t>8</a:t>
            </a:fld>
            <a:endParaRPr lang="fi-FI" dirty="0">
              <a:uFillTx/>
            </a:endParaRPr>
          </a:p>
        </p:txBody>
      </p:sp>
      <p:grpSp>
        <p:nvGrpSpPr>
          <p:cNvPr id="76" name="Ryhmä 75"/>
          <p:cNvGrpSpPr/>
          <p:nvPr/>
        </p:nvGrpSpPr>
        <p:grpSpPr>
          <a:xfrm>
            <a:off x="172305" y="1195388"/>
            <a:ext cx="11863981" cy="4937055"/>
            <a:chOff x="172306" y="836712"/>
            <a:chExt cx="8783888" cy="5544616"/>
          </a:xfrm>
        </p:grpSpPr>
        <p:grpSp>
          <p:nvGrpSpPr>
            <p:cNvPr id="6" name="Ryhmä 5"/>
            <p:cNvGrpSpPr/>
            <p:nvPr/>
          </p:nvGrpSpPr>
          <p:grpSpPr>
            <a:xfrm>
              <a:off x="172306" y="1741275"/>
              <a:ext cx="8783888" cy="612297"/>
              <a:chOff x="180600" y="1124744"/>
              <a:chExt cx="8783888" cy="1684307"/>
            </a:xfrm>
          </p:grpSpPr>
          <p:sp>
            <p:nvSpPr>
              <p:cNvPr id="7" name="Suorakulmio 6"/>
              <p:cNvSpPr/>
              <p:nvPr/>
            </p:nvSpPr>
            <p:spPr>
              <a:xfrm>
                <a:off x="624787" y="1124744"/>
                <a:ext cx="8339701" cy="16843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Suorakulmio 7"/>
              <p:cNvSpPr/>
              <p:nvPr/>
            </p:nvSpPr>
            <p:spPr>
              <a:xfrm rot="16200000">
                <a:off x="-439460" y="1744804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200" dirty="0" smtClean="0">
                    <a:solidFill>
                      <a:schemeClr val="bg1"/>
                    </a:solidFill>
                  </a:rPr>
                  <a:t>Taksi</a:t>
                </a:r>
                <a:endParaRPr lang="fi-FI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Ryhmä 8"/>
            <p:cNvGrpSpPr/>
            <p:nvPr/>
          </p:nvGrpSpPr>
          <p:grpSpPr>
            <a:xfrm>
              <a:off x="172306" y="836712"/>
              <a:ext cx="8783888" cy="832715"/>
              <a:chOff x="180600" y="1124744"/>
              <a:chExt cx="8783888" cy="1684307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624787" y="1124744"/>
                <a:ext cx="8339701" cy="16843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uorakulmio 10"/>
              <p:cNvSpPr/>
              <p:nvPr/>
            </p:nvSpPr>
            <p:spPr>
              <a:xfrm rot="16200000">
                <a:off x="-439460" y="1744804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200" dirty="0" smtClean="0">
                    <a:solidFill>
                      <a:schemeClr val="bg1"/>
                    </a:solidFill>
                  </a:rPr>
                  <a:t>Asiakas</a:t>
                </a:r>
                <a:endParaRPr lang="fi-FI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Ryhmä 11"/>
            <p:cNvGrpSpPr/>
            <p:nvPr/>
          </p:nvGrpSpPr>
          <p:grpSpPr>
            <a:xfrm>
              <a:off x="172306" y="2428162"/>
              <a:ext cx="8783888" cy="825441"/>
              <a:chOff x="180600" y="1124744"/>
              <a:chExt cx="8783888" cy="1684307"/>
            </a:xfrm>
          </p:grpSpPr>
          <p:sp>
            <p:nvSpPr>
              <p:cNvPr id="13" name="Suorakulmio 12"/>
              <p:cNvSpPr/>
              <p:nvPr/>
            </p:nvSpPr>
            <p:spPr>
              <a:xfrm>
                <a:off x="624787" y="1124744"/>
                <a:ext cx="8339701" cy="16843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uorakulmio 13"/>
              <p:cNvSpPr/>
              <p:nvPr/>
            </p:nvSpPr>
            <p:spPr>
              <a:xfrm rot="16200000">
                <a:off x="-439460" y="1744804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200" dirty="0" smtClean="0">
                    <a:solidFill>
                      <a:schemeClr val="bg1"/>
                    </a:solidFill>
                  </a:rPr>
                  <a:t>Vastaan otto</a:t>
                </a:r>
                <a:endParaRPr lang="fi-FI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Ryhmä 14"/>
            <p:cNvGrpSpPr/>
            <p:nvPr/>
          </p:nvGrpSpPr>
          <p:grpSpPr>
            <a:xfrm>
              <a:off x="172306" y="3323448"/>
              <a:ext cx="8783888" cy="2018387"/>
              <a:chOff x="180600" y="1124744"/>
              <a:chExt cx="8783888" cy="1684307"/>
            </a:xfrm>
          </p:grpSpPr>
          <p:sp>
            <p:nvSpPr>
              <p:cNvPr id="16" name="Suorakulmio 15"/>
              <p:cNvSpPr/>
              <p:nvPr/>
            </p:nvSpPr>
            <p:spPr>
              <a:xfrm>
                <a:off x="624787" y="1124744"/>
                <a:ext cx="8339701" cy="16843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Suorakulmio 16"/>
              <p:cNvSpPr/>
              <p:nvPr/>
            </p:nvSpPr>
            <p:spPr>
              <a:xfrm rot="16200000">
                <a:off x="-439460" y="1744804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200" dirty="0" smtClean="0">
                    <a:solidFill>
                      <a:schemeClr val="bg1"/>
                    </a:solidFill>
                  </a:rPr>
                  <a:t>Lääkäri ja hoitaja</a:t>
                </a:r>
                <a:endParaRPr lang="fi-FI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Ryhmä 17"/>
            <p:cNvGrpSpPr/>
            <p:nvPr/>
          </p:nvGrpSpPr>
          <p:grpSpPr>
            <a:xfrm>
              <a:off x="172306" y="5413843"/>
              <a:ext cx="8783888" cy="657704"/>
              <a:chOff x="180600" y="1124744"/>
              <a:chExt cx="8783888" cy="1684307"/>
            </a:xfrm>
          </p:grpSpPr>
          <p:sp>
            <p:nvSpPr>
              <p:cNvPr id="19" name="Suorakulmio 18"/>
              <p:cNvSpPr/>
              <p:nvPr/>
            </p:nvSpPr>
            <p:spPr>
              <a:xfrm>
                <a:off x="624787" y="1124744"/>
                <a:ext cx="8339701" cy="16843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>
                <a:noAutofit/>
              </a:bodyPr>
              <a:lstStyle/>
              <a:p>
                <a:endParaRPr lang="fi-FI" sz="1100" dirty="0">
                  <a:solidFill>
                    <a:schemeClr val="tx1"/>
                  </a:solidFill>
                </a:endParaRPr>
              </a:p>
              <a:p>
                <a:endParaRPr lang="fi-FI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Suorakulmio 19"/>
              <p:cNvSpPr/>
              <p:nvPr/>
            </p:nvSpPr>
            <p:spPr>
              <a:xfrm rot="16200000">
                <a:off x="-439460" y="1744804"/>
                <a:ext cx="1684307" cy="4441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200" dirty="0" smtClean="0">
                    <a:solidFill>
                      <a:schemeClr val="bg1"/>
                    </a:solidFill>
                  </a:rPr>
                  <a:t>Fysio</a:t>
                </a:r>
                <a:endParaRPr lang="fi-FI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Pyöristetty suorakulmio 20"/>
            <p:cNvSpPr/>
            <p:nvPr/>
          </p:nvSpPr>
          <p:spPr>
            <a:xfrm>
              <a:off x="942985" y="2634906"/>
              <a:ext cx="993335" cy="289441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>
                  <a:solidFill>
                    <a:srgbClr val="FF0000"/>
                  </a:solidFill>
                </a:rPr>
                <a:t>Vastaanotto</a:t>
              </a:r>
            </a:p>
          </p:txBody>
        </p:sp>
        <p:sp>
          <p:nvSpPr>
            <p:cNvPr id="22" name="Pyöristetty suorakulmio 21"/>
            <p:cNvSpPr/>
            <p:nvPr/>
          </p:nvSpPr>
          <p:spPr>
            <a:xfrm>
              <a:off x="755574" y="3668751"/>
              <a:ext cx="1368152" cy="504762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Hoitosuunnitelman laadinta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uora nuoliyhdysviiva 22"/>
            <p:cNvCxnSpPr>
              <a:stCxn id="21" idx="2"/>
              <a:endCxn id="22" idx="0"/>
            </p:cNvCxnSpPr>
            <p:nvPr/>
          </p:nvCxnSpPr>
          <p:spPr>
            <a:xfrm flipH="1">
              <a:off x="1439650" y="2924347"/>
              <a:ext cx="3" cy="7444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i 23"/>
            <p:cNvSpPr/>
            <p:nvPr/>
          </p:nvSpPr>
          <p:spPr>
            <a:xfrm>
              <a:off x="1245323" y="1163078"/>
              <a:ext cx="388655" cy="36004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>
                <a:solidFill>
                  <a:schemeClr val="tx1"/>
                </a:solidFill>
              </a:endParaRPr>
            </a:p>
          </p:txBody>
        </p:sp>
        <p:cxnSp>
          <p:nvCxnSpPr>
            <p:cNvPr id="25" name="Suora nuoliyhdysviiva 24"/>
            <p:cNvCxnSpPr>
              <a:stCxn id="24" idx="4"/>
              <a:endCxn id="21" idx="0"/>
            </p:cNvCxnSpPr>
            <p:nvPr/>
          </p:nvCxnSpPr>
          <p:spPr>
            <a:xfrm>
              <a:off x="1439651" y="1523118"/>
              <a:ext cx="2" cy="1111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yöristetty suorakulmio 25"/>
            <p:cNvSpPr/>
            <p:nvPr/>
          </p:nvSpPr>
          <p:spPr>
            <a:xfrm>
              <a:off x="755574" y="4351243"/>
              <a:ext cx="1368152" cy="304186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Tulorutiinit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uora nuoliyhdysviiva 26"/>
            <p:cNvCxnSpPr>
              <a:endCxn id="26" idx="0"/>
            </p:cNvCxnSpPr>
            <p:nvPr/>
          </p:nvCxnSpPr>
          <p:spPr>
            <a:xfrm>
              <a:off x="1439650" y="4173513"/>
              <a:ext cx="0" cy="1777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yöristetty suorakulmio 27"/>
            <p:cNvSpPr/>
            <p:nvPr/>
          </p:nvSpPr>
          <p:spPr>
            <a:xfrm>
              <a:off x="2457367" y="3550429"/>
              <a:ext cx="2186641" cy="1266348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Akuutti ja kuntouttava hoitotyö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Pyöristetty suorakulmio 28"/>
            <p:cNvSpPr/>
            <p:nvPr/>
          </p:nvSpPr>
          <p:spPr>
            <a:xfrm>
              <a:off x="3626864" y="2664640"/>
              <a:ext cx="926063" cy="293702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Kotiutus</a:t>
              </a:r>
            </a:p>
          </p:txBody>
        </p:sp>
        <p:sp>
          <p:nvSpPr>
            <p:cNvPr id="30" name="Vuokaaviosymboli: Valinta 29"/>
            <p:cNvSpPr/>
            <p:nvPr/>
          </p:nvSpPr>
          <p:spPr>
            <a:xfrm>
              <a:off x="3562319" y="3994200"/>
              <a:ext cx="1036176" cy="792525"/>
            </a:xfrm>
            <a:prstGeom prst="flowChartDecision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31" name="Tekstiruutu 30"/>
            <p:cNvSpPr txBox="1"/>
            <p:nvPr/>
          </p:nvSpPr>
          <p:spPr>
            <a:xfrm>
              <a:off x="3781884" y="4187046"/>
              <a:ext cx="758958" cy="41125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100" dirty="0" smtClean="0"/>
                <a:t>kotiutus</a:t>
              </a:r>
            </a:p>
            <a:p>
              <a:r>
                <a:rPr lang="fi-FI" sz="1100" dirty="0" smtClean="0"/>
                <a:t>valmius?</a:t>
              </a:r>
              <a:endParaRPr lang="fi-FI" sz="1100" dirty="0"/>
            </a:p>
          </p:txBody>
        </p:sp>
        <p:cxnSp>
          <p:nvCxnSpPr>
            <p:cNvPr id="32" name="Kulmayhdysviiva 31"/>
            <p:cNvCxnSpPr>
              <a:endCxn id="28" idx="1"/>
            </p:cNvCxnSpPr>
            <p:nvPr/>
          </p:nvCxnSpPr>
          <p:spPr>
            <a:xfrm flipV="1">
              <a:off x="2123728" y="4183603"/>
              <a:ext cx="333639" cy="29175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yöristetty suorakulmio 32"/>
            <p:cNvSpPr/>
            <p:nvPr/>
          </p:nvSpPr>
          <p:spPr>
            <a:xfrm>
              <a:off x="4835068" y="3604958"/>
              <a:ext cx="1176032" cy="460728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Toimintakyvyn arviointi</a:t>
              </a:r>
            </a:p>
          </p:txBody>
        </p:sp>
        <p:cxnSp>
          <p:nvCxnSpPr>
            <p:cNvPr id="34" name="Suora nuoliyhdysviiva 33"/>
            <p:cNvCxnSpPr>
              <a:stCxn id="30" idx="0"/>
              <a:endCxn id="29" idx="2"/>
            </p:cNvCxnSpPr>
            <p:nvPr/>
          </p:nvCxnSpPr>
          <p:spPr>
            <a:xfrm flipV="1">
              <a:off x="4080407" y="2958342"/>
              <a:ext cx="9489" cy="1035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uokaaviosymboli: Valinta 34"/>
            <p:cNvSpPr/>
            <p:nvPr/>
          </p:nvSpPr>
          <p:spPr>
            <a:xfrm>
              <a:off x="5200044" y="4209703"/>
              <a:ext cx="446080" cy="265656"/>
            </a:xfrm>
            <a:prstGeom prst="flowChartDecision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uora nuoliyhdysviiva 35"/>
            <p:cNvCxnSpPr>
              <a:stCxn id="33" idx="2"/>
              <a:endCxn id="35" idx="0"/>
            </p:cNvCxnSpPr>
            <p:nvPr/>
          </p:nvCxnSpPr>
          <p:spPr>
            <a:xfrm>
              <a:off x="5423084" y="4065686"/>
              <a:ext cx="0" cy="1440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yöristetty suorakulmio 36"/>
            <p:cNvSpPr/>
            <p:nvPr/>
          </p:nvSpPr>
          <p:spPr>
            <a:xfrm>
              <a:off x="4843702" y="4598303"/>
              <a:ext cx="1176032" cy="460728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Kuntoutus ja hoitotyöt</a:t>
              </a:r>
            </a:p>
          </p:txBody>
        </p:sp>
        <p:sp>
          <p:nvSpPr>
            <p:cNvPr id="38" name="Pyöristetty suorakulmio 37"/>
            <p:cNvSpPr/>
            <p:nvPr/>
          </p:nvSpPr>
          <p:spPr>
            <a:xfrm>
              <a:off x="4843702" y="5596185"/>
              <a:ext cx="1176032" cy="26248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Fysioterapia</a:t>
              </a:r>
            </a:p>
          </p:txBody>
        </p:sp>
        <p:cxnSp>
          <p:nvCxnSpPr>
            <p:cNvPr id="39" name="Suora nuoliyhdysviiva 38"/>
            <p:cNvCxnSpPr>
              <a:stCxn id="37" idx="2"/>
              <a:endCxn id="38" idx="0"/>
            </p:cNvCxnSpPr>
            <p:nvPr/>
          </p:nvCxnSpPr>
          <p:spPr>
            <a:xfrm>
              <a:off x="5431718" y="5059031"/>
              <a:ext cx="0" cy="5371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uora nuoliyhdysviiva 39"/>
            <p:cNvCxnSpPr>
              <a:stCxn id="35" idx="2"/>
              <a:endCxn id="37" idx="0"/>
            </p:cNvCxnSpPr>
            <p:nvPr/>
          </p:nvCxnSpPr>
          <p:spPr>
            <a:xfrm>
              <a:off x="5423084" y="4475359"/>
              <a:ext cx="8634" cy="122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Kulmayhdysviiva 40"/>
            <p:cNvCxnSpPr>
              <a:stCxn id="30" idx="3"/>
              <a:endCxn id="33" idx="1"/>
            </p:cNvCxnSpPr>
            <p:nvPr/>
          </p:nvCxnSpPr>
          <p:spPr>
            <a:xfrm flipV="1">
              <a:off x="4598495" y="3835322"/>
              <a:ext cx="236573" cy="5551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yöristetty suorakulmio 41"/>
            <p:cNvSpPr/>
            <p:nvPr/>
          </p:nvSpPr>
          <p:spPr>
            <a:xfrm>
              <a:off x="5888572" y="4213749"/>
              <a:ext cx="1176032" cy="26248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Tarvekartoitus</a:t>
              </a:r>
            </a:p>
          </p:txBody>
        </p:sp>
        <p:cxnSp>
          <p:nvCxnSpPr>
            <p:cNvPr id="43" name="Suora nuoliyhdysviiva 42"/>
            <p:cNvCxnSpPr>
              <a:stCxn id="35" idx="3"/>
              <a:endCxn id="42" idx="1"/>
            </p:cNvCxnSpPr>
            <p:nvPr/>
          </p:nvCxnSpPr>
          <p:spPr>
            <a:xfrm>
              <a:off x="5646124" y="4342531"/>
              <a:ext cx="242448" cy="2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Vuokaaviosymboli: Valinta 43"/>
            <p:cNvSpPr/>
            <p:nvPr/>
          </p:nvSpPr>
          <p:spPr>
            <a:xfrm>
              <a:off x="7248590" y="4209703"/>
              <a:ext cx="446080" cy="265656"/>
            </a:xfrm>
            <a:prstGeom prst="flowChartDecision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uora nuoliyhdysviiva 44"/>
            <p:cNvCxnSpPr>
              <a:stCxn id="42" idx="3"/>
              <a:endCxn id="44" idx="1"/>
            </p:cNvCxnSpPr>
            <p:nvPr/>
          </p:nvCxnSpPr>
          <p:spPr>
            <a:xfrm flipV="1">
              <a:off x="7064604" y="4342531"/>
              <a:ext cx="183986" cy="2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yöristetty suorakulmio 45"/>
            <p:cNvSpPr/>
            <p:nvPr/>
          </p:nvSpPr>
          <p:spPr>
            <a:xfrm>
              <a:off x="6295597" y="2569596"/>
              <a:ext cx="1176032" cy="49137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Omaisten informointi</a:t>
              </a:r>
            </a:p>
          </p:txBody>
        </p:sp>
        <p:sp>
          <p:nvSpPr>
            <p:cNvPr id="47" name="Pyöristetty suorakulmio 46"/>
            <p:cNvSpPr/>
            <p:nvPr/>
          </p:nvSpPr>
          <p:spPr>
            <a:xfrm>
              <a:off x="7698793" y="986839"/>
              <a:ext cx="1176032" cy="491371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Vastaanotto kotona</a:t>
              </a:r>
            </a:p>
          </p:txBody>
        </p:sp>
        <p:cxnSp>
          <p:nvCxnSpPr>
            <p:cNvPr id="48" name="Suora nuoliyhdysviiva 47"/>
            <p:cNvCxnSpPr>
              <a:stCxn id="29" idx="3"/>
              <a:endCxn id="46" idx="1"/>
            </p:cNvCxnSpPr>
            <p:nvPr/>
          </p:nvCxnSpPr>
          <p:spPr>
            <a:xfrm>
              <a:off x="4552927" y="2811491"/>
              <a:ext cx="1742670" cy="37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yöristetty suorakulmio 48"/>
            <p:cNvSpPr/>
            <p:nvPr/>
          </p:nvSpPr>
          <p:spPr>
            <a:xfrm>
              <a:off x="7698793" y="4728148"/>
              <a:ext cx="1176032" cy="50334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Jatkohoito suunnitelma</a:t>
              </a:r>
            </a:p>
          </p:txBody>
        </p:sp>
        <p:sp>
          <p:nvSpPr>
            <p:cNvPr id="50" name="Pyöristetty suorakulmio 49"/>
            <p:cNvSpPr/>
            <p:nvPr/>
          </p:nvSpPr>
          <p:spPr>
            <a:xfrm>
              <a:off x="7698793" y="4321944"/>
              <a:ext cx="1176032" cy="262481"/>
            </a:xfrm>
            <a:prstGeom prst="round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rgbClr val="00B050"/>
                  </a:solidFill>
                </a:rPr>
                <a:t>Raportointi</a:t>
              </a:r>
            </a:p>
          </p:txBody>
        </p:sp>
        <p:sp>
          <p:nvSpPr>
            <p:cNvPr id="51" name="Pyöristetty suorakulmio 50"/>
            <p:cNvSpPr/>
            <p:nvPr/>
          </p:nvSpPr>
          <p:spPr>
            <a:xfrm>
              <a:off x="7698793" y="2695910"/>
              <a:ext cx="1176032" cy="43309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Kuljetuksen tilaus</a:t>
              </a:r>
            </a:p>
          </p:txBody>
        </p:sp>
        <p:cxnSp>
          <p:nvCxnSpPr>
            <p:cNvPr id="52" name="Suora nuoliyhdysviiva 51"/>
            <p:cNvCxnSpPr>
              <a:stCxn id="49" idx="0"/>
              <a:endCxn id="50" idx="2"/>
            </p:cNvCxnSpPr>
            <p:nvPr/>
          </p:nvCxnSpPr>
          <p:spPr>
            <a:xfrm flipV="1">
              <a:off x="8286809" y="4584425"/>
              <a:ext cx="0" cy="1437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yöristetty suorakulmio 52"/>
            <p:cNvSpPr/>
            <p:nvPr/>
          </p:nvSpPr>
          <p:spPr>
            <a:xfrm>
              <a:off x="7698793" y="1937214"/>
              <a:ext cx="1176032" cy="26248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 smtClean="0">
                  <a:solidFill>
                    <a:schemeClr val="tx1"/>
                  </a:solidFill>
                </a:rPr>
                <a:t>Kuljetus kotiin</a:t>
              </a:r>
            </a:p>
          </p:txBody>
        </p:sp>
        <p:cxnSp>
          <p:nvCxnSpPr>
            <p:cNvPr id="54" name="Suora nuoliyhdysviiva 53"/>
            <p:cNvCxnSpPr>
              <a:stCxn id="50" idx="0"/>
              <a:endCxn id="51" idx="2"/>
            </p:cNvCxnSpPr>
            <p:nvPr/>
          </p:nvCxnSpPr>
          <p:spPr>
            <a:xfrm flipV="1">
              <a:off x="8286809" y="3129003"/>
              <a:ext cx="0" cy="119294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Kulmayhdysviiva 54"/>
            <p:cNvCxnSpPr>
              <a:stCxn id="44" idx="2"/>
              <a:endCxn id="49" idx="1"/>
            </p:cNvCxnSpPr>
            <p:nvPr/>
          </p:nvCxnSpPr>
          <p:spPr>
            <a:xfrm rot="16200000" flipH="1">
              <a:off x="7332980" y="4614008"/>
              <a:ext cx="504462" cy="227163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uora nuoliyhdysviiva 55"/>
            <p:cNvCxnSpPr>
              <a:stCxn id="51" idx="0"/>
              <a:endCxn id="53" idx="2"/>
            </p:cNvCxnSpPr>
            <p:nvPr/>
          </p:nvCxnSpPr>
          <p:spPr>
            <a:xfrm flipV="1">
              <a:off x="8286809" y="2199695"/>
              <a:ext cx="0" cy="4962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Kulmayhdysviiva 56"/>
            <p:cNvCxnSpPr>
              <a:stCxn id="38" idx="3"/>
              <a:endCxn id="42" idx="2"/>
            </p:cNvCxnSpPr>
            <p:nvPr/>
          </p:nvCxnSpPr>
          <p:spPr>
            <a:xfrm flipV="1">
              <a:off x="6019734" y="4476230"/>
              <a:ext cx="456854" cy="1251196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uora nuoliyhdysviiva 57"/>
            <p:cNvCxnSpPr>
              <a:stCxn id="53" idx="0"/>
              <a:endCxn id="47" idx="2"/>
            </p:cNvCxnSpPr>
            <p:nvPr/>
          </p:nvCxnSpPr>
          <p:spPr>
            <a:xfrm flipV="1">
              <a:off x="8286809" y="1478210"/>
              <a:ext cx="0" cy="4590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kstiruutu 58"/>
            <p:cNvSpPr txBox="1"/>
            <p:nvPr/>
          </p:nvSpPr>
          <p:spPr>
            <a:xfrm rot="20043595">
              <a:off x="4129230" y="2997723"/>
              <a:ext cx="13308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i-FI" sz="2000" dirty="0" smtClean="0">
                  <a:solidFill>
                    <a:schemeClr val="accent1"/>
                  </a:solidFill>
                </a:rPr>
                <a:t>Esimerkki</a:t>
              </a:r>
              <a:endParaRPr lang="fi-FI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60" name="Kulmayhdysviiva 59"/>
            <p:cNvCxnSpPr>
              <a:stCxn id="46" idx="0"/>
              <a:endCxn id="47" idx="1"/>
            </p:cNvCxnSpPr>
            <p:nvPr/>
          </p:nvCxnSpPr>
          <p:spPr>
            <a:xfrm rot="5400000" flipH="1" flipV="1">
              <a:off x="6622668" y="1493471"/>
              <a:ext cx="1337071" cy="81518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kstiruutu 60"/>
            <p:cNvSpPr txBox="1"/>
            <p:nvPr/>
          </p:nvSpPr>
          <p:spPr>
            <a:xfrm>
              <a:off x="4110746" y="3819220"/>
              <a:ext cx="218803" cy="25031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100" dirty="0" smtClean="0"/>
                <a:t>K</a:t>
              </a:r>
              <a:endParaRPr lang="fi-FI" sz="1100" dirty="0"/>
            </a:p>
          </p:txBody>
        </p:sp>
        <p:sp>
          <p:nvSpPr>
            <p:cNvPr id="62" name="Tekstiruutu 61"/>
            <p:cNvSpPr txBox="1"/>
            <p:nvPr/>
          </p:nvSpPr>
          <p:spPr>
            <a:xfrm>
              <a:off x="4482858" y="4088958"/>
              <a:ext cx="218803" cy="25031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100" dirty="0" smtClean="0"/>
                <a:t>E</a:t>
              </a:r>
              <a:endParaRPr lang="fi-FI" sz="1100" dirty="0"/>
            </a:p>
          </p:txBody>
        </p:sp>
        <p:sp>
          <p:nvSpPr>
            <p:cNvPr id="63" name="Tekstiruutu 62"/>
            <p:cNvSpPr txBox="1"/>
            <p:nvPr/>
          </p:nvSpPr>
          <p:spPr>
            <a:xfrm>
              <a:off x="5486796" y="4381391"/>
              <a:ext cx="218803" cy="25031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100" dirty="0" smtClean="0"/>
                <a:t>K</a:t>
              </a:r>
              <a:endParaRPr lang="fi-FI" sz="1100" dirty="0"/>
            </a:p>
          </p:txBody>
        </p:sp>
        <p:sp>
          <p:nvSpPr>
            <p:cNvPr id="64" name="Tekstiruutu 63"/>
            <p:cNvSpPr txBox="1"/>
            <p:nvPr/>
          </p:nvSpPr>
          <p:spPr>
            <a:xfrm>
              <a:off x="5657283" y="4108516"/>
              <a:ext cx="218803" cy="25031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100" dirty="0" smtClean="0"/>
                <a:t>E</a:t>
              </a:r>
              <a:endParaRPr lang="fi-FI" sz="1100" dirty="0"/>
            </a:p>
          </p:txBody>
        </p:sp>
        <p:sp>
          <p:nvSpPr>
            <p:cNvPr id="65" name="Tekstiruutu 64"/>
            <p:cNvSpPr txBox="1"/>
            <p:nvPr/>
          </p:nvSpPr>
          <p:spPr>
            <a:xfrm>
              <a:off x="7311018" y="4437859"/>
              <a:ext cx="218803" cy="25031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100" dirty="0" smtClean="0"/>
                <a:t>E</a:t>
              </a:r>
              <a:endParaRPr lang="fi-FI" sz="1100" dirty="0"/>
            </a:p>
          </p:txBody>
        </p:sp>
        <p:sp>
          <p:nvSpPr>
            <p:cNvPr id="66" name="Tekstiruutu 65"/>
            <p:cNvSpPr txBox="1"/>
            <p:nvPr/>
          </p:nvSpPr>
          <p:spPr>
            <a:xfrm>
              <a:off x="7320179" y="3998232"/>
              <a:ext cx="218803" cy="25031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100" dirty="0" smtClean="0"/>
                <a:t>K</a:t>
              </a:r>
              <a:endParaRPr lang="fi-FI" sz="1100" dirty="0"/>
            </a:p>
          </p:txBody>
        </p:sp>
        <p:cxnSp>
          <p:nvCxnSpPr>
            <p:cNvPr id="67" name="Kulmayhdysviiva 66"/>
            <p:cNvCxnSpPr>
              <a:stCxn id="44" idx="0"/>
              <a:endCxn id="46" idx="2"/>
            </p:cNvCxnSpPr>
            <p:nvPr/>
          </p:nvCxnSpPr>
          <p:spPr>
            <a:xfrm rot="16200000" flipV="1">
              <a:off x="6603254" y="3341326"/>
              <a:ext cx="1148736" cy="58801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Suorakulmio 67"/>
            <p:cNvSpPr/>
            <p:nvPr/>
          </p:nvSpPr>
          <p:spPr>
            <a:xfrm>
              <a:off x="179512" y="6156336"/>
              <a:ext cx="418797" cy="18406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69" name="Tekstiruutu 68"/>
            <p:cNvSpPr txBox="1"/>
            <p:nvPr/>
          </p:nvSpPr>
          <p:spPr>
            <a:xfrm>
              <a:off x="687472" y="6104329"/>
              <a:ext cx="46807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Uusi</a:t>
              </a:r>
              <a:endParaRPr lang="fi-FI" dirty="0"/>
            </a:p>
          </p:txBody>
        </p:sp>
        <p:sp>
          <p:nvSpPr>
            <p:cNvPr id="70" name="Suorakulmio 69"/>
            <p:cNvSpPr/>
            <p:nvPr/>
          </p:nvSpPr>
          <p:spPr>
            <a:xfrm>
              <a:off x="1350108" y="6156336"/>
              <a:ext cx="418797" cy="18406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71" name="Tekstiruutu 70"/>
            <p:cNvSpPr txBox="1"/>
            <p:nvPr/>
          </p:nvSpPr>
          <p:spPr>
            <a:xfrm>
              <a:off x="1858068" y="6104329"/>
              <a:ext cx="92493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Muuttuu</a:t>
              </a:r>
              <a:endParaRPr lang="fi-FI" dirty="0"/>
            </a:p>
          </p:txBody>
        </p:sp>
        <p:sp>
          <p:nvSpPr>
            <p:cNvPr id="72" name="Suorakulmio 71"/>
            <p:cNvSpPr/>
            <p:nvPr/>
          </p:nvSpPr>
          <p:spPr>
            <a:xfrm>
              <a:off x="2894519" y="6156336"/>
              <a:ext cx="418797" cy="184061"/>
            </a:xfrm>
            <a:prstGeom prst="rect">
              <a:avLst/>
            </a:prstGeom>
            <a:pattFill prst="pct5">
              <a:fgClr>
                <a:schemeClr val="lt1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endParaRPr lang="fi-FI" sz="1100" b="1">
                <a:solidFill>
                  <a:srgbClr val="00B050"/>
                </a:solidFill>
              </a:endParaRPr>
            </a:p>
          </p:txBody>
        </p:sp>
        <p:sp>
          <p:nvSpPr>
            <p:cNvPr id="73" name="Tekstiruutu 72"/>
            <p:cNvSpPr txBox="1"/>
            <p:nvPr/>
          </p:nvSpPr>
          <p:spPr>
            <a:xfrm>
              <a:off x="3402479" y="6104329"/>
              <a:ext cx="80310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dirty="0" smtClean="0"/>
                <a:t>Poistuu</a:t>
              </a:r>
              <a:endParaRPr lang="fi-FI" dirty="0"/>
            </a:p>
          </p:txBody>
        </p:sp>
        <p:cxnSp>
          <p:nvCxnSpPr>
            <p:cNvPr id="74" name="Suora yhdysviiva 73"/>
            <p:cNvCxnSpPr/>
            <p:nvPr/>
          </p:nvCxnSpPr>
          <p:spPr>
            <a:xfrm flipV="1">
              <a:off x="2903206" y="6161100"/>
              <a:ext cx="403321" cy="172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uora yhdysviiva 74"/>
            <p:cNvCxnSpPr/>
            <p:nvPr/>
          </p:nvCxnSpPr>
          <p:spPr>
            <a:xfrm flipH="1" flipV="1">
              <a:off x="2906411" y="6163552"/>
              <a:ext cx="403321" cy="172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00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2. &lt;Prosessin nimi – nyky/tavoite/muutostarve&gt;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8FF4F39-16EF-4CAE-8D7D-D7E28F08240C}" type="datetime1">
              <a:rPr lang="fi-FI" smtClean="0">
                <a:uFillTx/>
              </a:rPr>
              <a:pPr>
                <a:defRPr>
                  <a:uFillTx/>
                </a:defRPr>
              </a:pPr>
              <a:t>27.2.2020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 smtClean="0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E842C2E-1894-47C6-8C45-A75AB5596D31}" type="slidenum">
              <a:rPr lang="fi-FI" smtClean="0">
                <a:uFillTx/>
              </a:rPr>
              <a:pPr>
                <a:defRPr>
                  <a:uFillTx/>
                </a:defRPr>
              </a:pPr>
              <a:t>9</a:t>
            </a:fld>
            <a:endParaRPr lang="fi-FI" dirty="0">
              <a:uFillTx/>
            </a:endParaRPr>
          </a:p>
        </p:txBody>
      </p:sp>
      <p:sp>
        <p:nvSpPr>
          <p:cNvPr id="72" name="Pyöristetty suorakulmio 71"/>
          <p:cNvSpPr/>
          <p:nvPr/>
        </p:nvSpPr>
        <p:spPr>
          <a:xfrm>
            <a:off x="829330" y="2033032"/>
            <a:ext cx="1281859" cy="25720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>
                <a:solidFill>
                  <a:srgbClr val="FF0000"/>
                </a:solidFill>
              </a:rPr>
              <a:t>Vastaanotto</a:t>
            </a:r>
          </a:p>
        </p:txBody>
      </p:sp>
      <p:sp>
        <p:nvSpPr>
          <p:cNvPr id="73" name="Pyöristetty suorakulmio 72"/>
          <p:cNvSpPr/>
          <p:nvPr/>
        </p:nvSpPr>
        <p:spPr>
          <a:xfrm>
            <a:off x="587486" y="2568396"/>
            <a:ext cx="1765546" cy="44854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Hoitosuunnitelman laadinta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4" name="Pyöristetty suorakulmio 73"/>
          <p:cNvSpPr/>
          <p:nvPr/>
        </p:nvSpPr>
        <p:spPr>
          <a:xfrm>
            <a:off x="2965556" y="1890782"/>
            <a:ext cx="1884680" cy="740154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Tulorutiinit</a:t>
            </a:r>
          </a:p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Pulssi, verenpaine, lämpö, lääkitys, haastattelu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5" name="Pyöristetty suorakulmio 74"/>
          <p:cNvSpPr/>
          <p:nvPr/>
        </p:nvSpPr>
        <p:spPr>
          <a:xfrm>
            <a:off x="2732406" y="3339523"/>
            <a:ext cx="3438168" cy="1651549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Akuutti ja kuntouttava hoitotyö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6" name="Vuokaaviosymboli: Valinta 75"/>
          <p:cNvSpPr/>
          <p:nvPr/>
        </p:nvSpPr>
        <p:spPr>
          <a:xfrm>
            <a:off x="2883199" y="3968127"/>
            <a:ext cx="1463322" cy="877843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7" name="Vuokaaviosymboli: Valinta 76"/>
          <p:cNvSpPr/>
          <p:nvPr/>
        </p:nvSpPr>
        <p:spPr>
          <a:xfrm>
            <a:off x="4526590" y="3968127"/>
            <a:ext cx="1463322" cy="877843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8" name="Tekstiruutu 77"/>
          <p:cNvSpPr txBox="1"/>
          <p:nvPr/>
        </p:nvSpPr>
        <p:spPr>
          <a:xfrm>
            <a:off x="3233658" y="4139492"/>
            <a:ext cx="979405" cy="51587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Onko akuutti hoito ok?</a:t>
            </a:r>
            <a:endParaRPr lang="fi-FI" sz="1100" dirty="0"/>
          </a:p>
        </p:txBody>
      </p:sp>
      <p:sp>
        <p:nvSpPr>
          <p:cNvPr id="79" name="Tekstiruutu 78"/>
          <p:cNvSpPr txBox="1"/>
          <p:nvPr/>
        </p:nvSpPr>
        <p:spPr>
          <a:xfrm>
            <a:off x="4918013" y="4139492"/>
            <a:ext cx="979405" cy="51587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Onko kotiutus</a:t>
            </a:r>
          </a:p>
          <a:p>
            <a:r>
              <a:rPr lang="fi-FI" sz="1100" dirty="0" smtClean="0"/>
              <a:t>valmius?</a:t>
            </a:r>
            <a:endParaRPr lang="fi-FI" sz="1100" dirty="0"/>
          </a:p>
        </p:txBody>
      </p:sp>
      <p:cxnSp>
        <p:nvCxnSpPr>
          <p:cNvPr id="80" name="Kulmayhdysviiva 79"/>
          <p:cNvCxnSpPr>
            <a:stCxn id="73" idx="3"/>
            <a:endCxn id="74" idx="1"/>
          </p:cNvCxnSpPr>
          <p:nvPr/>
        </p:nvCxnSpPr>
        <p:spPr>
          <a:xfrm flipV="1">
            <a:off x="2353032" y="2260859"/>
            <a:ext cx="612525" cy="5318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Viisikulmio 80"/>
          <p:cNvSpPr/>
          <p:nvPr/>
        </p:nvSpPr>
        <p:spPr>
          <a:xfrm>
            <a:off x="378292" y="1292087"/>
            <a:ext cx="2223716" cy="383926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1. Vastaanotto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82" name="Viisikulmio 81"/>
          <p:cNvSpPr/>
          <p:nvPr/>
        </p:nvSpPr>
        <p:spPr>
          <a:xfrm>
            <a:off x="2732406" y="1297834"/>
            <a:ext cx="3438168" cy="383926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2. Akuuttihoito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83" name="Viisikulmio 82"/>
          <p:cNvSpPr/>
          <p:nvPr/>
        </p:nvSpPr>
        <p:spPr>
          <a:xfrm>
            <a:off x="6346722" y="1297834"/>
            <a:ext cx="2632052" cy="383926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3. Kuntoutus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84" name="Viisikulmio 83"/>
          <p:cNvSpPr/>
          <p:nvPr/>
        </p:nvSpPr>
        <p:spPr>
          <a:xfrm>
            <a:off x="9154922" y="1292087"/>
            <a:ext cx="2593128" cy="383926"/>
          </a:xfrm>
          <a:prstGeom prst="homePlat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4. Kotiutus</a:t>
            </a:r>
            <a:endParaRPr lang="fi-FI" sz="1400" dirty="0">
              <a:solidFill>
                <a:schemeClr val="bg1"/>
              </a:solidFill>
            </a:endParaRPr>
          </a:p>
        </p:txBody>
      </p:sp>
      <p:cxnSp>
        <p:nvCxnSpPr>
          <p:cNvPr id="85" name="Suora nuoliyhdysviiva 84"/>
          <p:cNvCxnSpPr>
            <a:stCxn id="72" idx="2"/>
            <a:endCxn id="73" idx="0"/>
          </p:cNvCxnSpPr>
          <p:nvPr/>
        </p:nvCxnSpPr>
        <p:spPr>
          <a:xfrm flipH="1">
            <a:off x="1470259" y="2290234"/>
            <a:ext cx="1" cy="278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nuoliyhdysviiva 85"/>
          <p:cNvCxnSpPr>
            <a:stCxn id="76" idx="3"/>
            <a:endCxn id="77" idx="1"/>
          </p:cNvCxnSpPr>
          <p:nvPr/>
        </p:nvCxnSpPr>
        <p:spPr>
          <a:xfrm>
            <a:off x="4346522" y="4407048"/>
            <a:ext cx="1800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ulmayhdysviiva 86"/>
          <p:cNvCxnSpPr>
            <a:stCxn id="76" idx="1"/>
            <a:endCxn id="75" idx="1"/>
          </p:cNvCxnSpPr>
          <p:nvPr/>
        </p:nvCxnSpPr>
        <p:spPr>
          <a:xfrm rot="10800000">
            <a:off x="2732406" y="4165298"/>
            <a:ext cx="150793" cy="241751"/>
          </a:xfrm>
          <a:prstGeom prst="bentConnector3">
            <a:avLst>
              <a:gd name="adj1" fmla="val 29563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kstiruutu 87"/>
          <p:cNvSpPr txBox="1"/>
          <p:nvPr/>
        </p:nvSpPr>
        <p:spPr>
          <a:xfrm>
            <a:off x="2698266" y="4227996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89" name="Tekstiruutu 88"/>
          <p:cNvSpPr txBox="1"/>
          <p:nvPr/>
        </p:nvSpPr>
        <p:spPr>
          <a:xfrm>
            <a:off x="4281263" y="4174956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90" name="Pyöristetty suorakulmio 89"/>
          <p:cNvSpPr/>
          <p:nvPr/>
        </p:nvSpPr>
        <p:spPr>
          <a:xfrm>
            <a:off x="4660725" y="5831869"/>
            <a:ext cx="1195047" cy="260989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Kotiutus</a:t>
            </a:r>
          </a:p>
        </p:txBody>
      </p:sp>
      <p:cxnSp>
        <p:nvCxnSpPr>
          <p:cNvPr id="91" name="Suora nuoliyhdysviiva 90"/>
          <p:cNvCxnSpPr>
            <a:stCxn id="77" idx="2"/>
            <a:endCxn id="90" idx="0"/>
          </p:cNvCxnSpPr>
          <p:nvPr/>
        </p:nvCxnSpPr>
        <p:spPr>
          <a:xfrm flipH="1">
            <a:off x="5258250" y="4845970"/>
            <a:ext cx="1" cy="985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iruutu 91"/>
          <p:cNvSpPr txBox="1"/>
          <p:nvPr/>
        </p:nvSpPr>
        <p:spPr>
          <a:xfrm>
            <a:off x="5341724" y="4768639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93" name="Tekstiruutu 92"/>
          <p:cNvSpPr txBox="1"/>
          <p:nvPr/>
        </p:nvSpPr>
        <p:spPr>
          <a:xfrm>
            <a:off x="5341723" y="3803786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94" name="Pyöristetty suorakulmio 93"/>
          <p:cNvSpPr/>
          <p:nvPr/>
        </p:nvSpPr>
        <p:spPr>
          <a:xfrm>
            <a:off x="6633199" y="2022547"/>
            <a:ext cx="1517622" cy="409412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Toimintakyvyn arviointi</a:t>
            </a:r>
          </a:p>
        </p:txBody>
      </p:sp>
      <p:cxnSp>
        <p:nvCxnSpPr>
          <p:cNvPr id="95" name="Kulmayhdysviiva 94"/>
          <p:cNvCxnSpPr>
            <a:stCxn id="77" idx="0"/>
            <a:endCxn id="94" idx="1"/>
          </p:cNvCxnSpPr>
          <p:nvPr/>
        </p:nvCxnSpPr>
        <p:spPr>
          <a:xfrm rot="5400000" flipH="1" flipV="1">
            <a:off x="5075288" y="2410217"/>
            <a:ext cx="1740874" cy="13749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Vuokaaviosymboli: Valinta 95"/>
          <p:cNvSpPr/>
          <p:nvPr/>
        </p:nvSpPr>
        <p:spPr>
          <a:xfrm>
            <a:off x="6658463" y="2735887"/>
            <a:ext cx="1463322" cy="877843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97" name="Tekstiruutu 96"/>
          <p:cNvSpPr txBox="1"/>
          <p:nvPr/>
        </p:nvSpPr>
        <p:spPr>
          <a:xfrm>
            <a:off x="6995583" y="2988560"/>
            <a:ext cx="979405" cy="3654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Toiminta</a:t>
            </a:r>
          </a:p>
          <a:p>
            <a:r>
              <a:rPr lang="fi-FI" sz="1100" dirty="0" smtClean="0"/>
              <a:t>Kyky ok?</a:t>
            </a:r>
            <a:endParaRPr lang="fi-FI" sz="1100" dirty="0"/>
          </a:p>
        </p:txBody>
      </p:sp>
      <p:cxnSp>
        <p:nvCxnSpPr>
          <p:cNvPr id="98" name="Suora nuoliyhdysviiva 97"/>
          <p:cNvCxnSpPr>
            <a:stCxn id="94" idx="2"/>
            <a:endCxn id="96" idx="0"/>
          </p:cNvCxnSpPr>
          <p:nvPr/>
        </p:nvCxnSpPr>
        <p:spPr>
          <a:xfrm flipH="1">
            <a:off x="7390125" y="2431958"/>
            <a:ext cx="1885" cy="3039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Kulmayhdysviiva 98"/>
          <p:cNvCxnSpPr>
            <a:stCxn id="74" idx="2"/>
            <a:endCxn id="75" idx="0"/>
          </p:cNvCxnSpPr>
          <p:nvPr/>
        </p:nvCxnSpPr>
        <p:spPr>
          <a:xfrm rot="16200000" flipH="1">
            <a:off x="3825400" y="2713432"/>
            <a:ext cx="708587" cy="54359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yöristetty suorakulmio 99"/>
          <p:cNvSpPr/>
          <p:nvPr/>
        </p:nvSpPr>
        <p:spPr>
          <a:xfrm>
            <a:off x="6629078" y="3822498"/>
            <a:ext cx="1517622" cy="409412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Kuntoutus ja hoitotyöt</a:t>
            </a:r>
          </a:p>
        </p:txBody>
      </p:sp>
      <p:sp>
        <p:nvSpPr>
          <p:cNvPr id="101" name="Pyöristetty suorakulmio 100"/>
          <p:cNvSpPr/>
          <p:nvPr/>
        </p:nvSpPr>
        <p:spPr>
          <a:xfrm>
            <a:off x="6639869" y="4491470"/>
            <a:ext cx="1517622" cy="233246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Fysioterapia</a:t>
            </a:r>
          </a:p>
        </p:txBody>
      </p:sp>
      <p:sp>
        <p:nvSpPr>
          <p:cNvPr id="102" name="Pyöristetty suorakulmio 101"/>
          <p:cNvSpPr/>
          <p:nvPr/>
        </p:nvSpPr>
        <p:spPr>
          <a:xfrm>
            <a:off x="6639869" y="5003371"/>
            <a:ext cx="1517622" cy="233246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Tarvekartoitus</a:t>
            </a:r>
          </a:p>
        </p:txBody>
      </p:sp>
      <p:sp>
        <p:nvSpPr>
          <p:cNvPr id="103" name="Vuokaaviosymboli: Valinta 102"/>
          <p:cNvSpPr/>
          <p:nvPr/>
        </p:nvSpPr>
        <p:spPr>
          <a:xfrm>
            <a:off x="7941088" y="5003371"/>
            <a:ext cx="1463322" cy="877843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04" name="Tekstiruutu 103"/>
          <p:cNvSpPr txBox="1"/>
          <p:nvPr/>
        </p:nvSpPr>
        <p:spPr>
          <a:xfrm>
            <a:off x="8312886" y="5184356"/>
            <a:ext cx="979405" cy="51587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Onko kotiutus</a:t>
            </a:r>
          </a:p>
          <a:p>
            <a:r>
              <a:rPr lang="fi-FI" sz="1100" dirty="0" smtClean="0"/>
              <a:t>valmius?</a:t>
            </a:r>
            <a:endParaRPr lang="fi-FI" sz="1100" dirty="0"/>
          </a:p>
        </p:txBody>
      </p:sp>
      <p:cxnSp>
        <p:nvCxnSpPr>
          <p:cNvPr id="105" name="Kulmayhdysviiva 104"/>
          <p:cNvCxnSpPr>
            <a:stCxn id="96" idx="1"/>
            <a:endCxn id="102" idx="1"/>
          </p:cNvCxnSpPr>
          <p:nvPr/>
        </p:nvCxnSpPr>
        <p:spPr>
          <a:xfrm rot="10800000" flipV="1">
            <a:off x="6639871" y="3174808"/>
            <a:ext cx="18594" cy="1945186"/>
          </a:xfrm>
          <a:prstGeom prst="bentConnector3">
            <a:avLst>
              <a:gd name="adj1" fmla="val 168650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iruutu 105"/>
          <p:cNvSpPr txBox="1"/>
          <p:nvPr/>
        </p:nvSpPr>
        <p:spPr>
          <a:xfrm>
            <a:off x="6346722" y="2930578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107" name="Tekstiruutu 106"/>
          <p:cNvSpPr txBox="1"/>
          <p:nvPr/>
        </p:nvSpPr>
        <p:spPr>
          <a:xfrm>
            <a:off x="7443062" y="3558716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cxnSp>
        <p:nvCxnSpPr>
          <p:cNvPr id="108" name="Suora nuoliyhdysviiva 107"/>
          <p:cNvCxnSpPr>
            <a:stCxn id="96" idx="2"/>
            <a:endCxn id="100" idx="0"/>
          </p:cNvCxnSpPr>
          <p:nvPr/>
        </p:nvCxnSpPr>
        <p:spPr>
          <a:xfrm flipH="1">
            <a:off x="7387890" y="3613731"/>
            <a:ext cx="2235" cy="208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uora nuoliyhdysviiva 108"/>
          <p:cNvCxnSpPr>
            <a:stCxn id="100" idx="2"/>
            <a:endCxn id="101" idx="0"/>
          </p:cNvCxnSpPr>
          <p:nvPr/>
        </p:nvCxnSpPr>
        <p:spPr>
          <a:xfrm>
            <a:off x="7387890" y="4231910"/>
            <a:ext cx="10791" cy="259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uora nuoliyhdysviiva 109"/>
          <p:cNvCxnSpPr>
            <a:stCxn id="101" idx="2"/>
            <a:endCxn id="102" idx="0"/>
          </p:cNvCxnSpPr>
          <p:nvPr/>
        </p:nvCxnSpPr>
        <p:spPr>
          <a:xfrm>
            <a:off x="7398680" y="4724715"/>
            <a:ext cx="0" cy="278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Kulmayhdysviiva 110"/>
          <p:cNvCxnSpPr>
            <a:stCxn id="102" idx="2"/>
            <a:endCxn id="103" idx="1"/>
          </p:cNvCxnSpPr>
          <p:nvPr/>
        </p:nvCxnSpPr>
        <p:spPr>
          <a:xfrm rot="16200000" flipH="1">
            <a:off x="7567046" y="5068251"/>
            <a:ext cx="205676" cy="54240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Pyöristetty suorakulmio 111"/>
          <p:cNvSpPr/>
          <p:nvPr/>
        </p:nvSpPr>
        <p:spPr>
          <a:xfrm>
            <a:off x="9247420" y="2093677"/>
            <a:ext cx="1517622" cy="447282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Jatkohoito suunnitelma</a:t>
            </a:r>
          </a:p>
        </p:txBody>
      </p:sp>
      <p:cxnSp>
        <p:nvCxnSpPr>
          <p:cNvPr id="113" name="Kulmayhdysviiva 112"/>
          <p:cNvCxnSpPr>
            <a:stCxn id="103" idx="0"/>
            <a:endCxn id="112" idx="1"/>
          </p:cNvCxnSpPr>
          <p:nvPr/>
        </p:nvCxnSpPr>
        <p:spPr>
          <a:xfrm rot="5400000" flipH="1" flipV="1">
            <a:off x="7617058" y="3373010"/>
            <a:ext cx="2686053" cy="57467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yöristetty suorakulmio 113"/>
          <p:cNvSpPr/>
          <p:nvPr/>
        </p:nvSpPr>
        <p:spPr>
          <a:xfrm>
            <a:off x="9244420" y="2798646"/>
            <a:ext cx="1517622" cy="23324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>
                <a:solidFill>
                  <a:srgbClr val="00B050"/>
                </a:solidFill>
              </a:rPr>
              <a:t>Raportointi</a:t>
            </a:r>
          </a:p>
        </p:txBody>
      </p:sp>
      <p:sp>
        <p:nvSpPr>
          <p:cNvPr id="115" name="Pyöristetty suorakulmio 114"/>
          <p:cNvSpPr/>
          <p:nvPr/>
        </p:nvSpPr>
        <p:spPr>
          <a:xfrm>
            <a:off x="9247418" y="3275704"/>
            <a:ext cx="1517622" cy="384855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Kuljetuksen tilaus</a:t>
            </a:r>
          </a:p>
        </p:txBody>
      </p:sp>
      <p:sp>
        <p:nvSpPr>
          <p:cNvPr id="116" name="Pyöristetty suorakulmio 115"/>
          <p:cNvSpPr/>
          <p:nvPr/>
        </p:nvSpPr>
        <p:spPr>
          <a:xfrm>
            <a:off x="9175173" y="5745498"/>
            <a:ext cx="1517622" cy="43664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Omaisten informointi</a:t>
            </a:r>
          </a:p>
        </p:txBody>
      </p:sp>
      <p:sp>
        <p:nvSpPr>
          <p:cNvPr id="117" name="Pyöristetty suorakulmio 116"/>
          <p:cNvSpPr/>
          <p:nvPr/>
        </p:nvSpPr>
        <p:spPr>
          <a:xfrm>
            <a:off x="10230428" y="4783754"/>
            <a:ext cx="1517622" cy="43664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Vastaanotto kotona</a:t>
            </a:r>
          </a:p>
        </p:txBody>
      </p:sp>
      <p:cxnSp>
        <p:nvCxnSpPr>
          <p:cNvPr id="118" name="Suora nuoliyhdysviiva 117"/>
          <p:cNvCxnSpPr>
            <a:stCxn id="112" idx="2"/>
            <a:endCxn id="114" idx="0"/>
          </p:cNvCxnSpPr>
          <p:nvPr/>
        </p:nvCxnSpPr>
        <p:spPr>
          <a:xfrm flipH="1">
            <a:off x="10003232" y="2540959"/>
            <a:ext cx="2999" cy="257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uora nuoliyhdysviiva 118"/>
          <p:cNvCxnSpPr>
            <a:stCxn id="114" idx="2"/>
            <a:endCxn id="115" idx="0"/>
          </p:cNvCxnSpPr>
          <p:nvPr/>
        </p:nvCxnSpPr>
        <p:spPr>
          <a:xfrm>
            <a:off x="10003232" y="3031891"/>
            <a:ext cx="2998" cy="2438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yöristetty suorakulmio 119"/>
          <p:cNvSpPr/>
          <p:nvPr/>
        </p:nvSpPr>
        <p:spPr>
          <a:xfrm>
            <a:off x="9244420" y="3979569"/>
            <a:ext cx="1517622" cy="233246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Kuljetus kotiin</a:t>
            </a:r>
          </a:p>
        </p:txBody>
      </p:sp>
      <p:cxnSp>
        <p:nvCxnSpPr>
          <p:cNvPr id="121" name="Suora nuoliyhdysviiva 120"/>
          <p:cNvCxnSpPr>
            <a:stCxn id="115" idx="2"/>
            <a:endCxn id="120" idx="0"/>
          </p:cNvCxnSpPr>
          <p:nvPr/>
        </p:nvCxnSpPr>
        <p:spPr>
          <a:xfrm flipH="1">
            <a:off x="10003232" y="3660559"/>
            <a:ext cx="2998" cy="319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nuoliyhdysviiva 121"/>
          <p:cNvCxnSpPr>
            <a:stCxn id="90" idx="3"/>
            <a:endCxn id="116" idx="1"/>
          </p:cNvCxnSpPr>
          <p:nvPr/>
        </p:nvCxnSpPr>
        <p:spPr>
          <a:xfrm>
            <a:off x="5855773" y="5962364"/>
            <a:ext cx="3319400" cy="1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Kulmayhdysviiva 122"/>
          <p:cNvCxnSpPr>
            <a:stCxn id="116" idx="3"/>
            <a:endCxn id="117" idx="2"/>
          </p:cNvCxnSpPr>
          <p:nvPr/>
        </p:nvCxnSpPr>
        <p:spPr>
          <a:xfrm flipV="1">
            <a:off x="10692796" y="5220396"/>
            <a:ext cx="296443" cy="74342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Kulmayhdysviiva 123"/>
          <p:cNvCxnSpPr>
            <a:stCxn id="120" idx="2"/>
            <a:endCxn id="117" idx="1"/>
          </p:cNvCxnSpPr>
          <p:nvPr/>
        </p:nvCxnSpPr>
        <p:spPr>
          <a:xfrm rot="16200000" flipH="1">
            <a:off x="9722200" y="4493846"/>
            <a:ext cx="789261" cy="22719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kstiruutu 124"/>
          <p:cNvSpPr txBox="1"/>
          <p:nvPr/>
        </p:nvSpPr>
        <p:spPr>
          <a:xfrm>
            <a:off x="9375351" y="5249926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cxnSp>
        <p:nvCxnSpPr>
          <p:cNvPr id="126" name="Kulmayhdysviiva 125"/>
          <p:cNvCxnSpPr>
            <a:stCxn id="103" idx="3"/>
            <a:endCxn id="116" idx="0"/>
          </p:cNvCxnSpPr>
          <p:nvPr/>
        </p:nvCxnSpPr>
        <p:spPr>
          <a:xfrm>
            <a:off x="9404410" y="5442293"/>
            <a:ext cx="529574" cy="30320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kstiruutu 126"/>
          <p:cNvSpPr txBox="1"/>
          <p:nvPr/>
        </p:nvSpPr>
        <p:spPr>
          <a:xfrm>
            <a:off x="8696418" y="4811525"/>
            <a:ext cx="282357" cy="2224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128" name="Tekstiruutu 127"/>
          <p:cNvSpPr txBox="1"/>
          <p:nvPr/>
        </p:nvSpPr>
        <p:spPr>
          <a:xfrm rot="20043595">
            <a:off x="5510847" y="3517106"/>
            <a:ext cx="1717362" cy="35554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schemeClr val="accent1"/>
                </a:solidFill>
              </a:rPr>
              <a:t>Esimerkki</a:t>
            </a:r>
            <a:endParaRPr lang="fi-FI" sz="2000" dirty="0">
              <a:solidFill>
                <a:schemeClr val="accent1"/>
              </a:solidFill>
            </a:endParaRPr>
          </a:p>
        </p:txBody>
      </p:sp>
      <p:sp>
        <p:nvSpPr>
          <p:cNvPr id="129" name="Suorakulmio 128"/>
          <p:cNvSpPr/>
          <p:nvPr/>
        </p:nvSpPr>
        <p:spPr>
          <a:xfrm>
            <a:off x="378292" y="5241549"/>
            <a:ext cx="540441" cy="16356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30" name="Tekstiruutu 129"/>
          <p:cNvSpPr txBox="1"/>
          <p:nvPr/>
        </p:nvSpPr>
        <p:spPr>
          <a:xfrm>
            <a:off x="1033794" y="5195334"/>
            <a:ext cx="604035" cy="2461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Uusi</a:t>
            </a:r>
            <a:endParaRPr lang="fi-FI" dirty="0"/>
          </a:p>
        </p:txBody>
      </p:sp>
      <p:sp>
        <p:nvSpPr>
          <p:cNvPr id="131" name="Suorakulmio 130"/>
          <p:cNvSpPr/>
          <p:nvPr/>
        </p:nvSpPr>
        <p:spPr>
          <a:xfrm>
            <a:off x="378292" y="5507303"/>
            <a:ext cx="540441" cy="16356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32" name="Tekstiruutu 131"/>
          <p:cNvSpPr txBox="1"/>
          <p:nvPr/>
        </p:nvSpPr>
        <p:spPr>
          <a:xfrm>
            <a:off x="1033794" y="5461089"/>
            <a:ext cx="1193589" cy="2461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Muuttuu</a:t>
            </a:r>
            <a:endParaRPr lang="fi-FI" dirty="0"/>
          </a:p>
        </p:txBody>
      </p:sp>
      <p:sp>
        <p:nvSpPr>
          <p:cNvPr id="133" name="Suorakulmio 132"/>
          <p:cNvSpPr/>
          <p:nvPr/>
        </p:nvSpPr>
        <p:spPr>
          <a:xfrm>
            <a:off x="378292" y="5763254"/>
            <a:ext cx="540441" cy="163560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34" name="Tekstiruutu 133"/>
          <p:cNvSpPr txBox="1"/>
          <p:nvPr/>
        </p:nvSpPr>
        <p:spPr>
          <a:xfrm>
            <a:off x="1033794" y="5717040"/>
            <a:ext cx="1036375" cy="2461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Poistuu</a:t>
            </a:r>
            <a:endParaRPr lang="fi-FI" dirty="0"/>
          </a:p>
        </p:txBody>
      </p:sp>
      <p:cxnSp>
        <p:nvCxnSpPr>
          <p:cNvPr id="135" name="Suora yhdysviiva 134"/>
          <p:cNvCxnSpPr/>
          <p:nvPr/>
        </p:nvCxnSpPr>
        <p:spPr>
          <a:xfrm flipV="1">
            <a:off x="389502" y="5767487"/>
            <a:ext cx="520470" cy="153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uora yhdysviiva 135"/>
          <p:cNvCxnSpPr/>
          <p:nvPr/>
        </p:nvCxnSpPr>
        <p:spPr>
          <a:xfrm flipH="1" flipV="1">
            <a:off x="393638" y="5769666"/>
            <a:ext cx="520470" cy="153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754"/>
      </p:ext>
    </p:extLst>
  </p:cSld>
  <p:clrMapOvr>
    <a:masterClrMapping/>
  </p:clrMapOvr>
</p:sld>
</file>

<file path=ppt/theme/theme1.xml><?xml version="1.0" encoding="utf-8"?>
<a:theme xmlns:a="http://schemas.openxmlformats.org/drawingml/2006/main" name="Kehmet-perus">
  <a:themeElements>
    <a:clrScheme name="H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HKI_presentation</Template>
  <TotalTime>585</TotalTime>
  <Words>748</Words>
  <Application>Microsoft Office PowerPoint</Application>
  <PresentationFormat>Laajakuva</PresentationFormat>
  <Paragraphs>336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Kehmet-perus</vt:lpstr>
      <vt:lpstr>&lt;hankkeen nimi&gt;</vt:lpstr>
      <vt:lpstr>&lt;hankkeen nimi&gt;</vt:lpstr>
      <vt:lpstr>PowerPoint-esitys</vt:lpstr>
      <vt:lpstr>1. Prosessin nimi – nyky/tavoite/muutostarve</vt:lpstr>
      <vt:lpstr>1. Prosessin nimi – nyky/tavoite/muutostarve</vt:lpstr>
      <vt:lpstr>1. Prosessin nimi – nyky/tavoite/muutostarve</vt:lpstr>
      <vt:lpstr>PowerPoint-esitys</vt:lpstr>
      <vt:lpstr>2. &lt;Prosessin nimi – nyky/tavoite/muutostarve&gt;</vt:lpstr>
      <vt:lpstr>2. &lt;Prosessin nimi – nyky/tavoite/muutostarve&gt;</vt:lpstr>
      <vt:lpstr>PowerPoint-esitys</vt:lpstr>
      <vt:lpstr>3. Tietojärjestelmien vuorovaikutus</vt:lpstr>
      <vt:lpstr>Muutostarve Arkkitehtuurin kerrosnäkymään</vt:lpstr>
      <vt:lpstr>PowerPoint-esitys</vt:lpstr>
      <vt:lpstr>Vaatimukset - yhteenveto</vt:lpstr>
      <vt:lpstr>&lt;hankkeen nimi&gt;</vt:lpstr>
      <vt:lpstr>Muutostarve kyvykkyyskarttaan</vt:lpstr>
      <vt:lpstr>Muutostarve palvelukarttaan</vt:lpstr>
      <vt:lpstr>Muutostarve toimijoiden välisiin vuorovaikutuksiin</vt:lpstr>
      <vt:lpstr>Muutostarve tietovarantoihin</vt:lpstr>
      <vt:lpstr>Muutostarve päätietoryhmiin</vt:lpstr>
      <vt:lpstr>Muutostarve teknologioihin</vt:lpstr>
      <vt:lpstr>&lt;hankkeen nimi&gt;</vt:lpstr>
      <vt:lpstr>Käsitemalli ER kaaviona</vt:lpstr>
      <vt:lpstr>Kiitos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Helsinki-ilme PowerPoint-pohja</dc:title>
  <dc:creator>ilkka.kautto@hel.fi</dc:creator>
  <cp:lastModifiedBy>Kautto Ilkka</cp:lastModifiedBy>
  <cp:revision>52</cp:revision>
  <dcterms:created xsi:type="dcterms:W3CDTF">2017-05-03T10:47:49Z</dcterms:created>
  <dcterms:modified xsi:type="dcterms:W3CDTF">2020-02-27T14:48:08Z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0x01010013094D0B79839644B9CB8A9F582781E1</vt:lpwstr>
  </property>
</Properties>
</file>